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56" r:id="rId3"/>
    <p:sldId id="276" r:id="rId4"/>
    <p:sldId id="258" r:id="rId5"/>
    <p:sldId id="259" r:id="rId6"/>
    <p:sldId id="261" r:id="rId7"/>
    <p:sldId id="260" r:id="rId8"/>
    <p:sldId id="262" r:id="rId9"/>
    <p:sldId id="263" r:id="rId10"/>
    <p:sldId id="264" r:id="rId11"/>
    <p:sldId id="265" r:id="rId12"/>
    <p:sldId id="266" r:id="rId13"/>
    <p:sldId id="268" r:id="rId14"/>
    <p:sldId id="267" r:id="rId15"/>
    <p:sldId id="269" r:id="rId16"/>
    <p:sldId id="270" r:id="rId17"/>
    <p:sldId id="271" r:id="rId18"/>
    <p:sldId id="272" r:id="rId19"/>
    <p:sldId id="273" r:id="rId20"/>
    <p:sldId id="274" r:id="rId21"/>
    <p:sldId id="275" r:id="rId22"/>
    <p:sldId id="277" r:id="rId2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E6F50B3-E99F-4EF1-84D2-0F0F75DC5D30}" type="datetimeFigureOut">
              <a:rPr lang="en-IN" smtClean="0"/>
              <a:pPr/>
              <a:t>3/16/2016</a:t>
            </a:fld>
            <a:endParaRPr lang="en-IN"/>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1BBF7DB-F47C-48D6-B35B-73B5F2E205E0}"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E13F8EA-A534-E844-B7FB-8D48E3CF7249}" type="slidenum">
              <a:rPr lang="en-US" smtClean="0">
                <a:solidFill>
                  <a:prstClr val="black"/>
                </a:solidFill>
              </a:rPr>
              <a:pPr/>
              <a:t>3</a:t>
            </a:fld>
            <a:endParaRPr lang="en-US">
              <a:solidFill>
                <a:prstClr val="black"/>
              </a:solidFill>
            </a:endParaRPr>
          </a:p>
        </p:txBody>
      </p:sp>
    </p:spTree>
    <p:extLst>
      <p:ext uri="{BB962C8B-B14F-4D97-AF65-F5344CB8AC3E}">
        <p14:creationId xmlns="" xmlns:p14="http://schemas.microsoft.com/office/powerpoint/2010/main" val="220510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A28286A-F513-436D-B7D6-BB0E745EF9DE}" type="datetime1">
              <a:rPr lang="en-IN" smtClean="0"/>
              <a:pPr/>
              <a:t>3/16/2016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E6D300-6010-43F9-A7A0-D3FC2B1CD669}" type="datetime1">
              <a:rPr lang="en-IN" smtClean="0"/>
              <a:pPr/>
              <a:t>3/16/2016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29DF9F-475F-4F4A-8437-4F3F558B815C}" type="datetime1">
              <a:rPr lang="en-IN" smtClean="0"/>
              <a:pPr/>
              <a:t>3/16/2016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75D898-25F1-4184-A37A-8CDD11CA8F89}" type="datetime1">
              <a:rPr lang="en-IN" smtClean="0">
                <a:solidFill>
                  <a:prstClr val="black">
                    <a:tint val="75000"/>
                  </a:prstClr>
                </a:solidFill>
              </a:rPr>
              <a:pPr/>
              <a:t>3/16/2016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846930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5AAABE-EB80-43DC-ACB5-73573F3C17A6}" type="datetime1">
              <a:rPr lang="en-IN" smtClean="0">
                <a:solidFill>
                  <a:prstClr val="black">
                    <a:tint val="75000"/>
                  </a:prstClr>
                </a:solidFill>
              </a:rPr>
              <a:pPr/>
              <a:t>3/16/2016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424238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792162-4D79-4840-84D2-E7C2D683DB19}" type="datetime1">
              <a:rPr lang="en-IN" smtClean="0">
                <a:solidFill>
                  <a:prstClr val="black">
                    <a:tint val="75000"/>
                  </a:prstClr>
                </a:solidFill>
              </a:rPr>
              <a:pPr/>
              <a:t>3/16/2016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639806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F8A255-9CCD-4D15-B3A3-564C5ADFD590}" type="datetime1">
              <a:rPr lang="en-IN" smtClean="0">
                <a:solidFill>
                  <a:prstClr val="black">
                    <a:tint val="75000"/>
                  </a:prstClr>
                </a:solidFill>
              </a:rPr>
              <a:pPr/>
              <a:t>3/16/2016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1738110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15D3CF-FD56-42F8-BEB9-42A1957ED98D}" type="datetime1">
              <a:rPr lang="en-IN" smtClean="0">
                <a:solidFill>
                  <a:prstClr val="black">
                    <a:tint val="75000"/>
                  </a:prstClr>
                </a:solidFill>
              </a:rPr>
              <a:pPr/>
              <a:t>3/16/2016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406011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AE684F-AFD1-4E38-B1EC-E908743A8A34}" type="datetime1">
              <a:rPr lang="en-IN" smtClean="0">
                <a:solidFill>
                  <a:prstClr val="black">
                    <a:tint val="75000"/>
                  </a:prstClr>
                </a:solidFill>
              </a:rPr>
              <a:pPr/>
              <a:t>3/16/2016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12694003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7203A-745B-4F55-ACA4-2513A96EED05}" type="datetime1">
              <a:rPr lang="en-IN" smtClean="0">
                <a:solidFill>
                  <a:prstClr val="black">
                    <a:tint val="75000"/>
                  </a:prstClr>
                </a:solidFill>
              </a:rPr>
              <a:pPr/>
              <a:t>3/16/2016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1147602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67F73C-551A-40ED-92F6-47C3884AF2A8}" type="datetime1">
              <a:rPr lang="en-IN" smtClean="0">
                <a:solidFill>
                  <a:prstClr val="black">
                    <a:tint val="75000"/>
                  </a:prstClr>
                </a:solidFill>
              </a:rPr>
              <a:pPr/>
              <a:t>3/16/2016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217871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6F283C9-41D6-480D-A529-65E1D95DBD1D}" type="datetime1">
              <a:rPr lang="en-IN" smtClean="0"/>
              <a:pPr/>
              <a:t>3/16/2016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20A04-2E91-4173-A739-731B8EDED326}" type="datetime1">
              <a:rPr lang="en-IN" smtClean="0">
                <a:solidFill>
                  <a:prstClr val="black">
                    <a:tint val="75000"/>
                  </a:prstClr>
                </a:solidFill>
              </a:rPr>
              <a:pPr/>
              <a:t>3/16/2016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3377456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8AAC5F-73B3-406C-94A1-FC8E09899D20}" type="datetime1">
              <a:rPr lang="en-IN" smtClean="0">
                <a:solidFill>
                  <a:prstClr val="black">
                    <a:tint val="75000"/>
                  </a:prstClr>
                </a:solidFill>
              </a:rPr>
              <a:pPr/>
              <a:t>3/16/2016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524305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7C7CA5-D5C9-4120-99ED-87758B9DDD31}" type="datetime1">
              <a:rPr lang="en-IN" smtClean="0">
                <a:solidFill>
                  <a:prstClr val="black">
                    <a:tint val="75000"/>
                  </a:prstClr>
                </a:solidFill>
              </a:rPr>
              <a:pPr/>
              <a:t>3/16/2016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29242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4923FD-BBCB-4531-9697-FC4B7C99A095}" type="datetime1">
              <a:rPr lang="en-IN" smtClean="0"/>
              <a:pPr/>
              <a:t>3/16/2016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8E3FBBB-88FD-49C7-B13E-D55BAF84E144}" type="datetime1">
              <a:rPr lang="en-IN" smtClean="0"/>
              <a:pPr/>
              <a:t>3/16/2016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F293FD6-08B2-49B2-B757-C5427258EF4F}" type="datetime1">
              <a:rPr lang="en-IN" smtClean="0"/>
              <a:pPr/>
              <a:t>3/16/2016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F3F3833-707E-4483-A7EE-23DFE42DA3B7}" type="datetime1">
              <a:rPr lang="en-IN" smtClean="0"/>
              <a:pPr/>
              <a:t>3/16/2016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985A7-CB8D-4429-8FFB-60495F053E0F}" type="datetime1">
              <a:rPr lang="en-IN" smtClean="0"/>
              <a:pPr/>
              <a:t>3/16/2016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A97AB4-9F57-4E31-8A71-C2CC2CDDB8E4}" type="datetime1">
              <a:rPr lang="en-IN" smtClean="0"/>
              <a:pPr/>
              <a:t>3/16/2016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BDEDEE-5663-4073-86A1-8912999492DA}" type="datetime1">
              <a:rPr lang="en-IN" smtClean="0"/>
              <a:pPr/>
              <a:t>3/16/2016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866264-850C-4AE8-994A-7ECC7FFA358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632BD3-2F1D-4515-ADEB-60C1D78E08EF}" type="datetime1">
              <a:rPr lang="en-IN" smtClean="0"/>
              <a:pPr/>
              <a:t>3/16/2016</a:t>
            </a:fld>
            <a:endParaRPr lang="en-IN"/>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66264-850C-4AE8-994A-7ECC7FFA358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8CFBB-67B1-438B-BF94-AF4C7D339E4B}" type="datetime1">
              <a:rPr lang="en-IN" smtClean="0">
                <a:solidFill>
                  <a:prstClr val="black">
                    <a:tint val="75000"/>
                  </a:prstClr>
                </a:solidFill>
              </a:rPr>
              <a:pPr/>
              <a:t>3/16/2016</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3BD215-218D-7045-96A3-F26009BF26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1804289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772818"/>
            <a:ext cx="7772400" cy="1470025"/>
          </a:xfrm>
        </p:spPr>
        <p:txBody>
          <a:bodyPr>
            <a:noAutofit/>
          </a:bodyPr>
          <a:lstStyle/>
          <a:p>
            <a:r>
              <a:rPr lang="en-IN" sz="4000" dirty="0" smtClean="0">
                <a:latin typeface="+mn-lt"/>
                <a:cs typeface="Arabic Typesetting" pitchFamily="66" charset="-78"/>
              </a:rPr>
              <a:t>Means of Implementation -</a:t>
            </a:r>
            <a:r>
              <a:rPr lang="en-IN" sz="4000" dirty="0" err="1" smtClean="0">
                <a:latin typeface="+mn-lt"/>
                <a:cs typeface="Arabic Typesetting" pitchFamily="66" charset="-78"/>
              </a:rPr>
              <a:t>MoI</a:t>
            </a:r>
            <a:r>
              <a:rPr lang="en-IN" sz="4000" dirty="0" smtClean="0">
                <a:latin typeface="+mn-lt"/>
                <a:cs typeface="Arabic Typesetting" pitchFamily="66" charset="-78"/>
              </a:rPr>
              <a:t> </a:t>
            </a:r>
            <a:br>
              <a:rPr lang="en-IN" sz="4000" dirty="0" smtClean="0">
                <a:latin typeface="+mn-lt"/>
                <a:cs typeface="Arabic Typesetting" pitchFamily="66" charset="-78"/>
              </a:rPr>
            </a:br>
            <a:r>
              <a:rPr lang="en-IN" sz="4000" dirty="0" smtClean="0">
                <a:latin typeface="+mn-lt"/>
                <a:cs typeface="Arabic Typesetting" pitchFamily="66" charset="-78"/>
              </a:rPr>
              <a:t>(Focus SDG 17)</a:t>
            </a:r>
            <a:endParaRPr lang="en-IN" sz="4000" dirty="0">
              <a:latin typeface="+mn-lt"/>
              <a:cs typeface="Arabic Typesetting" pitchFamily="66" charset="-78"/>
            </a:endParaRPr>
          </a:p>
        </p:txBody>
      </p:sp>
      <p:sp>
        <p:nvSpPr>
          <p:cNvPr id="3" name="Subtitle 2"/>
          <p:cNvSpPr>
            <a:spLocks noGrp="1"/>
          </p:cNvSpPr>
          <p:nvPr>
            <p:ph type="subTitle" idx="1"/>
          </p:nvPr>
        </p:nvSpPr>
        <p:spPr>
          <a:xfrm>
            <a:off x="1475656" y="3573016"/>
            <a:ext cx="6400800" cy="2880320"/>
          </a:xfrm>
        </p:spPr>
        <p:txBody>
          <a:bodyPr>
            <a:normAutofit fontScale="62500" lnSpcReduction="20000"/>
          </a:bodyPr>
          <a:lstStyle/>
          <a:p>
            <a:r>
              <a:rPr lang="en-IN" sz="4600" dirty="0" err="1" smtClean="0">
                <a:solidFill>
                  <a:schemeClr val="tx1"/>
                </a:solidFill>
                <a:cs typeface="Arabic Typesetting" pitchFamily="66" charset="-78"/>
              </a:rPr>
              <a:t>Sachin</a:t>
            </a:r>
            <a:r>
              <a:rPr lang="en-IN" sz="4600" dirty="0" smtClean="0">
                <a:solidFill>
                  <a:schemeClr val="tx1"/>
                </a:solidFill>
                <a:cs typeface="Arabic Typesetting" pitchFamily="66" charset="-78"/>
              </a:rPr>
              <a:t> </a:t>
            </a:r>
            <a:r>
              <a:rPr lang="en-IN" sz="4600" dirty="0" err="1" smtClean="0">
                <a:solidFill>
                  <a:schemeClr val="tx1"/>
                </a:solidFill>
                <a:cs typeface="Arabic Typesetting" pitchFamily="66" charset="-78"/>
              </a:rPr>
              <a:t>Chaturvedi</a:t>
            </a:r>
            <a:endParaRPr lang="en-IN" sz="4600" dirty="0" smtClean="0">
              <a:solidFill>
                <a:schemeClr val="tx1"/>
              </a:solidFill>
              <a:cs typeface="Arabic Typesetting" pitchFamily="66" charset="-78"/>
            </a:endParaRPr>
          </a:p>
          <a:p>
            <a:r>
              <a:rPr lang="en-IN" sz="4600" dirty="0" err="1" smtClean="0">
                <a:solidFill>
                  <a:schemeClr val="tx1"/>
                </a:solidFill>
                <a:cs typeface="Arabic Typesetting" pitchFamily="66" charset="-78"/>
              </a:rPr>
              <a:t>Sabyasachi</a:t>
            </a:r>
            <a:r>
              <a:rPr lang="en-IN" sz="4600" dirty="0" smtClean="0">
                <a:solidFill>
                  <a:schemeClr val="tx1"/>
                </a:solidFill>
                <a:cs typeface="Arabic Typesetting" pitchFamily="66" charset="-78"/>
              </a:rPr>
              <a:t> </a:t>
            </a:r>
            <a:r>
              <a:rPr lang="en-IN" sz="4600" dirty="0" err="1" smtClean="0">
                <a:solidFill>
                  <a:schemeClr val="tx1"/>
                </a:solidFill>
                <a:cs typeface="Arabic Typesetting" pitchFamily="66" charset="-78"/>
              </a:rPr>
              <a:t>Saha</a:t>
            </a:r>
            <a:endParaRPr lang="en-IN" sz="4600" dirty="0" smtClean="0">
              <a:solidFill>
                <a:schemeClr val="tx1"/>
              </a:solidFill>
              <a:cs typeface="Arabic Typesetting" pitchFamily="66" charset="-78"/>
            </a:endParaRPr>
          </a:p>
          <a:p>
            <a:r>
              <a:rPr lang="en-IN" sz="4600" dirty="0" err="1" smtClean="0">
                <a:solidFill>
                  <a:schemeClr val="tx1"/>
                </a:solidFill>
                <a:cs typeface="Arabic Typesetting" pitchFamily="66" charset="-78"/>
              </a:rPr>
              <a:t>Pratyush</a:t>
            </a:r>
            <a:endParaRPr lang="en-IN" sz="4600" dirty="0" smtClean="0">
              <a:solidFill>
                <a:schemeClr val="tx1"/>
              </a:solidFill>
              <a:cs typeface="Arabic Typesetting" pitchFamily="66" charset="-78"/>
            </a:endParaRPr>
          </a:p>
          <a:p>
            <a:endParaRPr lang="en-IN" sz="3600" dirty="0">
              <a:solidFill>
                <a:schemeClr val="tx1"/>
              </a:solidFill>
              <a:latin typeface="Arabic Typesetting" pitchFamily="66" charset="-78"/>
              <a:cs typeface="Arabic Typesetting" pitchFamily="66" charset="-78"/>
            </a:endParaRPr>
          </a:p>
          <a:p>
            <a:r>
              <a:rPr lang="en-IN" sz="3600" dirty="0" smtClean="0">
                <a:solidFill>
                  <a:schemeClr val="tx1"/>
                </a:solidFill>
                <a:cs typeface="Arabic Typesetting" pitchFamily="66" charset="-78"/>
              </a:rPr>
              <a:t>Third INDIALICS International Conference on </a:t>
            </a:r>
          </a:p>
          <a:p>
            <a:r>
              <a:rPr lang="en-IN" sz="3600" dirty="0" smtClean="0">
                <a:solidFill>
                  <a:schemeClr val="tx1"/>
                </a:solidFill>
                <a:cs typeface="Arabic Typesetting" pitchFamily="66" charset="-78"/>
              </a:rPr>
              <a:t>Innovation and Sustainable Development </a:t>
            </a:r>
          </a:p>
          <a:p>
            <a:r>
              <a:rPr lang="en-IN" sz="3600" dirty="0" smtClean="0">
                <a:solidFill>
                  <a:schemeClr val="tx1"/>
                </a:solidFill>
                <a:cs typeface="Arabic Typesetting" pitchFamily="66" charset="-78"/>
              </a:rPr>
              <a:t>16-18 March 2016</a:t>
            </a:r>
            <a:endParaRPr lang="en-IN" sz="3600" dirty="0">
              <a:solidFill>
                <a:schemeClr val="tx1"/>
              </a:solidFill>
              <a:cs typeface="Arabic Typesetting" pitchFamily="66" charset="-78"/>
            </a:endParaRPr>
          </a:p>
        </p:txBody>
      </p:sp>
      <p:pic>
        <p:nvPicPr>
          <p:cNvPr id="4" name="Picture 3"/>
          <p:cNvPicPr>
            <a:picLocks noChangeAspect="1"/>
          </p:cNvPicPr>
          <p:nvPr/>
        </p:nvPicPr>
        <p:blipFill>
          <a:blip r:embed="rId2" cstate="print"/>
          <a:stretch>
            <a:fillRect/>
          </a:stretch>
        </p:blipFill>
        <p:spPr>
          <a:xfrm>
            <a:off x="5306292" y="2"/>
            <a:ext cx="3837709" cy="1667309"/>
          </a:xfrm>
          <a:prstGeom prst="rect">
            <a:avLst/>
          </a:prstGeom>
        </p:spPr>
      </p:pic>
      <p:sp>
        <p:nvSpPr>
          <p:cNvPr id="5" name="Slide Number Placeholder 4"/>
          <p:cNvSpPr>
            <a:spLocks noGrp="1"/>
          </p:cNvSpPr>
          <p:nvPr>
            <p:ph type="sldNum" sz="quarter" idx="12"/>
          </p:nvPr>
        </p:nvSpPr>
        <p:spPr/>
        <p:txBody>
          <a:bodyPr/>
          <a:lstStyle/>
          <a:p>
            <a:fld id="{00866264-850C-4AE8-994A-7ECC7FFA3586}" type="slidenum">
              <a:rPr lang="en-IN" smtClean="0"/>
              <a:pPr/>
              <a:t>1</a:t>
            </a:fld>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357166"/>
            <a:ext cx="7886700" cy="5772299"/>
          </a:xfrm>
        </p:spPr>
        <p:txBody>
          <a:bodyPr>
            <a:normAutofit/>
          </a:bodyPr>
          <a:lstStyle/>
          <a:p>
            <a:pPr>
              <a:buNone/>
            </a:pPr>
            <a:r>
              <a:rPr lang="en-IN" sz="2000" b="1" dirty="0" smtClean="0">
                <a:cs typeface="Arabic Typesetting" pitchFamily="66" charset="-78"/>
              </a:rPr>
              <a:t>Cont. </a:t>
            </a:r>
          </a:p>
          <a:p>
            <a:r>
              <a:rPr lang="en-IN" sz="2000" b="1" dirty="0" smtClean="0">
                <a:cs typeface="Arabic Typesetting" pitchFamily="66" charset="-78"/>
              </a:rPr>
              <a:t>Low- and lower-middle-income countries may need to increase public and private expenditure by some $1.3 trillion per year </a:t>
            </a:r>
            <a:r>
              <a:rPr lang="en-IN" sz="2000" dirty="0" smtClean="0">
                <a:cs typeface="Arabic Typesetting" pitchFamily="66" charset="-78"/>
              </a:rPr>
              <a:t>($342 – 355 billion for LICs and $903 – 938 billion for LMICs) in order to reach the SDGs</a:t>
            </a:r>
          </a:p>
          <a:p>
            <a:r>
              <a:rPr lang="en-IN" sz="2000" dirty="0" smtClean="0">
                <a:cs typeface="Arabic Typesetting" pitchFamily="66" charset="-78"/>
              </a:rPr>
              <a:t>This corresponds to 4 percent of these countries’ estimated GDP over the period measured in purchasing power parity (PPP) and 11 percent of GDP in international dollars, or 0.7 – 1.1 percent of world GDP</a:t>
            </a:r>
          </a:p>
          <a:p>
            <a:r>
              <a:rPr lang="en-IN" sz="2000" dirty="0" smtClean="0">
                <a:cs typeface="Arabic Typesetting" pitchFamily="66" charset="-78"/>
              </a:rPr>
              <a:t>At the global level an incremental 1.3 – 2.0 percent of world GDP may be required to finance the achievement of the SDGs in all countries. </a:t>
            </a:r>
          </a:p>
          <a:p>
            <a:r>
              <a:rPr lang="en-IN" sz="2000" dirty="0" smtClean="0">
                <a:cs typeface="Arabic Typesetting" pitchFamily="66" charset="-78"/>
              </a:rPr>
              <a:t>Domestic resource mobilization in developing countries can increase significantly through international support to improve domestic capacity for tax and other revenue collection leaving a financing gap of $133 – 161 billion per year or 0.23 percent of high-income countries’ GDP</a:t>
            </a:r>
            <a:endParaRPr lang="en-IN" sz="2000" dirty="0">
              <a:cs typeface="Arabic Typesetting" pitchFamily="66" charset="-78"/>
            </a:endParaRP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10</a:t>
            </a:fld>
            <a:endParaRPr lang="en-US">
              <a:solidFill>
                <a:prstClr val="black">
                  <a:tint val="75000"/>
                </a:prst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9"/>
            <a:ext cx="7886700" cy="615600"/>
          </a:xfrm>
        </p:spPr>
        <p:txBody>
          <a:bodyPr>
            <a:normAutofit/>
          </a:bodyPr>
          <a:lstStyle/>
          <a:p>
            <a:r>
              <a:rPr lang="en-IN" sz="2800" b="1" dirty="0" smtClean="0">
                <a:latin typeface="+mn-lt"/>
                <a:cs typeface="Arabic Typesetting" pitchFamily="66" charset="-78"/>
              </a:rPr>
              <a:t>Challenges to Domestic Resource Mobilization</a:t>
            </a:r>
            <a:endParaRPr lang="en-IN" sz="2800" b="1" dirty="0">
              <a:latin typeface="+mn-lt"/>
              <a:cs typeface="Arabic Typesetting" pitchFamily="66" charset="-78"/>
            </a:endParaRPr>
          </a:p>
        </p:txBody>
      </p:sp>
      <p:sp>
        <p:nvSpPr>
          <p:cNvPr id="3" name="Content Placeholder 2"/>
          <p:cNvSpPr>
            <a:spLocks noGrp="1"/>
          </p:cNvSpPr>
          <p:nvPr>
            <p:ph idx="1"/>
          </p:nvPr>
        </p:nvSpPr>
        <p:spPr>
          <a:xfrm>
            <a:off x="628650" y="1052736"/>
            <a:ext cx="7886700" cy="5544616"/>
          </a:xfrm>
        </p:spPr>
        <p:txBody>
          <a:bodyPr>
            <a:normAutofit/>
          </a:bodyPr>
          <a:lstStyle/>
          <a:p>
            <a:r>
              <a:rPr lang="en-IN" sz="2200" dirty="0" smtClean="0">
                <a:cs typeface="Arabic Typesetting" pitchFamily="66" charset="-78"/>
              </a:rPr>
              <a:t>Developing countries continue to have very low tax to GDP ratios (avg. 12.5 percent)</a:t>
            </a:r>
          </a:p>
          <a:p>
            <a:r>
              <a:rPr lang="en-IN" sz="2200" dirty="0" smtClean="0">
                <a:cs typeface="Arabic Typesetting" pitchFamily="66" charset="-78"/>
              </a:rPr>
              <a:t>The threefold challenge to domestic resource mobilization in developing countries is:</a:t>
            </a:r>
          </a:p>
          <a:p>
            <a:pPr lvl="1"/>
            <a:r>
              <a:rPr lang="en-IN" sz="2200" b="1" dirty="0" smtClean="0">
                <a:cs typeface="Arabic Typesetting" pitchFamily="66" charset="-78"/>
              </a:rPr>
              <a:t>Illicit financial flows</a:t>
            </a:r>
            <a:r>
              <a:rPr lang="en-IN" sz="2200" dirty="0" smtClean="0">
                <a:cs typeface="Arabic Typesetting" pitchFamily="66" charset="-78"/>
              </a:rPr>
              <a:t> (black money generated through money laundering, and adverse practices in financial transactions e.g. over/under invoicing)</a:t>
            </a:r>
          </a:p>
          <a:p>
            <a:pPr lvl="1"/>
            <a:r>
              <a:rPr lang="en-IN" sz="2200" b="1" dirty="0" smtClean="0">
                <a:cs typeface="Arabic Typesetting" pitchFamily="66" charset="-78"/>
              </a:rPr>
              <a:t>Transfer pricing </a:t>
            </a:r>
            <a:r>
              <a:rPr lang="en-IN" sz="2200" dirty="0" smtClean="0">
                <a:cs typeface="Arabic Typesetting" pitchFamily="66" charset="-78"/>
              </a:rPr>
              <a:t>practices of multinational businesses</a:t>
            </a:r>
          </a:p>
          <a:p>
            <a:pPr lvl="1"/>
            <a:r>
              <a:rPr lang="en-IN" sz="2200" b="1" dirty="0" smtClean="0">
                <a:cs typeface="Arabic Typesetting" pitchFamily="66" charset="-78"/>
              </a:rPr>
              <a:t>Inability to tax capital gains</a:t>
            </a:r>
            <a:r>
              <a:rPr lang="en-IN" sz="2200" dirty="0" smtClean="0">
                <a:cs typeface="Arabic Typesetting" pitchFamily="66" charset="-78"/>
              </a:rPr>
              <a:t> with cross border asset ownership</a:t>
            </a:r>
          </a:p>
          <a:p>
            <a:r>
              <a:rPr lang="en-IN" sz="2200" dirty="0" smtClean="0">
                <a:cs typeface="Arabic Typesetting" pitchFamily="66" charset="-78"/>
              </a:rPr>
              <a:t>The amount of development assistance flowing into the global South is much less than the quantum of profit shifting from developing and poor countries. This necessitates that countries of the South must get a share of the resources generated within their jurisdiction</a:t>
            </a:r>
          </a:p>
          <a:p>
            <a:pPr>
              <a:buNone/>
            </a:pPr>
            <a:endParaRPr lang="en-IN" dirty="0"/>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11</a:t>
            </a:fld>
            <a:endParaRPr lang="en-US">
              <a:solidFill>
                <a:prstClr val="black">
                  <a:tint val="75000"/>
                </a:prst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357166"/>
            <a:ext cx="7886700" cy="759616"/>
          </a:xfrm>
        </p:spPr>
        <p:txBody>
          <a:bodyPr>
            <a:normAutofit/>
          </a:bodyPr>
          <a:lstStyle/>
          <a:p>
            <a:r>
              <a:rPr lang="en-IN" sz="3200" b="1" dirty="0" smtClean="0">
                <a:latin typeface="+mn-lt"/>
                <a:cs typeface="Arabic Typesetting" pitchFamily="66" charset="-78"/>
              </a:rPr>
              <a:t>The size of the Loss</a:t>
            </a:r>
            <a:endParaRPr lang="en-IN" sz="3200" b="1" dirty="0">
              <a:latin typeface="+mn-lt"/>
              <a:cs typeface="Arabic Typesetting" pitchFamily="66" charset="-78"/>
            </a:endParaRPr>
          </a:p>
        </p:txBody>
      </p:sp>
      <p:sp>
        <p:nvSpPr>
          <p:cNvPr id="3" name="Content Placeholder 2"/>
          <p:cNvSpPr>
            <a:spLocks noGrp="1"/>
          </p:cNvSpPr>
          <p:nvPr>
            <p:ph idx="1"/>
          </p:nvPr>
        </p:nvSpPr>
        <p:spPr>
          <a:xfrm>
            <a:off x="628650" y="1124744"/>
            <a:ext cx="7886700" cy="5400600"/>
          </a:xfrm>
        </p:spPr>
        <p:txBody>
          <a:bodyPr>
            <a:normAutofit/>
          </a:bodyPr>
          <a:lstStyle/>
          <a:p>
            <a:r>
              <a:rPr lang="en-IN" sz="2400" b="1" dirty="0" smtClean="0">
                <a:cs typeface="Arabic Typesetting" pitchFamily="66" charset="-78"/>
              </a:rPr>
              <a:t>Illicit  Financial Flows: </a:t>
            </a:r>
            <a:r>
              <a:rPr lang="en-IN" sz="2400" dirty="0" smtClean="0">
                <a:cs typeface="Arabic Typesetting" pitchFamily="66" charset="-78"/>
              </a:rPr>
              <a:t>In a recent report by the Global Financial Integrity group funded by the Government of Finland, it is suggested that between 2004 to 2013 the developing world as whole lost US$7.8 trillion and in real terms these flows increased at 6.5 percent per annum</a:t>
            </a:r>
          </a:p>
          <a:p>
            <a:r>
              <a:rPr lang="en-IN" sz="2400" b="1" dirty="0" smtClean="0">
                <a:cs typeface="Arabic Typesetting" pitchFamily="66" charset="-78"/>
              </a:rPr>
              <a:t>Transfer Pricing: </a:t>
            </a:r>
            <a:r>
              <a:rPr lang="en-IN" sz="2400" dirty="0" smtClean="0">
                <a:cs typeface="Arabic Typesetting" pitchFamily="66" charset="-78"/>
              </a:rPr>
              <a:t>UNCTAD’s (World Investment Report, 2015) simulation indicates that the amount of corporate profits shifted from developing economies is about $450 billion – implying, at a weighted average effective tax rate across developing countries at 20 per cent, annual tax revenue losses of some $90 billion (Christian Aid (2008) calculate such losses between $120 billion and $160 billion a year)</a:t>
            </a:r>
            <a:endParaRPr lang="en-IN" sz="2400" dirty="0">
              <a:cs typeface="Arabic Typesetting" pitchFamily="66" charset="-78"/>
            </a:endParaRP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12</a:t>
            </a:fld>
            <a:endParaRPr lang="en-US">
              <a:solidFill>
                <a:prstClr val="black">
                  <a:tint val="75000"/>
                </a:prst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7886700" cy="759616"/>
          </a:xfrm>
        </p:spPr>
        <p:txBody>
          <a:bodyPr>
            <a:normAutofit/>
          </a:bodyPr>
          <a:lstStyle/>
          <a:p>
            <a:r>
              <a:rPr lang="en-IN" sz="2800" b="1" dirty="0" smtClean="0">
                <a:latin typeface="+mn-lt"/>
                <a:cs typeface="Arabic Typesetting" pitchFamily="66" charset="-78"/>
              </a:rPr>
              <a:t>What Addis Ababa FfD3 Achieved?</a:t>
            </a:r>
            <a:endParaRPr lang="en-IN" sz="2800" b="1" dirty="0">
              <a:latin typeface="+mn-lt"/>
              <a:cs typeface="Arabic Typesetting" pitchFamily="66" charset="-78"/>
            </a:endParaRPr>
          </a:p>
        </p:txBody>
      </p:sp>
      <p:sp>
        <p:nvSpPr>
          <p:cNvPr id="3" name="Content Placeholder 2"/>
          <p:cNvSpPr>
            <a:spLocks noGrp="1"/>
          </p:cNvSpPr>
          <p:nvPr>
            <p:ph idx="1"/>
          </p:nvPr>
        </p:nvSpPr>
        <p:spPr>
          <a:xfrm>
            <a:off x="628650" y="764704"/>
            <a:ext cx="7886700" cy="6093296"/>
          </a:xfrm>
        </p:spPr>
        <p:txBody>
          <a:bodyPr>
            <a:noAutofit/>
          </a:bodyPr>
          <a:lstStyle/>
          <a:p>
            <a:r>
              <a:rPr lang="en-IN" sz="1800" dirty="0" smtClean="0">
                <a:cs typeface="Arabic Typesetting" pitchFamily="66" charset="-78"/>
              </a:rPr>
              <a:t>On Illicit Financial Flows: </a:t>
            </a:r>
          </a:p>
          <a:p>
            <a:pPr lvl="1"/>
            <a:r>
              <a:rPr lang="en-IN" sz="1800" dirty="0" smtClean="0">
                <a:cs typeface="Arabic Typesetting" pitchFamily="66" charset="-78"/>
              </a:rPr>
              <a:t>The issue of increasing efforts to reduce illicit financial flows by 2030 and combating tax evasion through national regulations and international cooperation remained the cornerstone of the FfD3 negotiations</a:t>
            </a:r>
          </a:p>
          <a:p>
            <a:pPr lvl="1"/>
            <a:r>
              <a:rPr lang="en-IN" sz="1800" dirty="0" smtClean="0">
                <a:cs typeface="Arabic Typesetting" pitchFamily="66" charset="-78"/>
              </a:rPr>
              <a:t>FfD3 agenda was promising in terms of international support for improving domestic revenue generation capabilities of poor countries on these counts</a:t>
            </a:r>
          </a:p>
          <a:p>
            <a:r>
              <a:rPr lang="en-IN" sz="1800" dirty="0" smtClean="0">
                <a:cs typeface="Arabic Typesetting" pitchFamily="66" charset="-78"/>
              </a:rPr>
              <a:t>On Transfer Pricing:</a:t>
            </a:r>
          </a:p>
          <a:p>
            <a:pPr lvl="1"/>
            <a:r>
              <a:rPr lang="en-IN" sz="1800" dirty="0" smtClean="0">
                <a:cs typeface="Arabic Typesetting" pitchFamily="66" charset="-78"/>
              </a:rPr>
              <a:t>India with support from G77 and China proposed stronger international tax rules and advocated an intergovernmental tax body</a:t>
            </a:r>
          </a:p>
          <a:p>
            <a:pPr lvl="1"/>
            <a:r>
              <a:rPr lang="en-IN" sz="1800" dirty="0" smtClean="0">
                <a:cs typeface="Arabic Typesetting" pitchFamily="66" charset="-78"/>
              </a:rPr>
              <a:t>The Addis Ababa Action Agenda calls for international cooperation to combat tax evasion and corruption to reduce opportunities for tax avoidance</a:t>
            </a:r>
          </a:p>
          <a:p>
            <a:pPr lvl="1"/>
            <a:r>
              <a:rPr lang="en-IN" sz="1800" dirty="0" smtClean="0">
                <a:cs typeface="Arabic Typesetting" pitchFamily="66" charset="-78"/>
              </a:rPr>
              <a:t>This also includes steps towards inserting anti-abuse clauses in all tax treaties</a:t>
            </a:r>
          </a:p>
          <a:p>
            <a:pPr lvl="1"/>
            <a:r>
              <a:rPr lang="en-IN" sz="1800" dirty="0" smtClean="0">
                <a:cs typeface="Arabic Typesetting" pitchFamily="66" charset="-78"/>
              </a:rPr>
              <a:t>On multinationals, it suggests “we will make sure that all companies, including multinationals, pay taxes to the Governments of countries where economic activity occurs and value is created, in accordance with national and international laws and policies</a:t>
            </a: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13</a:t>
            </a:fld>
            <a:endParaRPr lang="en-US">
              <a:solidFill>
                <a:prstClr val="black">
                  <a:tint val="75000"/>
                </a:prst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7886700" cy="831624"/>
          </a:xfrm>
        </p:spPr>
        <p:txBody>
          <a:bodyPr>
            <a:normAutofit/>
          </a:bodyPr>
          <a:lstStyle/>
          <a:p>
            <a:r>
              <a:rPr lang="en-IN" sz="3200" b="1" dirty="0" smtClean="0">
                <a:latin typeface="+mn-lt"/>
                <a:cs typeface="Arabic Typesetting" pitchFamily="66" charset="-78"/>
              </a:rPr>
              <a:t>Why this is not enough!</a:t>
            </a:r>
            <a:endParaRPr lang="en-IN" sz="3200" b="1" dirty="0">
              <a:latin typeface="+mn-lt"/>
              <a:cs typeface="Arabic Typesetting" pitchFamily="66" charset="-78"/>
            </a:endParaRPr>
          </a:p>
        </p:txBody>
      </p:sp>
      <p:sp>
        <p:nvSpPr>
          <p:cNvPr id="3" name="Content Placeholder 2"/>
          <p:cNvSpPr>
            <a:spLocks noGrp="1"/>
          </p:cNvSpPr>
          <p:nvPr>
            <p:ph idx="1"/>
          </p:nvPr>
        </p:nvSpPr>
        <p:spPr>
          <a:xfrm>
            <a:off x="628650" y="836712"/>
            <a:ext cx="7886700" cy="5688632"/>
          </a:xfrm>
        </p:spPr>
        <p:txBody>
          <a:bodyPr>
            <a:normAutofit/>
          </a:bodyPr>
          <a:lstStyle/>
          <a:p>
            <a:r>
              <a:rPr lang="en-IN" sz="2200" dirty="0" smtClean="0">
                <a:cs typeface="Arabic Typesetting" pitchFamily="66" charset="-78"/>
              </a:rPr>
              <a:t>The Addis Ababa Action Agenda failed to endorse the demand of India and other Southern countries for a global tax body</a:t>
            </a:r>
          </a:p>
          <a:p>
            <a:r>
              <a:rPr lang="en-IN" sz="2200" dirty="0" smtClean="0">
                <a:cs typeface="Arabic Typesetting" pitchFamily="66" charset="-78"/>
              </a:rPr>
              <a:t>The modest achievement for India (however hailed as significant in diplomatic circles) has been to introduce new modalities in the constitution of the UN promoted international tax committee (Committee of Experts on International Cooperation in Tax Matters under the Economic and Social Council (ECOSOC) of the UN)</a:t>
            </a:r>
          </a:p>
          <a:p>
            <a:r>
              <a:rPr lang="en-IN" sz="2200" dirty="0" smtClean="0">
                <a:cs typeface="Arabic Typesetting" pitchFamily="66" charset="-78"/>
              </a:rPr>
              <a:t>Key focus areas are: Double/Bilateral Taxation Treaties, Taxation in specific industries like minerals and VAT issues, royalty payments and dispute resolution</a:t>
            </a:r>
          </a:p>
          <a:p>
            <a:r>
              <a:rPr lang="en-IN" sz="2200" dirty="0" smtClean="0">
                <a:cs typeface="Arabic Typesetting" pitchFamily="66" charset="-78"/>
              </a:rPr>
              <a:t>Nevertheless, the FfD3 deliberation was significant in terms of articulating the need for a new global institution of norm setting on tax. </a:t>
            </a:r>
          </a:p>
          <a:p>
            <a:r>
              <a:rPr lang="en-IN" sz="2200" dirty="0" smtClean="0">
                <a:cs typeface="Arabic Typesetting" pitchFamily="66" charset="-78"/>
              </a:rPr>
              <a:t>Negotiations on all prevailing international tax norms involve a few countries of the Paris Club/OECD</a:t>
            </a:r>
          </a:p>
          <a:p>
            <a:pPr>
              <a:buNone/>
            </a:pPr>
            <a:endParaRPr lang="en-IN" dirty="0" smtClean="0">
              <a:latin typeface="Arabic Typesetting" pitchFamily="66" charset="-78"/>
              <a:cs typeface="Arabic Typesetting" pitchFamily="66" charset="-78"/>
            </a:endParaRPr>
          </a:p>
          <a:p>
            <a:endParaRPr lang="en-IN" dirty="0"/>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14</a:t>
            </a:fld>
            <a:endParaRPr lang="en-US">
              <a:solidFill>
                <a:prstClr val="black">
                  <a:tint val="75000"/>
                </a:prst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9"/>
            <a:ext cx="7886700" cy="759616"/>
          </a:xfrm>
        </p:spPr>
        <p:txBody>
          <a:bodyPr>
            <a:normAutofit/>
          </a:bodyPr>
          <a:lstStyle/>
          <a:p>
            <a:r>
              <a:rPr lang="en-IN" sz="3200" b="1" dirty="0" smtClean="0">
                <a:latin typeface="+mn-lt"/>
                <a:cs typeface="Arabic Typesetting" pitchFamily="66" charset="-78"/>
              </a:rPr>
              <a:t>Empowering UN-</a:t>
            </a:r>
            <a:r>
              <a:rPr lang="en-IN" sz="3200" b="1" dirty="0" err="1" smtClean="0">
                <a:latin typeface="+mn-lt"/>
                <a:cs typeface="Arabic Typesetting" pitchFamily="66" charset="-78"/>
              </a:rPr>
              <a:t>FfD</a:t>
            </a:r>
            <a:r>
              <a:rPr lang="en-IN" sz="3200" b="1" dirty="0" smtClean="0">
                <a:latin typeface="+mn-lt"/>
                <a:cs typeface="Arabic Typesetting" pitchFamily="66" charset="-78"/>
              </a:rPr>
              <a:t> process</a:t>
            </a:r>
            <a:endParaRPr lang="en-IN" sz="3200" b="1" dirty="0">
              <a:latin typeface="+mn-lt"/>
              <a:cs typeface="Arabic Typesetting" pitchFamily="66" charset="-78"/>
            </a:endParaRPr>
          </a:p>
        </p:txBody>
      </p:sp>
      <p:sp>
        <p:nvSpPr>
          <p:cNvPr id="3" name="Content Placeholder 2"/>
          <p:cNvSpPr>
            <a:spLocks noGrp="1"/>
          </p:cNvSpPr>
          <p:nvPr>
            <p:ph idx="1"/>
          </p:nvPr>
        </p:nvSpPr>
        <p:spPr>
          <a:xfrm>
            <a:off x="628650" y="1196752"/>
            <a:ext cx="7886700" cy="4980211"/>
          </a:xfrm>
        </p:spPr>
        <p:txBody>
          <a:bodyPr>
            <a:normAutofit/>
          </a:bodyPr>
          <a:lstStyle/>
          <a:p>
            <a:r>
              <a:rPr lang="en-IN" sz="2200" dirty="0" smtClean="0">
                <a:cs typeface="Arabic Typesetting" pitchFamily="66" charset="-78"/>
              </a:rPr>
              <a:t>The financing for development (</a:t>
            </a:r>
            <a:r>
              <a:rPr lang="en-IN" sz="2200" dirty="0" err="1" smtClean="0">
                <a:cs typeface="Arabic Typesetting" pitchFamily="66" charset="-78"/>
              </a:rPr>
              <a:t>FfD</a:t>
            </a:r>
            <a:r>
              <a:rPr lang="en-IN" sz="2200" dirty="0" smtClean="0">
                <a:cs typeface="Arabic Typesetting" pitchFamily="66" charset="-78"/>
              </a:rPr>
              <a:t>) is a process that has been pursued under the UN framework outside Washington after the Asian Financial Crisis</a:t>
            </a:r>
          </a:p>
          <a:p>
            <a:r>
              <a:rPr lang="en-IN" sz="2200" dirty="0" smtClean="0">
                <a:cs typeface="Arabic Typesetting" pitchFamily="66" charset="-78"/>
              </a:rPr>
              <a:t>This gives a platform that governance ideas may emerge out of the UN system and recommendations are provided for institutions like the IMF as well as on substantive norm setting for ODA</a:t>
            </a:r>
          </a:p>
          <a:p>
            <a:r>
              <a:rPr lang="en-IN" sz="2200" dirty="0" smtClean="0">
                <a:cs typeface="Arabic Typesetting" pitchFamily="66" charset="-78"/>
              </a:rPr>
              <a:t>Hence, the </a:t>
            </a:r>
            <a:r>
              <a:rPr lang="en-IN" sz="2200" dirty="0" err="1" smtClean="0">
                <a:cs typeface="Arabic Typesetting" pitchFamily="66" charset="-78"/>
              </a:rPr>
              <a:t>FfD</a:t>
            </a:r>
            <a:r>
              <a:rPr lang="en-IN" sz="2200" dirty="0" smtClean="0">
                <a:cs typeface="Arabic Typesetting" pitchFamily="66" charset="-78"/>
              </a:rPr>
              <a:t> process is sufficiently empowered to initiate a blueprint for new international tax architecture</a:t>
            </a:r>
          </a:p>
          <a:p>
            <a:r>
              <a:rPr lang="en-IN" sz="2200" dirty="0" smtClean="0">
                <a:cs typeface="Arabic Typesetting" pitchFamily="66" charset="-78"/>
              </a:rPr>
              <a:t>South-South Cooperation is crucial in this regard. South’s scope in influencing this process is immense, particularly in the light of South’s increased economic prowess and establishment of new institutions like the AIIB and the BRICS Bank (NDB)</a:t>
            </a:r>
          </a:p>
          <a:p>
            <a:pPr>
              <a:buNone/>
            </a:pPr>
            <a:endParaRPr lang="en-IN" dirty="0"/>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15</a:t>
            </a:fld>
            <a:endParaRPr lang="en-US">
              <a:solidFill>
                <a:prstClr val="black">
                  <a:tint val="75000"/>
                </a:prst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886700" cy="543591"/>
          </a:xfrm>
        </p:spPr>
        <p:txBody>
          <a:bodyPr>
            <a:noAutofit/>
          </a:bodyPr>
          <a:lstStyle/>
          <a:p>
            <a:r>
              <a:rPr lang="en-IN" sz="2800" b="1" dirty="0" smtClean="0">
                <a:latin typeface="+mn-lt"/>
                <a:cs typeface="Arabic Typesetting" pitchFamily="66" charset="-78"/>
              </a:rPr>
              <a:t>Means of Implementation at the National Level  (Implementation of SDGs in India)</a:t>
            </a:r>
            <a:endParaRPr lang="en-IN" sz="2800" b="1" dirty="0">
              <a:latin typeface="+mn-lt"/>
              <a:cs typeface="Arabic Typesetting" pitchFamily="66" charset="-78"/>
            </a:endParaRPr>
          </a:p>
        </p:txBody>
      </p:sp>
      <p:sp>
        <p:nvSpPr>
          <p:cNvPr id="3" name="Content Placeholder 2"/>
          <p:cNvSpPr>
            <a:spLocks noGrp="1"/>
          </p:cNvSpPr>
          <p:nvPr>
            <p:ph idx="1"/>
          </p:nvPr>
        </p:nvSpPr>
        <p:spPr>
          <a:xfrm>
            <a:off x="611560" y="1385392"/>
            <a:ext cx="7886700" cy="5472608"/>
          </a:xfrm>
        </p:spPr>
        <p:txBody>
          <a:bodyPr>
            <a:normAutofit lnSpcReduction="10000"/>
          </a:bodyPr>
          <a:lstStyle/>
          <a:p>
            <a:r>
              <a:rPr lang="en-IN" sz="2200" dirty="0" smtClean="0">
                <a:cs typeface="Arabic Typesetting" pitchFamily="66" charset="-78"/>
              </a:rPr>
              <a:t>The declaration covers </a:t>
            </a:r>
            <a:r>
              <a:rPr lang="en-IN" sz="2200" dirty="0" err="1" smtClean="0">
                <a:cs typeface="Arabic Typesetting" pitchFamily="66" charset="-78"/>
              </a:rPr>
              <a:t>MoI</a:t>
            </a:r>
            <a:r>
              <a:rPr lang="en-IN" sz="2200" dirty="0" smtClean="0">
                <a:cs typeface="Arabic Typesetting" pitchFamily="66" charset="-78"/>
              </a:rPr>
              <a:t> under each Goal as the final targets meant to achieve the core targets</a:t>
            </a:r>
          </a:p>
          <a:p>
            <a:r>
              <a:rPr lang="en-IN" sz="2200" dirty="0" smtClean="0">
                <a:cs typeface="Arabic Typesetting" pitchFamily="66" charset="-78"/>
              </a:rPr>
              <a:t>The key to the success of the SDGs is often highlighted in terms of maximum </a:t>
            </a:r>
            <a:r>
              <a:rPr lang="en-IN" sz="2200" b="1" dirty="0" smtClean="0">
                <a:cs typeface="Arabic Typesetting" pitchFamily="66" charset="-78"/>
              </a:rPr>
              <a:t>decentralization for policy planning </a:t>
            </a:r>
            <a:r>
              <a:rPr lang="en-IN" sz="2200" dirty="0" smtClean="0">
                <a:cs typeface="Arabic Typesetting" pitchFamily="66" charset="-78"/>
              </a:rPr>
              <a:t>and implementation</a:t>
            </a:r>
          </a:p>
          <a:p>
            <a:r>
              <a:rPr lang="en-IN" sz="2200" dirty="0" smtClean="0">
                <a:cs typeface="Arabic Typesetting" pitchFamily="66" charset="-78"/>
              </a:rPr>
              <a:t>This could be the only viable route for a country of India’s size and proportions. India has always supported decentralization and empowerment of grassroots institutions</a:t>
            </a:r>
          </a:p>
          <a:p>
            <a:r>
              <a:rPr lang="en-IN" sz="2200" b="1" dirty="0" smtClean="0">
                <a:cs typeface="Arabic Typesetting" pitchFamily="66" charset="-78"/>
              </a:rPr>
              <a:t>State governments have a preeminent role </a:t>
            </a:r>
            <a:r>
              <a:rPr lang="en-IN" sz="2200" dirty="0" smtClean="0">
                <a:cs typeface="Arabic Typesetting" pitchFamily="66" charset="-78"/>
              </a:rPr>
              <a:t>in implementing development projects undertaken by the centre as well as the states themselves</a:t>
            </a:r>
          </a:p>
          <a:p>
            <a:r>
              <a:rPr lang="en-IN" sz="2200" dirty="0" smtClean="0">
                <a:cs typeface="Arabic Typesetting" pitchFamily="66" charset="-78"/>
              </a:rPr>
              <a:t>At this juncture, there is need to sensitise individual states on the forthcoming global development agenda and its implications for India</a:t>
            </a:r>
          </a:p>
          <a:p>
            <a:r>
              <a:rPr lang="en-IN" sz="2200" b="1" dirty="0" smtClean="0">
                <a:cs typeface="Arabic Typesetting" pitchFamily="66" charset="-78"/>
              </a:rPr>
              <a:t>They should be legitimate partners in drawing up the most appropriate implementation roadmap</a:t>
            </a:r>
            <a:endParaRPr lang="en-IN" sz="2200" dirty="0" smtClean="0">
              <a:cs typeface="Arabic Typesetting" pitchFamily="66" charset="-78"/>
            </a:endParaRPr>
          </a:p>
          <a:p>
            <a:endParaRPr lang="en-IN" dirty="0" smtClean="0">
              <a:latin typeface="Arabic Typesetting" pitchFamily="66" charset="-78"/>
              <a:cs typeface="Arabic Typesetting" pitchFamily="66" charset="-78"/>
            </a:endParaRPr>
          </a:p>
          <a:p>
            <a:endParaRPr lang="en-IN" dirty="0">
              <a:latin typeface="Arabic Typesetting" pitchFamily="66" charset="-78"/>
              <a:cs typeface="Arabic Typesetting" pitchFamily="66" charset="-78"/>
            </a:endParaRP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16</a:t>
            </a:fld>
            <a:endParaRPr lang="en-US">
              <a:solidFill>
                <a:prstClr val="black">
                  <a:tint val="75000"/>
                </a:prst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886700" cy="687608"/>
          </a:xfrm>
        </p:spPr>
        <p:txBody>
          <a:bodyPr>
            <a:normAutofit/>
          </a:bodyPr>
          <a:lstStyle/>
          <a:p>
            <a:r>
              <a:rPr lang="en-IN" sz="2800" b="1" dirty="0" smtClean="0">
                <a:latin typeface="+mn-lt"/>
                <a:cs typeface="Arabic Typesetting" pitchFamily="66" charset="-78"/>
              </a:rPr>
              <a:t>Policy and Institutional Paradigm</a:t>
            </a:r>
            <a:endParaRPr lang="en-IN" sz="2800" b="1" dirty="0">
              <a:latin typeface="+mn-lt"/>
              <a:cs typeface="Arabic Typesetting" pitchFamily="66" charset="-78"/>
            </a:endParaRPr>
          </a:p>
        </p:txBody>
      </p:sp>
      <p:sp>
        <p:nvSpPr>
          <p:cNvPr id="3" name="Content Placeholder 2"/>
          <p:cNvSpPr>
            <a:spLocks noGrp="1"/>
          </p:cNvSpPr>
          <p:nvPr>
            <p:ph idx="1"/>
          </p:nvPr>
        </p:nvSpPr>
        <p:spPr>
          <a:xfrm>
            <a:off x="628650" y="836712"/>
            <a:ext cx="7886700" cy="5760640"/>
          </a:xfrm>
        </p:spPr>
        <p:txBody>
          <a:bodyPr>
            <a:normAutofit lnSpcReduction="10000"/>
          </a:bodyPr>
          <a:lstStyle/>
          <a:p>
            <a:r>
              <a:rPr lang="en-IN" sz="2200" dirty="0" smtClean="0">
                <a:cs typeface="Arabic Typesetting" pitchFamily="66" charset="-78"/>
              </a:rPr>
              <a:t>It has often been highlighted that ongoing programmes run by the government are comprehensive towards achieving multiple dimensions of social and economic progress</a:t>
            </a:r>
          </a:p>
          <a:p>
            <a:r>
              <a:rPr lang="en-IN" sz="2200" dirty="0" smtClean="0">
                <a:cs typeface="Arabic Typesetting" pitchFamily="66" charset="-78"/>
              </a:rPr>
              <a:t>These are large scale in terms of resources and reach and have been intelligently designed towards effective delivery through appropriate use of technology</a:t>
            </a:r>
          </a:p>
          <a:p>
            <a:r>
              <a:rPr lang="en-IN" sz="2200" dirty="0" smtClean="0">
                <a:cs typeface="Arabic Typesetting" pitchFamily="66" charset="-78"/>
              </a:rPr>
              <a:t>For example, India has made significant progress in terms of creating comprehensive digital and biometric registry of its citizens and has taken steps towards minimizing exclusions in service delivery</a:t>
            </a:r>
          </a:p>
          <a:p>
            <a:r>
              <a:rPr lang="en-IN" sz="2200" dirty="0" smtClean="0">
                <a:cs typeface="Arabic Typesetting" pitchFamily="66" charset="-78"/>
              </a:rPr>
              <a:t>Programmes focussed on financial inclusion, real time and meaningful digital connectivity through leveraging ICT and skill development are projected as key enablers of development and empowerment</a:t>
            </a:r>
          </a:p>
          <a:p>
            <a:r>
              <a:rPr lang="en-IN" sz="2200" dirty="0" smtClean="0">
                <a:cs typeface="Arabic Typesetting" pitchFamily="66" charset="-78"/>
              </a:rPr>
              <a:t>On sustainability India has already initiated key programmes on energy efficiency and renewable energy with even higher ambitions compared to that of the SDGs in terms of shorter deadlines</a:t>
            </a:r>
          </a:p>
          <a:p>
            <a:endParaRPr lang="en-IN" dirty="0"/>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17</a:t>
            </a:fld>
            <a:endParaRPr lang="en-US">
              <a:solidFill>
                <a:prstClr val="black">
                  <a:tint val="75000"/>
                </a:prst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9"/>
            <a:ext cx="7886700" cy="615600"/>
          </a:xfrm>
        </p:spPr>
        <p:txBody>
          <a:bodyPr>
            <a:normAutofit/>
          </a:bodyPr>
          <a:lstStyle/>
          <a:p>
            <a:r>
              <a:rPr lang="en-IN" sz="3200" b="1" dirty="0" smtClean="0">
                <a:latin typeface="+mn-lt"/>
                <a:cs typeface="Arabic Typesetting" pitchFamily="66" charset="-78"/>
              </a:rPr>
              <a:t>Cont.</a:t>
            </a:r>
            <a:endParaRPr lang="en-IN" sz="3200" b="1" dirty="0">
              <a:latin typeface="+mn-lt"/>
              <a:cs typeface="Arabic Typesetting" pitchFamily="66" charset="-78"/>
            </a:endParaRPr>
          </a:p>
        </p:txBody>
      </p:sp>
      <p:sp>
        <p:nvSpPr>
          <p:cNvPr id="3" name="Content Placeholder 2"/>
          <p:cNvSpPr>
            <a:spLocks noGrp="1"/>
          </p:cNvSpPr>
          <p:nvPr>
            <p:ph idx="1"/>
          </p:nvPr>
        </p:nvSpPr>
        <p:spPr>
          <a:xfrm>
            <a:off x="628650" y="1196752"/>
            <a:ext cx="7886700" cy="5256584"/>
          </a:xfrm>
        </p:spPr>
        <p:txBody>
          <a:bodyPr>
            <a:normAutofit fontScale="92500"/>
          </a:bodyPr>
          <a:lstStyle/>
          <a:p>
            <a:r>
              <a:rPr lang="en-IN" sz="2400" dirty="0" smtClean="0">
                <a:cs typeface="Arabic Typesetting" pitchFamily="66" charset="-78"/>
              </a:rPr>
              <a:t>India as an emerging economy has mature governance institutions to ascertain the future needs and develop policies accordingly</a:t>
            </a:r>
          </a:p>
          <a:p>
            <a:r>
              <a:rPr lang="en-IN" sz="2400" dirty="0" smtClean="0">
                <a:cs typeface="Arabic Typesetting" pitchFamily="66" charset="-78"/>
              </a:rPr>
              <a:t>The Planning Commission, though with a lag, had absorbed some of the MDG targets in the process of national planning. This was more prominent during the 10th five year plan. Other central departments were also encouraged to do so. Monitoring of MDG targets was accomplished in some sectors</a:t>
            </a:r>
          </a:p>
          <a:p>
            <a:r>
              <a:rPr lang="en-IN" sz="2400" dirty="0" smtClean="0">
                <a:cs typeface="Arabic Typesetting" pitchFamily="66" charset="-78"/>
              </a:rPr>
              <a:t>Ongoing efforts listed earlier have prompted India to enthusiastically accept the SDGs</a:t>
            </a:r>
          </a:p>
          <a:p>
            <a:r>
              <a:rPr lang="en-IN" sz="2400" b="1" dirty="0" smtClean="0">
                <a:cs typeface="Arabic Typesetting" pitchFamily="66" charset="-78"/>
              </a:rPr>
              <a:t>Aligning government programmes to include targets enshrined in the SDG goals would make their evaluation and monitoring effective. </a:t>
            </a:r>
            <a:r>
              <a:rPr lang="en-IN" sz="2400" dirty="0" smtClean="0">
                <a:cs typeface="Arabic Typesetting" pitchFamily="66" charset="-78"/>
              </a:rPr>
              <a:t>This should also encourage policymakers to appreciate and define the scope of these policies towards attaining cross </a:t>
            </a:r>
            <a:r>
              <a:rPr lang="en-IN" sz="2400" dirty="0" err="1" smtClean="0">
                <a:cs typeface="Arabic Typesetting" pitchFamily="66" charset="-78"/>
              </a:rPr>
              <a:t>sectoral</a:t>
            </a:r>
            <a:r>
              <a:rPr lang="en-IN" sz="2400" dirty="0" smtClean="0">
                <a:cs typeface="Arabic Typesetting" pitchFamily="66" charset="-78"/>
              </a:rPr>
              <a:t> objectives in the spirit of the SDGs</a:t>
            </a:r>
          </a:p>
          <a:p>
            <a:endParaRPr lang="en-IN" dirty="0"/>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18</a:t>
            </a:fld>
            <a:endParaRPr lang="en-US">
              <a:solidFill>
                <a:prstClr val="black">
                  <a:tint val="75000"/>
                </a:prst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9"/>
            <a:ext cx="7886700" cy="687608"/>
          </a:xfrm>
        </p:spPr>
        <p:txBody>
          <a:bodyPr>
            <a:normAutofit/>
          </a:bodyPr>
          <a:lstStyle/>
          <a:p>
            <a:r>
              <a:rPr lang="en-IN" sz="3200" b="1" dirty="0" smtClean="0">
                <a:latin typeface="+mn-lt"/>
                <a:cs typeface="Arabic Typesetting" pitchFamily="66" charset="-78"/>
              </a:rPr>
              <a:t>Coordination and Monitoring</a:t>
            </a:r>
            <a:endParaRPr lang="en-IN" sz="3200" b="1" dirty="0">
              <a:latin typeface="+mn-lt"/>
              <a:cs typeface="Arabic Typesetting" pitchFamily="66" charset="-78"/>
            </a:endParaRPr>
          </a:p>
        </p:txBody>
      </p:sp>
      <p:sp>
        <p:nvSpPr>
          <p:cNvPr id="3" name="Content Placeholder 2"/>
          <p:cNvSpPr>
            <a:spLocks noGrp="1"/>
          </p:cNvSpPr>
          <p:nvPr>
            <p:ph idx="1"/>
          </p:nvPr>
        </p:nvSpPr>
        <p:spPr>
          <a:xfrm>
            <a:off x="628650" y="1124744"/>
            <a:ext cx="7886700" cy="5052219"/>
          </a:xfrm>
        </p:spPr>
        <p:txBody>
          <a:bodyPr>
            <a:normAutofit/>
          </a:bodyPr>
          <a:lstStyle/>
          <a:p>
            <a:r>
              <a:rPr lang="en-IN" sz="2000" b="1" dirty="0" smtClean="0">
                <a:cs typeface="Arabic Typesetting" pitchFamily="66" charset="-78"/>
              </a:rPr>
              <a:t>NITI </a:t>
            </a:r>
            <a:r>
              <a:rPr lang="en-IN" sz="2000" b="1" dirty="0" err="1" smtClean="0">
                <a:cs typeface="Arabic Typesetting" pitchFamily="66" charset="-78"/>
              </a:rPr>
              <a:t>Aayog</a:t>
            </a:r>
            <a:r>
              <a:rPr lang="en-IN" sz="2000" b="1" dirty="0" smtClean="0">
                <a:cs typeface="Arabic Typesetting" pitchFamily="66" charset="-78"/>
              </a:rPr>
              <a:t> </a:t>
            </a:r>
            <a:r>
              <a:rPr lang="en-IN" sz="2000" dirty="0" smtClean="0">
                <a:cs typeface="Arabic Typesetting" pitchFamily="66" charset="-78"/>
              </a:rPr>
              <a:t>may be rightly placed not only to initiate major policy planning in the fulfilment of the SDGs, but would also be able to coordinate policies with a broad spectrum of government departments</a:t>
            </a:r>
          </a:p>
          <a:p>
            <a:r>
              <a:rPr lang="en-IN" sz="2000" dirty="0" smtClean="0">
                <a:cs typeface="Arabic Typesetting" pitchFamily="66" charset="-78"/>
              </a:rPr>
              <a:t>It may play a crucial role in explaining the goals and the targets and their </a:t>
            </a:r>
            <a:r>
              <a:rPr lang="en-IN" sz="2000" b="1" dirty="0" err="1" smtClean="0">
                <a:cs typeface="Arabic Typesetting" pitchFamily="66" charset="-78"/>
              </a:rPr>
              <a:t>interlinkages</a:t>
            </a:r>
            <a:r>
              <a:rPr lang="en-IN" sz="2000" b="1" dirty="0" smtClean="0">
                <a:cs typeface="Arabic Typesetting" pitchFamily="66" charset="-78"/>
              </a:rPr>
              <a:t> to the wider policymaking infrastructure </a:t>
            </a:r>
            <a:r>
              <a:rPr lang="en-IN" sz="2000" dirty="0" smtClean="0">
                <a:cs typeface="Arabic Typesetting" pitchFamily="66" charset="-78"/>
              </a:rPr>
              <a:t>within the government</a:t>
            </a:r>
          </a:p>
          <a:p>
            <a:r>
              <a:rPr lang="en-IN" sz="2000" dirty="0" smtClean="0">
                <a:cs typeface="Arabic Typesetting" pitchFamily="66" charset="-78"/>
              </a:rPr>
              <a:t>At the next level it should define the </a:t>
            </a:r>
            <a:r>
              <a:rPr lang="en-IN" sz="2000" b="1" dirty="0" smtClean="0">
                <a:cs typeface="Arabic Typesetting" pitchFamily="66" charset="-78"/>
              </a:rPr>
              <a:t>policy space for the states </a:t>
            </a:r>
            <a:r>
              <a:rPr lang="en-IN" sz="2000" dirty="0" smtClean="0">
                <a:cs typeface="Arabic Typesetting" pitchFamily="66" charset="-78"/>
              </a:rPr>
              <a:t>in this regard and ensure maximum participation of the states in policy formulation at both the centre and the state level</a:t>
            </a:r>
          </a:p>
          <a:p>
            <a:r>
              <a:rPr lang="en-IN" sz="2000" dirty="0" smtClean="0">
                <a:cs typeface="Arabic Typesetting" pitchFamily="66" charset="-78"/>
              </a:rPr>
              <a:t>This would entail proper direction on institutional mechanisms for </a:t>
            </a:r>
            <a:r>
              <a:rPr lang="en-IN" sz="2000" b="1" dirty="0" smtClean="0">
                <a:cs typeface="Arabic Typesetting" pitchFamily="66" charset="-78"/>
              </a:rPr>
              <a:t>anchoring the SDGs at the state level </a:t>
            </a:r>
            <a:r>
              <a:rPr lang="en-IN" sz="2000" dirty="0" smtClean="0">
                <a:cs typeface="Arabic Typesetting" pitchFamily="66" charset="-78"/>
              </a:rPr>
              <a:t>for their effective implementation</a:t>
            </a:r>
            <a:endParaRPr lang="en-IN" sz="2000" dirty="0">
              <a:cs typeface="Arabic Typesetting" pitchFamily="66" charset="-78"/>
            </a:endParaRP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19</a:t>
            </a:fld>
            <a:endParaRPr lang="en-US">
              <a:solidFill>
                <a:prstClr val="black">
                  <a:tint val="75000"/>
                </a:prst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algn="l"/>
            <a:r>
              <a:rPr lang="en-IN" b="1" dirty="0" smtClean="0">
                <a:latin typeface="+mn-lt"/>
                <a:cs typeface="Arabic Typesetting" pitchFamily="66" charset="-78"/>
              </a:rPr>
              <a:t>Outline</a:t>
            </a:r>
            <a:endParaRPr lang="en-IN" b="1" dirty="0">
              <a:latin typeface="+mn-lt"/>
              <a:cs typeface="Arabic Typesetting" pitchFamily="66" charset="-78"/>
            </a:endParaRPr>
          </a:p>
        </p:txBody>
      </p:sp>
      <p:sp>
        <p:nvSpPr>
          <p:cNvPr id="3" name="Content Placeholder 2"/>
          <p:cNvSpPr>
            <a:spLocks noGrp="1"/>
          </p:cNvSpPr>
          <p:nvPr>
            <p:ph idx="1"/>
          </p:nvPr>
        </p:nvSpPr>
        <p:spPr>
          <a:xfrm>
            <a:off x="457200" y="908720"/>
            <a:ext cx="8229600" cy="5616624"/>
          </a:xfrm>
        </p:spPr>
        <p:txBody>
          <a:bodyPr>
            <a:normAutofit/>
          </a:bodyPr>
          <a:lstStyle/>
          <a:p>
            <a:r>
              <a:rPr lang="en-IN" sz="2800" b="1" dirty="0" smtClean="0">
                <a:cs typeface="Arabic Typesetting" pitchFamily="66" charset="-78"/>
              </a:rPr>
              <a:t>Salient Features of the 2030 Agenda for Sustainable Development</a:t>
            </a:r>
          </a:p>
          <a:p>
            <a:r>
              <a:rPr lang="en-IN" sz="2800" b="1" dirty="0" smtClean="0">
                <a:cs typeface="Arabic Typesetting" pitchFamily="66" charset="-78"/>
              </a:rPr>
              <a:t>Scope and Rationale of Means of Implementation (</a:t>
            </a:r>
            <a:r>
              <a:rPr lang="en-IN" sz="2800" b="1" dirty="0" err="1" smtClean="0">
                <a:cs typeface="Arabic Typesetting" pitchFamily="66" charset="-78"/>
              </a:rPr>
              <a:t>MoI</a:t>
            </a:r>
            <a:r>
              <a:rPr lang="en-IN" sz="2800" b="1" dirty="0" smtClean="0">
                <a:cs typeface="Arabic Typesetting" pitchFamily="66" charset="-78"/>
              </a:rPr>
              <a:t>) under 2030 Agenda</a:t>
            </a:r>
          </a:p>
          <a:p>
            <a:r>
              <a:rPr lang="en-IN" sz="2800" b="1" dirty="0" smtClean="0">
                <a:cs typeface="Arabic Typesetting" pitchFamily="66" charset="-78"/>
              </a:rPr>
              <a:t>Financing SDGs as critical pillar to </a:t>
            </a:r>
            <a:r>
              <a:rPr lang="en-IN" sz="2800" b="1" dirty="0" err="1" smtClean="0">
                <a:cs typeface="Arabic Typesetting" pitchFamily="66" charset="-78"/>
              </a:rPr>
              <a:t>MoI</a:t>
            </a:r>
            <a:endParaRPr lang="en-IN" sz="2800" b="1" dirty="0">
              <a:cs typeface="Arabic Typesetting" pitchFamily="66" charset="-78"/>
            </a:endParaRPr>
          </a:p>
          <a:p>
            <a:r>
              <a:rPr lang="en-IN" sz="2800" b="1" dirty="0" smtClean="0">
                <a:cs typeface="Arabic Typesetting" pitchFamily="66" charset="-78"/>
              </a:rPr>
              <a:t>Issues related to National adoption of SDGs under </a:t>
            </a:r>
            <a:r>
              <a:rPr lang="en-IN" sz="2800" b="1" dirty="0" err="1" smtClean="0">
                <a:cs typeface="Arabic Typesetting" pitchFamily="66" charset="-78"/>
              </a:rPr>
              <a:t>MoI</a:t>
            </a:r>
            <a:endParaRPr lang="en-IN" sz="2800" b="1" dirty="0" smtClean="0">
              <a:cs typeface="Arabic Typesetting" pitchFamily="66" charset="-78"/>
            </a:endParaRPr>
          </a:p>
          <a:p>
            <a:r>
              <a:rPr lang="en-IN" sz="2800" b="1" dirty="0" smtClean="0">
                <a:cs typeface="Arabic Typesetting" pitchFamily="66" charset="-78"/>
              </a:rPr>
              <a:t>Message for South-South and Regional Cooperation – global partnership for </a:t>
            </a:r>
            <a:r>
              <a:rPr lang="en-IN" sz="2800" b="1" dirty="0" err="1" smtClean="0">
                <a:cs typeface="Arabic Typesetting" pitchFamily="66" charset="-78"/>
              </a:rPr>
              <a:t>MoI</a:t>
            </a:r>
            <a:endParaRPr lang="en-IN" sz="2800" b="1" dirty="0">
              <a:cs typeface="Arabic Typesetting" pitchFamily="66" charset="-78"/>
            </a:endParaRPr>
          </a:p>
        </p:txBody>
      </p:sp>
      <p:sp>
        <p:nvSpPr>
          <p:cNvPr id="4" name="Slide Number Placeholder 3"/>
          <p:cNvSpPr>
            <a:spLocks noGrp="1"/>
          </p:cNvSpPr>
          <p:nvPr>
            <p:ph type="sldNum" sz="quarter" idx="12"/>
          </p:nvPr>
        </p:nvSpPr>
        <p:spPr/>
        <p:txBody>
          <a:bodyPr/>
          <a:lstStyle/>
          <a:p>
            <a:fld id="{00866264-850C-4AE8-994A-7ECC7FFA3586}" type="slidenum">
              <a:rPr lang="en-IN" smtClean="0"/>
              <a:pPr/>
              <a:t>2</a:t>
            </a:fld>
            <a:endParaRPr lang="en-I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9"/>
            <a:ext cx="7886700" cy="687608"/>
          </a:xfrm>
        </p:spPr>
        <p:txBody>
          <a:bodyPr>
            <a:normAutofit/>
          </a:bodyPr>
          <a:lstStyle/>
          <a:p>
            <a:r>
              <a:rPr lang="en-IN" sz="2800" b="1" dirty="0" smtClean="0">
                <a:latin typeface="+mn-lt"/>
                <a:cs typeface="Arabic Typesetting" pitchFamily="66" charset="-78"/>
              </a:rPr>
              <a:t>Scope for South-South and Regional Cooperation</a:t>
            </a:r>
            <a:endParaRPr lang="en-IN" sz="2800" b="1" dirty="0">
              <a:latin typeface="+mn-lt"/>
              <a:cs typeface="Arabic Typesetting" pitchFamily="66" charset="-78"/>
            </a:endParaRPr>
          </a:p>
        </p:txBody>
      </p:sp>
      <p:sp>
        <p:nvSpPr>
          <p:cNvPr id="3" name="Content Placeholder 2"/>
          <p:cNvSpPr>
            <a:spLocks noGrp="1"/>
          </p:cNvSpPr>
          <p:nvPr>
            <p:ph idx="1"/>
          </p:nvPr>
        </p:nvSpPr>
        <p:spPr>
          <a:xfrm>
            <a:off x="628650" y="1124744"/>
            <a:ext cx="7886700" cy="5400600"/>
          </a:xfrm>
        </p:spPr>
        <p:txBody>
          <a:bodyPr>
            <a:normAutofit/>
          </a:bodyPr>
          <a:lstStyle/>
          <a:p>
            <a:r>
              <a:rPr lang="en-IN" sz="2000" dirty="0" smtClean="0">
                <a:cs typeface="Arabic Typesetting" pitchFamily="66" charset="-78"/>
              </a:rPr>
              <a:t>Collaboration among Southern countries not only strengthens the </a:t>
            </a:r>
            <a:r>
              <a:rPr lang="en-IN" sz="2000" b="1" dirty="0" smtClean="0">
                <a:cs typeface="Arabic Typesetting" pitchFamily="66" charset="-78"/>
              </a:rPr>
              <a:t>southern narrative on development and sustainability </a:t>
            </a:r>
            <a:r>
              <a:rPr lang="en-IN" sz="2000" dirty="0" smtClean="0">
                <a:cs typeface="Arabic Typesetting" pitchFamily="66" charset="-78"/>
              </a:rPr>
              <a:t>at Global forums but also effectively complements national strategies through sharing of best practices, sustainable use of resources available regionally and partnering in development projects catering to common challenges</a:t>
            </a:r>
          </a:p>
          <a:p>
            <a:r>
              <a:rPr lang="en-IN" sz="2000" dirty="0" smtClean="0">
                <a:cs typeface="Arabic Typesetting" pitchFamily="66" charset="-78"/>
              </a:rPr>
              <a:t>Attaining SDGs in India would also be critically linked to the level of </a:t>
            </a:r>
            <a:r>
              <a:rPr lang="en-IN" sz="2000" b="1" dirty="0" smtClean="0">
                <a:cs typeface="Arabic Typesetting" pitchFamily="66" charset="-78"/>
              </a:rPr>
              <a:t>cooperation in the immediate neighbourhood </a:t>
            </a:r>
            <a:r>
              <a:rPr lang="en-IN" sz="2000" dirty="0" smtClean="0">
                <a:cs typeface="Arabic Typesetting" pitchFamily="66" charset="-78"/>
              </a:rPr>
              <a:t>i.e. South Asia for sustainable use of natural resources, peace and economic progress through conducive regimes of regional trade and economic development (regional public goods)</a:t>
            </a:r>
          </a:p>
          <a:p>
            <a:r>
              <a:rPr lang="en-IN" sz="2000" dirty="0" smtClean="0">
                <a:cs typeface="Arabic Typesetting" pitchFamily="66" charset="-78"/>
              </a:rPr>
              <a:t>Such cooperation would not only be effective for </a:t>
            </a:r>
            <a:r>
              <a:rPr lang="en-IN" sz="2000" b="1" dirty="0" smtClean="0">
                <a:cs typeface="Arabic Typesetting" pitchFamily="66" charset="-78"/>
              </a:rPr>
              <a:t>resource mobilization and project development</a:t>
            </a:r>
            <a:r>
              <a:rPr lang="en-IN" sz="2000" dirty="0" smtClean="0">
                <a:cs typeface="Arabic Typesetting" pitchFamily="66" charset="-78"/>
              </a:rPr>
              <a:t> but would be important for designing common indicator framework on regional development outcomes aligned with the SDG targets</a:t>
            </a:r>
            <a:endParaRPr lang="en-IN" sz="2000" dirty="0">
              <a:cs typeface="Arabic Typesetting" pitchFamily="66" charset="-78"/>
            </a:endParaRP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20</a:t>
            </a:fld>
            <a:endParaRPr lang="en-US">
              <a:solidFill>
                <a:prstClr val="black">
                  <a:tint val="75000"/>
                </a:prst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76672"/>
            <a:ext cx="7886700" cy="5700291"/>
          </a:xfrm>
        </p:spPr>
        <p:txBody>
          <a:bodyPr/>
          <a:lstStyle/>
          <a:p>
            <a:pPr>
              <a:buNone/>
            </a:pPr>
            <a:endParaRPr lang="en-IN" dirty="0" smtClean="0"/>
          </a:p>
          <a:p>
            <a:pPr>
              <a:buNone/>
            </a:pPr>
            <a:endParaRPr lang="en-IN" dirty="0" smtClean="0"/>
          </a:p>
          <a:p>
            <a:pPr>
              <a:buNone/>
            </a:pPr>
            <a:endParaRPr lang="en-IN" dirty="0" smtClean="0"/>
          </a:p>
          <a:p>
            <a:pPr>
              <a:buNone/>
            </a:pPr>
            <a:endParaRPr lang="en-IN" dirty="0" smtClean="0"/>
          </a:p>
          <a:p>
            <a:pPr>
              <a:buNone/>
            </a:pPr>
            <a:endParaRPr lang="en-IN" dirty="0" smtClean="0"/>
          </a:p>
          <a:p>
            <a:pPr algn="ctr">
              <a:buNone/>
            </a:pPr>
            <a:r>
              <a:rPr lang="en-IN" sz="4800" b="1" dirty="0" smtClean="0">
                <a:cs typeface="Arabic Typesetting" pitchFamily="66" charset="-78"/>
              </a:rPr>
              <a:t>Thank You</a:t>
            </a:r>
            <a:endParaRPr lang="en-IN" sz="4800" b="1" dirty="0">
              <a:cs typeface="Arabic Typesetting" pitchFamily="66" charset="-78"/>
            </a:endParaRP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21</a:t>
            </a:fld>
            <a:endParaRPr lang="en-US">
              <a:solidFill>
                <a:prstClr val="black">
                  <a:tint val="75000"/>
                </a:prst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4691"/>
            <a:ext cx="7886700" cy="762000"/>
          </a:xfrm>
        </p:spPr>
        <p:txBody>
          <a:bodyPr>
            <a:noAutofit/>
          </a:bodyPr>
          <a:lstStyle/>
          <a:p>
            <a:r>
              <a:rPr lang="en-US" sz="3200" b="1" dirty="0" smtClean="0">
                <a:latin typeface="+mn-lt"/>
                <a:cs typeface="Arabic Typesetting" pitchFamily="66" charset="-78"/>
              </a:rPr>
              <a:t>Reflections on UN Processes leading to the 2030 Agenda</a:t>
            </a:r>
            <a:endParaRPr lang="en-US" sz="3200" b="1" dirty="0">
              <a:latin typeface="+mn-lt"/>
              <a:cs typeface="Arabic Typesetting" pitchFamily="66" charset="-78"/>
            </a:endParaRPr>
          </a:p>
        </p:txBody>
      </p:sp>
      <p:sp>
        <p:nvSpPr>
          <p:cNvPr id="3" name="Content Placeholder 2"/>
          <p:cNvSpPr>
            <a:spLocks noGrp="1"/>
          </p:cNvSpPr>
          <p:nvPr>
            <p:ph idx="1"/>
          </p:nvPr>
        </p:nvSpPr>
        <p:spPr>
          <a:xfrm>
            <a:off x="628650" y="886690"/>
            <a:ext cx="7886700" cy="5708073"/>
          </a:xfrm>
        </p:spPr>
        <p:txBody>
          <a:bodyPr>
            <a:normAutofit/>
          </a:bodyPr>
          <a:lstStyle/>
          <a:p>
            <a:r>
              <a:rPr lang="en-IN" sz="2200" b="1" dirty="0" smtClean="0">
                <a:cs typeface="Arabic Typesetting" pitchFamily="66" charset="-78"/>
              </a:rPr>
              <a:t>1972 Stockholm Conference </a:t>
            </a:r>
            <a:r>
              <a:rPr lang="en-IN" sz="2200" dirty="0" smtClean="0">
                <a:cs typeface="Arabic Typesetting" pitchFamily="66" charset="-78"/>
              </a:rPr>
              <a:t>- United Nations Conference on the Human Environment</a:t>
            </a:r>
            <a:endParaRPr lang="en-US" sz="2200" dirty="0" smtClean="0">
              <a:cs typeface="Arabic Typesetting" pitchFamily="66" charset="-78"/>
            </a:endParaRPr>
          </a:p>
          <a:p>
            <a:r>
              <a:rPr lang="en-US" sz="2200" b="1" dirty="0" smtClean="0">
                <a:cs typeface="Arabic Typesetting" pitchFamily="66" charset="-78"/>
              </a:rPr>
              <a:t>1987 </a:t>
            </a:r>
            <a:r>
              <a:rPr lang="en-US" sz="2200" b="1" dirty="0" err="1" smtClean="0">
                <a:cs typeface="Arabic Typesetting" pitchFamily="66" charset="-78"/>
              </a:rPr>
              <a:t>Brundtland</a:t>
            </a:r>
            <a:r>
              <a:rPr lang="en-US" sz="2200" b="1" dirty="0" smtClean="0">
                <a:cs typeface="Arabic Typesetting" pitchFamily="66" charset="-78"/>
              </a:rPr>
              <a:t> Commission </a:t>
            </a:r>
            <a:r>
              <a:rPr lang="en-US" sz="2200" dirty="0" smtClean="0">
                <a:cs typeface="Arabic Typesetting" pitchFamily="66" charset="-78"/>
              </a:rPr>
              <a:t>(The World Commission on Environment and Development) “Our Common Future” – </a:t>
            </a:r>
            <a:r>
              <a:rPr lang="en-US" sz="2200" i="1" dirty="0" smtClean="0">
                <a:cs typeface="Arabic Typesetting" pitchFamily="66" charset="-78"/>
              </a:rPr>
              <a:t>Sustainable development is development that meets the needs of the present without compromising the ability of future generations to meet their own needs</a:t>
            </a:r>
          </a:p>
          <a:p>
            <a:r>
              <a:rPr lang="en-US" sz="2200" b="1" dirty="0" smtClean="0">
                <a:cs typeface="Arabic Typesetting" pitchFamily="66" charset="-78"/>
              </a:rPr>
              <a:t>1992 Agenda 21 (Rio) </a:t>
            </a:r>
            <a:r>
              <a:rPr lang="en-US" sz="2200" dirty="0" smtClean="0">
                <a:cs typeface="Arabic Typesetting" pitchFamily="66" charset="-78"/>
              </a:rPr>
              <a:t>– addressed threats of environmental degradation by suggesting principles applicable at local, national and global levels</a:t>
            </a:r>
          </a:p>
          <a:p>
            <a:r>
              <a:rPr lang="en-US" sz="2200" b="1" dirty="0" smtClean="0">
                <a:cs typeface="Arabic Typesetting" pitchFamily="66" charset="-78"/>
              </a:rPr>
              <a:t>2000 UN Millennium Declaration </a:t>
            </a:r>
            <a:r>
              <a:rPr lang="en-US" sz="2200" dirty="0" smtClean="0">
                <a:cs typeface="Arabic Typesetting" pitchFamily="66" charset="-78"/>
              </a:rPr>
              <a:t>– contain extreme poverty, hunger, and other immediate vulnerabilities in health and environment</a:t>
            </a:r>
          </a:p>
          <a:p>
            <a:r>
              <a:rPr lang="en-US" sz="2200" b="1" dirty="0" smtClean="0">
                <a:cs typeface="Arabic Typesetting" pitchFamily="66" charset="-78"/>
              </a:rPr>
              <a:t>2012 Rio +20</a:t>
            </a:r>
            <a:r>
              <a:rPr lang="en-US" sz="2200" dirty="0" smtClean="0">
                <a:cs typeface="Arabic Typesetting" pitchFamily="66" charset="-78"/>
              </a:rPr>
              <a:t> – “Future We Want” – Launch of the negotiations of the Post 2015 Development Agenda (Open Working Group)</a:t>
            </a:r>
          </a:p>
          <a:p>
            <a:pPr lvl="1">
              <a:buNone/>
            </a:pPr>
            <a:endParaRPr lang="en-US" dirty="0" smtClean="0"/>
          </a:p>
          <a:p>
            <a:pPr lvl="1"/>
            <a:endParaRPr lang="en-US" sz="1900" dirty="0"/>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 xmlns:p14="http://schemas.microsoft.com/office/powerpoint/2010/main" val="719885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05399"/>
            <a:ext cx="7886700" cy="5471569"/>
          </a:xfrm>
        </p:spPr>
        <p:txBody>
          <a:bodyPr>
            <a:normAutofit/>
          </a:bodyPr>
          <a:lstStyle/>
          <a:p>
            <a:r>
              <a:rPr lang="en-US" sz="2200" dirty="0" smtClean="0">
                <a:cs typeface="Arabic Typesetting" pitchFamily="66" charset="-78"/>
              </a:rPr>
              <a:t>The 2030 Agenda for Sustainable Development (2015) – goes much beyond and promises to leave no one behind in terms of:</a:t>
            </a:r>
          </a:p>
          <a:p>
            <a:pPr lvl="1"/>
            <a:r>
              <a:rPr lang="en-US" sz="2200" dirty="0" smtClean="0">
                <a:cs typeface="Arabic Typesetting" pitchFamily="66" charset="-78"/>
              </a:rPr>
              <a:t>Elimination of poverty, inequality and hunger</a:t>
            </a:r>
          </a:p>
          <a:p>
            <a:pPr lvl="1"/>
            <a:r>
              <a:rPr lang="en-US" sz="2200" dirty="0" smtClean="0">
                <a:cs typeface="Arabic Typesetting" pitchFamily="66" charset="-78"/>
              </a:rPr>
              <a:t>Health and quality education in all parts of the world</a:t>
            </a:r>
          </a:p>
          <a:p>
            <a:pPr lvl="1"/>
            <a:r>
              <a:rPr lang="en-US" sz="2200" dirty="0" smtClean="0">
                <a:cs typeface="Arabic Typesetting" pitchFamily="66" charset="-78"/>
              </a:rPr>
              <a:t>Equity through development and jobs, fair distribution of resources through global partnership</a:t>
            </a:r>
          </a:p>
          <a:p>
            <a:pPr lvl="1"/>
            <a:r>
              <a:rPr lang="en-US" sz="2200" dirty="0" smtClean="0">
                <a:cs typeface="Arabic Typesetting" pitchFamily="66" charset="-78"/>
              </a:rPr>
              <a:t>Energy, ecosystem, environment and technology</a:t>
            </a:r>
          </a:p>
          <a:p>
            <a:pPr lvl="1"/>
            <a:r>
              <a:rPr lang="en-US" sz="2200" dirty="0" smtClean="0">
                <a:cs typeface="Arabic Typesetting" pitchFamily="66" charset="-78"/>
              </a:rPr>
              <a:t>Peace, justice and harmony</a:t>
            </a:r>
          </a:p>
          <a:p>
            <a:pPr lvl="1"/>
            <a:endParaRPr lang="en-US" sz="2200" dirty="0" smtClean="0">
              <a:cs typeface="Arabic Typesetting" pitchFamily="66" charset="-78"/>
            </a:endParaRPr>
          </a:p>
          <a:p>
            <a:r>
              <a:rPr lang="en-US" sz="2200" dirty="0" smtClean="0">
                <a:cs typeface="Arabic Typesetting" pitchFamily="66" charset="-78"/>
              </a:rPr>
              <a:t>Dilemmas – Environment ?? Development ?? Human rights ??</a:t>
            </a:r>
          </a:p>
          <a:p>
            <a:endParaRPr lang="en-IN" dirty="0"/>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4</a:t>
            </a:fld>
            <a:endParaRPr lang="en-US">
              <a:solidFill>
                <a:prstClr val="black">
                  <a:tint val="75000"/>
                </a:prst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886700" cy="903632"/>
          </a:xfrm>
        </p:spPr>
        <p:txBody>
          <a:bodyPr>
            <a:normAutofit/>
          </a:bodyPr>
          <a:lstStyle/>
          <a:p>
            <a:r>
              <a:rPr lang="en-US" sz="3200" b="1" dirty="0" smtClean="0">
                <a:latin typeface="+mn-lt"/>
                <a:cs typeface="Arabic Typesetting" pitchFamily="66" charset="-78"/>
              </a:rPr>
              <a:t>Key Features of the New Framework</a:t>
            </a:r>
            <a:endParaRPr lang="en-US" sz="3200" b="1" dirty="0">
              <a:latin typeface="+mn-lt"/>
              <a:cs typeface="Arabic Typesetting" pitchFamily="66" charset="-78"/>
            </a:endParaRPr>
          </a:p>
        </p:txBody>
      </p:sp>
      <p:sp>
        <p:nvSpPr>
          <p:cNvPr id="3" name="Content Placeholder 2"/>
          <p:cNvSpPr>
            <a:spLocks noGrp="1"/>
          </p:cNvSpPr>
          <p:nvPr>
            <p:ph idx="1"/>
          </p:nvPr>
        </p:nvSpPr>
        <p:spPr>
          <a:xfrm>
            <a:off x="628650" y="908720"/>
            <a:ext cx="7886700" cy="5616623"/>
          </a:xfrm>
        </p:spPr>
        <p:txBody>
          <a:bodyPr>
            <a:normAutofit fontScale="85000" lnSpcReduction="10000"/>
          </a:bodyPr>
          <a:lstStyle/>
          <a:p>
            <a:r>
              <a:rPr lang="en-US" dirty="0" smtClean="0">
                <a:cs typeface="Arabic Typesetting" pitchFamily="66" charset="-78"/>
              </a:rPr>
              <a:t>Three pillars: Social, Economic and Sustainability</a:t>
            </a:r>
          </a:p>
          <a:p>
            <a:r>
              <a:rPr lang="en-US" dirty="0" smtClean="0">
                <a:cs typeface="Arabic Typesetting" pitchFamily="66" charset="-78"/>
              </a:rPr>
              <a:t>5 Ps – People, Planet, Peace, Prosperity and Partnership</a:t>
            </a:r>
          </a:p>
          <a:p>
            <a:r>
              <a:rPr lang="en-US" dirty="0" smtClean="0">
                <a:cs typeface="Arabic Typesetting" pitchFamily="66" charset="-78"/>
              </a:rPr>
              <a:t>17 Goals, 169 Targets – </a:t>
            </a:r>
            <a:r>
              <a:rPr lang="en-US" dirty="0" err="1" smtClean="0">
                <a:cs typeface="Arabic Typesetting" pitchFamily="66" charset="-78"/>
              </a:rPr>
              <a:t>Aspirational</a:t>
            </a:r>
            <a:r>
              <a:rPr lang="en-US" dirty="0" smtClean="0">
                <a:cs typeface="Arabic Typesetting" pitchFamily="66" charset="-78"/>
              </a:rPr>
              <a:t> and Ambitious (Leaving no one behind)</a:t>
            </a:r>
          </a:p>
          <a:p>
            <a:r>
              <a:rPr lang="en-US" dirty="0" smtClean="0">
                <a:cs typeface="Arabic Typesetting" pitchFamily="66" charset="-78"/>
              </a:rPr>
              <a:t>Global Agenda – Obligations for all – thoroughly mandates global partnership (agenda of interdependence)</a:t>
            </a:r>
          </a:p>
          <a:p>
            <a:r>
              <a:rPr lang="en-IN" dirty="0" smtClean="0">
                <a:cs typeface="Arabic Typesetting" pitchFamily="66" charset="-78"/>
              </a:rPr>
              <a:t>National Ownership within the National Policy Framework</a:t>
            </a:r>
            <a:endParaRPr lang="en-US" dirty="0" smtClean="0">
              <a:cs typeface="Arabic Typesetting" pitchFamily="66" charset="-78"/>
            </a:endParaRPr>
          </a:p>
          <a:p>
            <a:r>
              <a:rPr lang="en-US" dirty="0" smtClean="0">
                <a:cs typeface="Arabic Typesetting" pitchFamily="66" charset="-78"/>
              </a:rPr>
              <a:t>Rigorously negotiated document by all countries and with participation from civil society</a:t>
            </a:r>
          </a:p>
          <a:p>
            <a:r>
              <a:rPr lang="en-US" dirty="0" smtClean="0">
                <a:cs typeface="Arabic Typesetting" pitchFamily="66" charset="-78"/>
              </a:rPr>
              <a:t>Interconnectedness of Goals/issues – e.g. health, education, sanitation, jobs, infrastructure, connectivity</a:t>
            </a:r>
          </a:p>
          <a:p>
            <a:r>
              <a:rPr lang="en-US" dirty="0" smtClean="0">
                <a:cs typeface="Arabic Typesetting" pitchFamily="66" charset="-78"/>
              </a:rPr>
              <a:t>Calls for use of instruments of economic progress to achieve social sector development as well as mandates restrains to achieve the goals under sustainability pillars</a:t>
            </a:r>
          </a:p>
        </p:txBody>
      </p:sp>
      <p:sp>
        <p:nvSpPr>
          <p:cNvPr id="4" name="Slide Number Placeholder 3"/>
          <p:cNvSpPr>
            <a:spLocks noGrp="1"/>
          </p:cNvSpPr>
          <p:nvPr>
            <p:ph type="sldNum" sz="quarter" idx="12"/>
          </p:nvPr>
        </p:nvSpPr>
        <p:spPr/>
        <p:txBody>
          <a:bodyPr/>
          <a:lstStyle/>
          <a:p>
            <a:fld id="{893BD215-218D-7045-96A3-F26009BF26DF}" type="slidenum">
              <a:rPr lang="en-US" smtClean="0"/>
              <a:pPr/>
              <a:t>5</a:t>
            </a:fld>
            <a:endParaRPr lang="en-US"/>
          </a:p>
        </p:txBody>
      </p:sp>
    </p:spTree>
    <p:extLst>
      <p:ext uri="{BB962C8B-B14F-4D97-AF65-F5344CB8AC3E}">
        <p14:creationId xmlns="" xmlns:p14="http://schemas.microsoft.com/office/powerpoint/2010/main" val="1949378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615599"/>
          </a:xfrm>
        </p:spPr>
        <p:txBody>
          <a:bodyPr>
            <a:normAutofit/>
          </a:bodyPr>
          <a:lstStyle/>
          <a:p>
            <a:r>
              <a:rPr lang="en-IN" sz="2800" b="1" dirty="0" smtClean="0">
                <a:latin typeface="+mn-lt"/>
                <a:cs typeface="Arabic Typesetting" pitchFamily="66" charset="-78"/>
              </a:rPr>
              <a:t>Means of Implementation and Why is it Important</a:t>
            </a:r>
            <a:endParaRPr lang="en-IN" sz="2800" b="1" dirty="0">
              <a:latin typeface="+mn-lt"/>
              <a:cs typeface="Arabic Typesetting" pitchFamily="66" charset="-78"/>
            </a:endParaRPr>
          </a:p>
        </p:txBody>
      </p:sp>
      <p:sp>
        <p:nvSpPr>
          <p:cNvPr id="3" name="Content Placeholder 2"/>
          <p:cNvSpPr>
            <a:spLocks noGrp="1"/>
          </p:cNvSpPr>
          <p:nvPr>
            <p:ph idx="1"/>
          </p:nvPr>
        </p:nvSpPr>
        <p:spPr>
          <a:xfrm>
            <a:off x="628650" y="980728"/>
            <a:ext cx="7886700" cy="5688632"/>
          </a:xfrm>
        </p:spPr>
        <p:txBody>
          <a:bodyPr>
            <a:normAutofit/>
          </a:bodyPr>
          <a:lstStyle/>
          <a:p>
            <a:r>
              <a:rPr lang="en-IN" sz="2000" dirty="0" smtClean="0">
                <a:cs typeface="Arabic Typesetting" pitchFamily="66" charset="-78"/>
              </a:rPr>
              <a:t>This new agenda has an explicit focus on Means of Implementation documented separately in the proposed declaration</a:t>
            </a:r>
          </a:p>
          <a:p>
            <a:r>
              <a:rPr lang="en-IN" sz="2000" b="1" dirty="0" smtClean="0">
                <a:cs typeface="Arabic Typesetting" pitchFamily="66" charset="-78"/>
              </a:rPr>
              <a:t>Means of Implementation refers to Means of Achieving the SDGs globally and nationally</a:t>
            </a:r>
          </a:p>
          <a:p>
            <a:r>
              <a:rPr lang="en-IN" sz="2000" dirty="0" smtClean="0">
                <a:cs typeface="Arabic Typesetting" pitchFamily="66" charset="-78"/>
              </a:rPr>
              <a:t>These have been recognized under each of the SDGs and as the final goal by itself (Goal 17) with specific targets addressing the following issues: finance, technology, capacity building, trade and systemic issues</a:t>
            </a:r>
          </a:p>
          <a:p>
            <a:r>
              <a:rPr lang="en-IN" sz="2000" b="1" dirty="0" smtClean="0">
                <a:cs typeface="Arabic Typesetting" pitchFamily="66" charset="-78"/>
              </a:rPr>
              <a:t>While this Goal talks about the national policy space, the global agenda to strengthen partnership receives overwhelming attention</a:t>
            </a:r>
          </a:p>
          <a:p>
            <a:r>
              <a:rPr lang="en-IN" sz="2000" dirty="0" smtClean="0">
                <a:cs typeface="Arabic Typesetting" pitchFamily="66" charset="-78"/>
              </a:rPr>
              <a:t>Means of Implementation (SDG 17) basically calls for meaningful global partnership in support of implementation of all the Goals and targets, bringing together Governments, the private sector, civil society, the United Nations system and other actors and mobilizing all available resources </a:t>
            </a: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6</a:t>
            </a:fld>
            <a:endParaRPr lang="en-US">
              <a:solidFill>
                <a:prstClr val="black">
                  <a:tint val="75000"/>
                </a:prst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886700" cy="687608"/>
          </a:xfrm>
        </p:spPr>
        <p:txBody>
          <a:bodyPr>
            <a:noAutofit/>
          </a:bodyPr>
          <a:lstStyle/>
          <a:p>
            <a:r>
              <a:rPr lang="en-IN" sz="2400" b="1" dirty="0" smtClean="0">
                <a:latin typeface="+mn-lt"/>
                <a:cs typeface="Arabic Typesetting" pitchFamily="66" charset="-78"/>
              </a:rPr>
              <a:t>Means of Implementation in the context of Key Challenges to the 2030 Agenda – Finance and Technology</a:t>
            </a:r>
            <a:endParaRPr lang="en-IN" sz="2400" b="1" dirty="0">
              <a:latin typeface="+mn-lt"/>
              <a:cs typeface="Arabic Typesetting" pitchFamily="66" charset="-78"/>
            </a:endParaRPr>
          </a:p>
        </p:txBody>
      </p:sp>
      <p:sp>
        <p:nvSpPr>
          <p:cNvPr id="3" name="Content Placeholder 2"/>
          <p:cNvSpPr>
            <a:spLocks noGrp="1"/>
          </p:cNvSpPr>
          <p:nvPr>
            <p:ph idx="1"/>
          </p:nvPr>
        </p:nvSpPr>
        <p:spPr>
          <a:xfrm>
            <a:off x="628650" y="908720"/>
            <a:ext cx="7886700" cy="5949280"/>
          </a:xfrm>
        </p:spPr>
        <p:txBody>
          <a:bodyPr>
            <a:normAutofit/>
          </a:bodyPr>
          <a:lstStyle/>
          <a:p>
            <a:r>
              <a:rPr lang="en-IN" sz="2000" dirty="0" smtClean="0">
                <a:cs typeface="Arabic Typesetting" pitchFamily="66" charset="-78"/>
              </a:rPr>
              <a:t>G77, China, India and some of the other emerging counties have taken an active part in the negotiations around the Post 2015 Development Agenda and have vehemently highlighted the importance of finance and technology for successful delivery of a global development agenda </a:t>
            </a:r>
          </a:p>
          <a:p>
            <a:r>
              <a:rPr lang="en-IN" sz="2000" b="1" dirty="0" smtClean="0">
                <a:cs typeface="Arabic Typesetting" pitchFamily="66" charset="-78"/>
              </a:rPr>
              <a:t>While implementation of the SDGs rests with individual countries, the developing world must have access to adequate resources and technology </a:t>
            </a:r>
          </a:p>
          <a:p>
            <a:r>
              <a:rPr lang="en-IN" sz="2000" dirty="0" smtClean="0">
                <a:cs typeface="Arabic Typesetting" pitchFamily="66" charset="-78"/>
              </a:rPr>
              <a:t>Both these objectives are critically hinged on successful North-South Partnership and South-South Cooperation</a:t>
            </a:r>
          </a:p>
          <a:p>
            <a:r>
              <a:rPr lang="en-IN" sz="2000" dirty="0" smtClean="0">
                <a:cs typeface="Arabic Typesetting" pitchFamily="66" charset="-78"/>
              </a:rPr>
              <a:t>The MDG Goal 8 failed to adequately promote human development within the global economy given highly skewed global governance architecture on trade, finance and technology. </a:t>
            </a:r>
          </a:p>
          <a:p>
            <a:r>
              <a:rPr lang="en-IN" sz="2000" dirty="0" smtClean="0">
                <a:cs typeface="Arabic Typesetting" pitchFamily="66" charset="-78"/>
              </a:rPr>
              <a:t>SDGs are not merely an extension of the 8 MDGs, but are slated to focus on global systemic reforms to remove main impediments to development and secure an accommodating international environment for sustainable development</a:t>
            </a:r>
          </a:p>
          <a:p>
            <a:endParaRPr lang="en-IN" sz="2000" dirty="0" smtClean="0">
              <a:latin typeface="Arabic Typesetting" pitchFamily="66" charset="-78"/>
              <a:cs typeface="Arabic Typesetting" pitchFamily="66" charset="-78"/>
            </a:endParaRP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7</a:t>
            </a:fld>
            <a:endParaRPr lang="en-US" dirty="0">
              <a:solidFill>
                <a:prstClr val="black">
                  <a:tint val="75000"/>
                </a:prst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7886700" cy="759616"/>
          </a:xfrm>
        </p:spPr>
        <p:txBody>
          <a:bodyPr>
            <a:normAutofit/>
          </a:bodyPr>
          <a:lstStyle/>
          <a:p>
            <a:r>
              <a:rPr lang="en-IN" sz="3600" b="1" dirty="0" smtClean="0">
                <a:latin typeface="+mn-lt"/>
                <a:cs typeface="Arabic Typesetting" pitchFamily="66" charset="-78"/>
              </a:rPr>
              <a:t>Why Finance?</a:t>
            </a:r>
            <a:endParaRPr lang="en-IN" sz="3600" b="1" dirty="0">
              <a:latin typeface="+mn-lt"/>
              <a:cs typeface="Arabic Typesetting" pitchFamily="66" charset="-78"/>
            </a:endParaRPr>
          </a:p>
        </p:txBody>
      </p:sp>
      <p:sp>
        <p:nvSpPr>
          <p:cNvPr id="3" name="Content Placeholder 2"/>
          <p:cNvSpPr>
            <a:spLocks noGrp="1"/>
          </p:cNvSpPr>
          <p:nvPr>
            <p:ph idx="1"/>
          </p:nvPr>
        </p:nvSpPr>
        <p:spPr>
          <a:xfrm>
            <a:off x="628650" y="764704"/>
            <a:ext cx="7886700" cy="5904656"/>
          </a:xfrm>
        </p:spPr>
        <p:txBody>
          <a:bodyPr>
            <a:noAutofit/>
          </a:bodyPr>
          <a:lstStyle/>
          <a:p>
            <a:r>
              <a:rPr lang="en-IN" sz="2000" dirty="0" smtClean="0">
                <a:cs typeface="Arabic Typesetting" pitchFamily="66" charset="-78"/>
              </a:rPr>
              <a:t>Availability of long term finance for development from a global perspective is a key issue</a:t>
            </a:r>
          </a:p>
          <a:p>
            <a:r>
              <a:rPr lang="en-IN" sz="2000" dirty="0" smtClean="0">
                <a:cs typeface="Arabic Typesetting" pitchFamily="66" charset="-78"/>
              </a:rPr>
              <a:t>The conventional sources of finance supporting private interest driven economic activities is not expected to serve these ends </a:t>
            </a:r>
          </a:p>
          <a:p>
            <a:r>
              <a:rPr lang="en-IN" sz="2000" dirty="0" smtClean="0">
                <a:cs typeface="Arabic Typesetting" pitchFamily="66" charset="-78"/>
              </a:rPr>
              <a:t>Raising capital or savings for investment in the social sector is particularly difficult unless mediated and therefore, developing countries and least developed countries are at serious disadvantage in this regard </a:t>
            </a:r>
          </a:p>
          <a:p>
            <a:r>
              <a:rPr lang="en-IN" sz="2000" dirty="0" smtClean="0">
                <a:cs typeface="Arabic Typesetting" pitchFamily="66" charset="-78"/>
              </a:rPr>
              <a:t>Apart from </a:t>
            </a:r>
            <a:r>
              <a:rPr lang="en-IN" sz="2000" b="1" dirty="0" smtClean="0">
                <a:cs typeface="Arabic Typesetting" pitchFamily="66" charset="-78"/>
              </a:rPr>
              <a:t>development finance </a:t>
            </a:r>
            <a:r>
              <a:rPr lang="en-IN" sz="2000" dirty="0" smtClean="0">
                <a:cs typeface="Arabic Typesetting" pitchFamily="66" charset="-78"/>
              </a:rPr>
              <a:t>the other critical area is </a:t>
            </a:r>
            <a:r>
              <a:rPr lang="en-IN" sz="2000" b="1" dirty="0" smtClean="0">
                <a:cs typeface="Arabic Typesetting" pitchFamily="66" charset="-78"/>
              </a:rPr>
              <a:t>climate finance</a:t>
            </a:r>
          </a:p>
          <a:p>
            <a:r>
              <a:rPr lang="en-IN" sz="2000" dirty="0" smtClean="0">
                <a:cs typeface="Arabic Typesetting" pitchFamily="66" charset="-78"/>
              </a:rPr>
              <a:t>The first calls for institutional mediation to ensure equitable economic progress globally and social welfare, the latter remains contentious on grounds of common but differentiated responsibilities. </a:t>
            </a:r>
          </a:p>
          <a:p>
            <a:r>
              <a:rPr lang="en-IN" sz="2000" dirty="0" smtClean="0">
                <a:cs typeface="Arabic Typesetting" pitchFamily="66" charset="-78"/>
              </a:rPr>
              <a:t>In the recently concluded COP21 in Paris, even as the countries could ensure commitments on reduction of green house gases contributed by both the developed and developing worlds, developed countries resisted greater commitments on their part towards resources on climate mitigation globally</a:t>
            </a: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8</a:t>
            </a:fld>
            <a:endParaRPr lang="en-US">
              <a:solidFill>
                <a:prstClr val="black">
                  <a:tint val="75000"/>
                </a:prst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886700" cy="687608"/>
          </a:xfrm>
        </p:spPr>
        <p:txBody>
          <a:bodyPr>
            <a:normAutofit/>
          </a:bodyPr>
          <a:lstStyle/>
          <a:p>
            <a:r>
              <a:rPr lang="en-IN" sz="3200" b="1" dirty="0" smtClean="0">
                <a:latin typeface="+mn-lt"/>
                <a:cs typeface="Arabic Typesetting" pitchFamily="66" charset="-78"/>
              </a:rPr>
              <a:t>Financing SDGs</a:t>
            </a:r>
            <a:endParaRPr lang="en-IN" sz="3200" b="1" dirty="0">
              <a:latin typeface="+mn-lt"/>
              <a:cs typeface="Arabic Typesetting" pitchFamily="66" charset="-78"/>
            </a:endParaRPr>
          </a:p>
        </p:txBody>
      </p:sp>
      <p:sp>
        <p:nvSpPr>
          <p:cNvPr id="3" name="Content Placeholder 2"/>
          <p:cNvSpPr>
            <a:spLocks noGrp="1"/>
          </p:cNvSpPr>
          <p:nvPr>
            <p:ph idx="1"/>
          </p:nvPr>
        </p:nvSpPr>
        <p:spPr>
          <a:xfrm>
            <a:off x="628650" y="836712"/>
            <a:ext cx="7886700" cy="6021288"/>
          </a:xfrm>
        </p:spPr>
        <p:txBody>
          <a:bodyPr>
            <a:normAutofit fontScale="92500" lnSpcReduction="10000"/>
          </a:bodyPr>
          <a:lstStyle/>
          <a:p>
            <a:r>
              <a:rPr lang="en-IN" sz="2200" dirty="0" smtClean="0">
                <a:cs typeface="Arabic Typesetting" pitchFamily="66" charset="-78"/>
              </a:rPr>
              <a:t>The </a:t>
            </a:r>
            <a:r>
              <a:rPr lang="en-IN" sz="2200" b="1" dirty="0" smtClean="0">
                <a:cs typeface="Arabic Typesetting" pitchFamily="66" charset="-78"/>
              </a:rPr>
              <a:t>Third International Conference on Financing for Development (FfD3) at Addis Ababa</a:t>
            </a:r>
            <a:r>
              <a:rPr lang="en-IN" sz="2200" dirty="0" smtClean="0">
                <a:cs typeface="Arabic Typesetting" pitchFamily="66" charset="-78"/>
              </a:rPr>
              <a:t>, Ethiopia (13-16 July 2015) as mandated by the UN General Assembly has been much timely as it rightly prioritised the most crucial issue i.e. financing of development ahead of the formal adoption of the Post 2015 Agenda and the SDGs</a:t>
            </a:r>
          </a:p>
          <a:p>
            <a:r>
              <a:rPr lang="en-IN" sz="2200" dirty="0" smtClean="0">
                <a:cs typeface="Arabic Typesetting" pitchFamily="66" charset="-78"/>
              </a:rPr>
              <a:t>The </a:t>
            </a:r>
            <a:r>
              <a:rPr lang="en-IN" sz="2200" b="1" dirty="0" smtClean="0">
                <a:cs typeface="Arabic Typesetting" pitchFamily="66" charset="-78"/>
              </a:rPr>
              <a:t>decline in Official Development Assistance (ODA) </a:t>
            </a:r>
            <a:r>
              <a:rPr lang="en-IN" sz="2200" dirty="0" smtClean="0">
                <a:cs typeface="Arabic Typesetting" pitchFamily="66" charset="-78"/>
              </a:rPr>
              <a:t>in relative terms (as percentage of combined gross national income (GNI) of the Development Assistance Committee (DAC) member states) since 2011 has been a matter of grave concern</a:t>
            </a:r>
          </a:p>
          <a:p>
            <a:r>
              <a:rPr lang="en-IN" sz="2200" dirty="0" smtClean="0">
                <a:cs typeface="Arabic Typesetting" pitchFamily="66" charset="-78"/>
              </a:rPr>
              <a:t>In 2011, members of the DAC of the OECD provided USD 133.5 billion of net ODA, representing 0.31 per cent of their combined GNI.  This was a 2.7 per cent drop in relative terms compared to 2010, the year it reached its peak </a:t>
            </a:r>
          </a:p>
          <a:p>
            <a:r>
              <a:rPr lang="en-IN" sz="2200" dirty="0" smtClean="0">
                <a:cs typeface="Arabic Typesetting" pitchFamily="66" charset="-78"/>
              </a:rPr>
              <a:t>In 2012, DAC provided USD 125.6 billion in ODA, representing 0.29 per cent of their combined GNI, again a 4 percent drop in relative terms compared to 2011. In subsequent years 2013 and 2014 the relative ODA from DAC has remained lower than the 2011 levels</a:t>
            </a:r>
          </a:p>
          <a:p>
            <a:r>
              <a:rPr lang="en-IN" sz="2200" dirty="0" smtClean="0">
                <a:cs typeface="Arabic Typesetting" pitchFamily="66" charset="-78"/>
              </a:rPr>
              <a:t>For a major emerging economy like India, ODA from DAC members stands at 0.09 per cent of its GNI. India, thus, needs to mobilise resources through means other than ODA</a:t>
            </a:r>
          </a:p>
          <a:p>
            <a:endParaRPr lang="en-IN" dirty="0">
              <a:latin typeface="Arabic Typesetting" pitchFamily="66" charset="-78"/>
              <a:cs typeface="Arabic Typesetting" pitchFamily="66" charset="-78"/>
            </a:endParaRPr>
          </a:p>
        </p:txBody>
      </p:sp>
      <p:sp>
        <p:nvSpPr>
          <p:cNvPr id="4" name="Slide Number Placeholder 3"/>
          <p:cNvSpPr>
            <a:spLocks noGrp="1"/>
          </p:cNvSpPr>
          <p:nvPr>
            <p:ph type="sldNum" sz="quarter" idx="12"/>
          </p:nvPr>
        </p:nvSpPr>
        <p:spPr/>
        <p:txBody>
          <a:bodyPr/>
          <a:lstStyle/>
          <a:p>
            <a:fld id="{893BD215-218D-7045-96A3-F26009BF26DF}" type="slidenum">
              <a:rPr lang="en-US" smtClean="0">
                <a:solidFill>
                  <a:prstClr val="black">
                    <a:tint val="75000"/>
                  </a:prstClr>
                </a:solidFill>
              </a:rPr>
              <a:pPr/>
              <a:t>9</a:t>
            </a:fld>
            <a:endParaRPr lang="en-US">
              <a:solidFill>
                <a:prstClr val="black">
                  <a:tint val="75000"/>
                </a:prst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2558</Words>
  <Application>Microsoft Office PowerPoint</Application>
  <PresentationFormat>On-screen Show (4:3)</PresentationFormat>
  <Paragraphs>152</Paragraphs>
  <Slides>21</Slides>
  <Notes>1</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1_Office Theme</vt:lpstr>
      <vt:lpstr>Means of Implementation -MoI  (Focus SDG 17)</vt:lpstr>
      <vt:lpstr>Outline</vt:lpstr>
      <vt:lpstr>Reflections on UN Processes leading to the 2030 Agenda</vt:lpstr>
      <vt:lpstr>Slide 4</vt:lpstr>
      <vt:lpstr>Key Features of the New Framework</vt:lpstr>
      <vt:lpstr>Means of Implementation and Why is it Important</vt:lpstr>
      <vt:lpstr>Means of Implementation in the context of Key Challenges to the 2030 Agenda – Finance and Technology</vt:lpstr>
      <vt:lpstr>Why Finance?</vt:lpstr>
      <vt:lpstr>Financing SDGs</vt:lpstr>
      <vt:lpstr>Slide 10</vt:lpstr>
      <vt:lpstr>Challenges to Domestic Resource Mobilization</vt:lpstr>
      <vt:lpstr>The size of the Loss</vt:lpstr>
      <vt:lpstr>What Addis Ababa FfD3 Achieved?</vt:lpstr>
      <vt:lpstr>Why this is not enough!</vt:lpstr>
      <vt:lpstr>Empowering UN-FfD process</vt:lpstr>
      <vt:lpstr>Means of Implementation at the National Level  (Implementation of SDGs in India)</vt:lpstr>
      <vt:lpstr>Policy and Institutional Paradigm</vt:lpstr>
      <vt:lpstr>Cont.</vt:lpstr>
      <vt:lpstr>Coordination and Monitoring</vt:lpstr>
      <vt:lpstr>Scope for South-South and Regional Cooperation</vt:lpstr>
      <vt:lpstr>Slide 21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Means of Implementation  (SDG 17)</dc:title>
  <dc:creator>RISC-177</dc:creator>
  <cp:lastModifiedBy>cdshcl-79</cp:lastModifiedBy>
  <cp:revision>53</cp:revision>
  <dcterms:created xsi:type="dcterms:W3CDTF">2016-03-14T06:24:11Z</dcterms:created>
  <dcterms:modified xsi:type="dcterms:W3CDTF">2016-03-16T04:21:32Z</dcterms:modified>
</cp:coreProperties>
</file>