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2" r:id="rId3"/>
    <p:sldId id="260" r:id="rId4"/>
    <p:sldId id="257" r:id="rId5"/>
    <p:sldId id="259" r:id="rId6"/>
    <p:sldId id="258" r:id="rId7"/>
    <p:sldId id="261" r:id="rId8"/>
    <p:sldId id="264" r:id="rId9"/>
    <p:sldId id="265" r:id="rId10"/>
    <p:sldId id="266" r:id="rId11"/>
    <p:sldId id="267" r:id="rId12"/>
    <p:sldId id="268" r:id="rId13"/>
    <p:sldId id="276" r:id="rId14"/>
    <p:sldId id="274" r:id="rId15"/>
    <p:sldId id="278" r:id="rId16"/>
    <p:sldId id="275" r:id="rId17"/>
    <p:sldId id="277" r:id="rId18"/>
    <p:sldId id="279" r:id="rId19"/>
    <p:sldId id="280" r:id="rId20"/>
    <p:sldId id="263" r:id="rId21"/>
    <p:sldId id="269" r:id="rId22"/>
    <p:sldId id="270" r:id="rId23"/>
    <p:sldId id="271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84E97-DEF8-43C2-8D45-FF00E4CBC05A}" type="datetimeFigureOut">
              <a:rPr lang="en-US" smtClean="0"/>
              <a:pPr/>
              <a:t>3/19/2016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E8E94-2BF8-42BB-8A25-88BDAD4DD5B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93155-C782-4E39-B1F8-0DEBD6048FE0}" type="slidenum">
              <a:rPr lang="en-IN"/>
              <a:pPr/>
              <a:t>3</a:t>
            </a:fld>
            <a:endParaRPr lang="en-IN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1EC49D-74F3-40F0-8D60-E7BF7D632552}" type="slidenum">
              <a:rPr lang="en-IN"/>
              <a:pPr/>
              <a:t>18</a:t>
            </a:fld>
            <a:endParaRPr lang="en-IN"/>
          </a:p>
        </p:txBody>
      </p:sp>
      <p:sp>
        <p:nvSpPr>
          <p:cNvPr id="4290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C68A3-0D76-41E5-9A41-7271F1E23938}" type="slidenum">
              <a:rPr lang="en-IN"/>
              <a:pPr/>
              <a:t>19</a:t>
            </a:fld>
            <a:endParaRPr lang="en-IN"/>
          </a:p>
        </p:txBody>
      </p:sp>
      <p:sp>
        <p:nvSpPr>
          <p:cNvPr id="427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70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976385B-96DB-4AD9-9AD1-E0EA3932CCEB}" type="slidenum">
              <a:rPr lang="en-IN" sz="1200">
                <a:latin typeface="+mn-lt"/>
                <a:cs typeface="+mn-cs"/>
              </a:rPr>
              <a:pPr algn="r">
                <a:defRPr/>
              </a:pPr>
              <a:t>19</a:t>
            </a:fld>
            <a:endParaRPr lang="en-IN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F90D6-AF49-4B98-84B3-8ADB0FA63AE9}" type="slidenum">
              <a:rPr lang="en-IN"/>
              <a:pPr/>
              <a:t>24</a:t>
            </a:fld>
            <a:endParaRPr lang="en-IN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284B3-9A09-4D4F-805B-C4E02B9D2849}" type="slidenum">
              <a:rPr lang="en-IN"/>
              <a:pPr/>
              <a:t>5</a:t>
            </a:fld>
            <a:endParaRPr lang="en-IN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F90D6-AF49-4B98-84B3-8ADB0FA63AE9}" type="slidenum">
              <a:rPr lang="en-IN"/>
              <a:pPr/>
              <a:t>6</a:t>
            </a:fld>
            <a:endParaRPr lang="en-IN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12B07B-B909-4346-803F-CB0D1AE505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308A4-FDC4-45E9-9379-4CF4A8210613}" type="slidenum">
              <a:rPr lang="en-IN"/>
              <a:pPr/>
              <a:t>13</a:t>
            </a:fld>
            <a:endParaRPr lang="en-IN"/>
          </a:p>
        </p:txBody>
      </p:sp>
      <p:sp>
        <p:nvSpPr>
          <p:cNvPr id="42291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3C7FB-D174-407A-94B0-6680831C71C9}" type="slidenum">
              <a:rPr lang="en-IN"/>
              <a:pPr/>
              <a:t>14</a:t>
            </a:fld>
            <a:endParaRPr lang="en-IN"/>
          </a:p>
        </p:txBody>
      </p:sp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F793766-F098-4D61-87B2-FCF609864F8E}" type="slidenum">
              <a:rPr lang="en-IN" sz="1200">
                <a:latin typeface="+mn-lt"/>
              </a:rPr>
              <a:pPr algn="r">
                <a:defRPr/>
              </a:pPr>
              <a:t>14</a:t>
            </a:fld>
            <a:endParaRPr lang="en-IN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87A24-48EA-4451-AA63-BBA9AEDD5501}" type="slidenum">
              <a:rPr lang="en-IN"/>
              <a:pPr/>
              <a:t>15</a:t>
            </a:fld>
            <a:endParaRPr lang="en-IN"/>
          </a:p>
        </p:txBody>
      </p:sp>
      <p:sp>
        <p:nvSpPr>
          <p:cNvPr id="418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881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50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64633C0-7338-4382-BEA8-8BEDB88BA823}" type="slidenum">
              <a:rPr lang="en-IN" sz="1200">
                <a:latin typeface="+mn-lt"/>
                <a:cs typeface="+mn-cs"/>
              </a:rPr>
              <a:pPr algn="r">
                <a:defRPr/>
              </a:pPr>
              <a:t>15</a:t>
            </a:fld>
            <a:endParaRPr lang="en-IN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92B28-8B61-4083-9AE0-EE2437EC62BB}" type="slidenum">
              <a:rPr lang="en-IN"/>
              <a:pPr/>
              <a:t>16</a:t>
            </a:fld>
            <a:endParaRPr lang="en-IN"/>
          </a:p>
        </p:txBody>
      </p:sp>
      <p:sp>
        <p:nvSpPr>
          <p:cNvPr id="42496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CFB2E0-B97B-4899-9AD3-010827F2E97B}" type="slidenum">
              <a:rPr lang="en-IN"/>
              <a:pPr/>
              <a:t>17</a:t>
            </a:fld>
            <a:endParaRPr lang="en-IN"/>
          </a:p>
        </p:txBody>
      </p:sp>
      <p:sp>
        <p:nvSpPr>
          <p:cNvPr id="400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03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843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2D397C8-F072-442A-AAE6-C76CE87EED99}" type="slidenum">
              <a:rPr lang="en-IN" sz="1200">
                <a:latin typeface="+mn-lt"/>
              </a:rPr>
              <a:pPr algn="r">
                <a:defRPr/>
              </a:pPr>
              <a:t>17</a:t>
            </a:fld>
            <a:endParaRPr lang="en-IN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BE428-2B0B-4577-A5C2-B47ACDE2CD0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2600343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From </a:t>
            </a:r>
            <a:br>
              <a:rPr lang="en-IN" dirty="0" smtClean="0"/>
            </a:br>
            <a:r>
              <a:rPr lang="en-IN" dirty="0" smtClean="0"/>
              <a:t>S&amp;T led Agricultural Production </a:t>
            </a:r>
            <a:br>
              <a:rPr lang="en-IN" dirty="0" smtClean="0"/>
            </a:br>
            <a:r>
              <a:rPr lang="en-IN" dirty="0" smtClean="0"/>
              <a:t>to </a:t>
            </a:r>
            <a:br>
              <a:rPr lang="en-IN" dirty="0" smtClean="0"/>
            </a:br>
            <a:r>
              <a:rPr lang="en-IN" dirty="0" smtClean="0"/>
              <a:t>Agricultural Innovation Systems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INDIALICS Training Programme</a:t>
            </a:r>
          </a:p>
          <a:p>
            <a:r>
              <a:rPr lang="en-IN" dirty="0" smtClean="0"/>
              <a:t>CDS, </a:t>
            </a:r>
            <a:r>
              <a:rPr lang="en-IN" dirty="0" err="1" smtClean="0"/>
              <a:t>Trivandum</a:t>
            </a:r>
            <a:endParaRPr lang="en-I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But knowledge (S&amp;T) and policy are part a larger institutional framework - the ‘Supply Syndrome’ </a:t>
            </a:r>
            <a:endParaRPr lang="en-I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19-03-2016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R. S. Raina, CSIR-NISTADS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During 1990-2009 agricultural R&amp;D received less than 0.4 % of the </a:t>
            </a:r>
            <a:r>
              <a:rPr lang="en-US" dirty="0" err="1" smtClean="0"/>
              <a:t>Agrl</a:t>
            </a:r>
            <a:r>
              <a:rPr lang="en-US" dirty="0" smtClean="0"/>
              <a:t> GDP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Input subsidies alone – 8-11 % of agricultural GDP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Input subsidies account for 88 % of the total plan outlay of agriculture, irrigation and rural development (</a:t>
            </a:r>
            <a:r>
              <a:rPr lang="en-US" dirty="0" err="1" smtClean="0"/>
              <a:t>Vaidyanathan</a:t>
            </a:r>
            <a:r>
              <a:rPr lang="en-US" dirty="0" smtClean="0"/>
              <a:t>, 2010)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Fertilizer subsidy 2012-13 - Rs. 90,000 </a:t>
            </a:r>
            <a:r>
              <a:rPr lang="en-US" dirty="0" err="1" smtClean="0"/>
              <a:t>crores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Significant decline or stagnation in incremental response to input use (irrigation and chemical fertilizers – </a:t>
            </a:r>
            <a:r>
              <a:rPr lang="en-US" dirty="0" err="1" smtClean="0"/>
              <a:t>Vaidyanathan</a:t>
            </a:r>
            <a:r>
              <a:rPr lang="en-US" dirty="0" smtClean="0"/>
              <a:t>, 2010), and growth rates of rice-wheat production (ibid, </a:t>
            </a:r>
            <a:r>
              <a:rPr lang="en-US" dirty="0" err="1" smtClean="0"/>
              <a:t>Bhalla</a:t>
            </a:r>
            <a:r>
              <a:rPr lang="en-US" dirty="0" smtClean="0"/>
              <a:t> and Singh, 2010)</a:t>
            </a:r>
            <a:endParaRPr lang="en-IN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Norms of  Supply </a:t>
            </a:r>
            <a:br>
              <a:rPr lang="en-US" dirty="0" smtClean="0"/>
            </a:br>
            <a:r>
              <a:rPr lang="en-US" sz="3600" dirty="0" smtClean="0"/>
              <a:t>Convergence of Policy, Practice, Knowledge </a:t>
            </a:r>
            <a:endParaRPr lang="en-IN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19-03-2016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R. S. Raina, CSIR-NISTADS</a:t>
            </a:r>
            <a:endParaRPr lang="en-US"/>
          </a:p>
        </p:txBody>
      </p:sp>
      <p:sp>
        <p:nvSpPr>
          <p:cNvPr id="2355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73050" indent="-2730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/>
              <a:t>Over the past four decades….</a:t>
            </a:r>
          </a:p>
          <a:p>
            <a:pPr marL="273050" indent="-27305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smtClean="0"/>
              <a:t>From multiple crop/crop-livestock/livestock research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to cereal based monoculture research</a:t>
            </a:r>
          </a:p>
          <a:p>
            <a:pPr marL="273050" indent="-27305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From provincial research stations to centralized Council</a:t>
            </a:r>
          </a:p>
          <a:p>
            <a:pPr marL="273050" indent="-27305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From higher education for rural development to  </a:t>
            </a:r>
            <a:r>
              <a:rPr lang="en-US" sz="2400" dirty="0" err="1" smtClean="0"/>
              <a:t>specialised</a:t>
            </a:r>
            <a:r>
              <a:rPr lang="en-US" sz="2400" dirty="0" smtClean="0"/>
              <a:t> agricultural universities</a:t>
            </a:r>
          </a:p>
          <a:p>
            <a:pPr marL="273050" indent="-27305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From community development </a:t>
            </a:r>
            <a:r>
              <a:rPr lang="en-US" sz="2400" dirty="0" err="1" smtClean="0"/>
              <a:t>programmes</a:t>
            </a:r>
            <a:r>
              <a:rPr lang="en-US" sz="2400" dirty="0" smtClean="0"/>
              <a:t> to sub-sector specific extension services, technologies, inputs &amp; subsidies</a:t>
            </a:r>
          </a:p>
          <a:p>
            <a:pPr marL="273050" indent="-27305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From local markets to levied (MSP) stocks for FCI –PDS- global trade</a:t>
            </a:r>
          </a:p>
          <a:p>
            <a:pPr marL="273050" indent="-27305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From local inputs /services to industrial inputs- chemical, mechanical, financial, biological inputs from industry</a:t>
            </a:r>
          </a:p>
          <a:p>
            <a:pPr marL="273050" indent="-27305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From rainfall and locally managed irrigation to </a:t>
            </a:r>
            <a:r>
              <a:rPr lang="en-US" sz="2400" smtClean="0"/>
              <a:t>large dams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Disenchantment with an incorrigible S&amp;T….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19-03-2016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R. S. Raina, CSIR-NISTADS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It is necessary to take a comprehensive view of the functioning of the agricultural research system and make systemic changes in the course of the Eleventh Plan. Thus far, research has tended to </a:t>
            </a:r>
            <a:r>
              <a:rPr lang="en-US" sz="2800" u="sng" dirty="0" smtClean="0">
                <a:solidFill>
                  <a:srgbClr val="FF0000"/>
                </a:solidFill>
              </a:rPr>
              <a:t>focus mostly on increasing the yield potential by more intensive use of water and biochemical inputs.</a:t>
            </a:r>
            <a:r>
              <a:rPr lang="en-US" sz="2800" dirty="0" smtClean="0"/>
              <a:t> Far </a:t>
            </a:r>
            <a:r>
              <a:rPr lang="en-US" sz="2800" u="sng" dirty="0" smtClean="0">
                <a:solidFill>
                  <a:srgbClr val="FF0000"/>
                </a:solidFill>
              </a:rPr>
              <a:t>too little attention has been given to the long-term environmental impact </a:t>
            </a:r>
            <a:r>
              <a:rPr lang="en-US" sz="2800" dirty="0" smtClean="0"/>
              <a:t>or on methods and practices for the efficient use of these inputs for </a:t>
            </a:r>
            <a:r>
              <a:rPr lang="en-US" sz="2800" u="sng" dirty="0" smtClean="0">
                <a:solidFill>
                  <a:srgbClr val="FF0000"/>
                </a:solidFill>
              </a:rPr>
              <a:t>sustainable agriculture</a:t>
            </a:r>
            <a:r>
              <a:rPr lang="en-US" sz="2800" dirty="0" smtClean="0"/>
              <a:t>. These features are widely known but efforts to correct them have not been adequate; at 	any rate they have not made much of a difference (</a:t>
            </a:r>
            <a:r>
              <a:rPr lang="en-US" sz="2000" dirty="0" smtClean="0"/>
              <a:t>Government of India, 2008, Vol. 3, pg. 13</a:t>
            </a:r>
            <a:r>
              <a:rPr lang="en-US" sz="2800" dirty="0" smtClean="0"/>
              <a:t>).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421890" name="Rectangle 5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4000"/>
              <a:t>…More than half of arable land is rainfed</a:t>
            </a:r>
            <a:endParaRPr lang="en-IN" sz="4000"/>
          </a:p>
        </p:txBody>
      </p:sp>
      <p:pic>
        <p:nvPicPr>
          <p:cNvPr id="421891" name="Picture 2" descr="C:\Users\Aditi\Desktop\rainfed_districts\ind_rainfed_dist_eru_fes_radp1_10jun11.jpg"/>
          <p:cNvPicPr>
            <a:picLocks noChangeAspect="1" noChangeArrowheads="1"/>
          </p:cNvPicPr>
          <p:nvPr>
            <p:ph type="body"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69925" y="1828800"/>
            <a:ext cx="3611563" cy="4302125"/>
          </a:xfrm>
          <a:noFill/>
        </p:spPr>
      </p:pic>
      <p:sp>
        <p:nvSpPr>
          <p:cNvPr id="421892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648200" y="1828800"/>
            <a:ext cx="4038600" cy="4302125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61%</a:t>
            </a:r>
            <a:r>
              <a:rPr lang="en-US" sz="2800" dirty="0"/>
              <a:t> of net sown area is </a:t>
            </a:r>
            <a:r>
              <a:rPr lang="en-US" sz="2800" dirty="0" err="1"/>
              <a:t>rainfed</a:t>
            </a:r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84%</a:t>
            </a:r>
            <a:r>
              <a:rPr lang="en-US" sz="2800" dirty="0"/>
              <a:t> of rural poor reside in </a:t>
            </a:r>
            <a:r>
              <a:rPr lang="en-US" sz="2800" dirty="0" err="1"/>
              <a:t>rainfed</a:t>
            </a:r>
            <a:r>
              <a:rPr lang="en-US" sz="2800" dirty="0"/>
              <a:t> </a:t>
            </a:r>
            <a:r>
              <a:rPr lang="en-US" sz="2800" dirty="0" smtClean="0"/>
              <a:t>areas</a:t>
            </a:r>
          </a:p>
          <a:p>
            <a:r>
              <a:rPr lang="en-US" sz="2800" dirty="0" smtClean="0"/>
              <a:t>The BIG </a:t>
            </a:r>
            <a:r>
              <a:rPr lang="en-US" sz="2800" dirty="0" smtClean="0">
                <a:solidFill>
                  <a:srgbClr val="FF0000"/>
                </a:solidFill>
              </a:rPr>
              <a:t>5</a:t>
            </a:r>
            <a:r>
              <a:rPr lang="en-US" sz="2800" dirty="0" smtClean="0"/>
              <a:t> – farmers suicides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34</a:t>
            </a:r>
            <a:r>
              <a:rPr lang="en-US" sz="2800" dirty="0" smtClean="0"/>
              <a:t> predominant crops</a:t>
            </a:r>
          </a:p>
          <a:p>
            <a:r>
              <a:rPr lang="en-US" sz="2800" dirty="0" smtClean="0"/>
              <a:t>Over </a:t>
            </a:r>
            <a:r>
              <a:rPr lang="en-US" sz="2800" dirty="0" smtClean="0">
                <a:solidFill>
                  <a:srgbClr val="FF0000"/>
                </a:solidFill>
              </a:rPr>
              <a:t>80 %</a:t>
            </a:r>
            <a:r>
              <a:rPr lang="en-US" sz="2800" dirty="0" smtClean="0"/>
              <a:t> of the pulses, horticultural, livestock products….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6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22-08-2013</a:t>
            </a:r>
          </a:p>
        </p:txBody>
      </p:sp>
      <p:sp>
        <p:nvSpPr>
          <p:cNvPr id="397315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IN" sz="1200">
                <a:solidFill>
                  <a:srgbClr val="898989"/>
                </a:solidFill>
                <a:latin typeface="Calibri" pitchFamily="34" charset="0"/>
              </a:rPr>
              <a:t>ResRA- RRA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651500" y="549275"/>
            <a:ext cx="3043238" cy="1582738"/>
          </a:xfrm>
        </p:spPr>
        <p:txBody>
          <a:bodyPr anchor="ctr">
            <a:normAutofit fontScale="90000"/>
          </a:bodyPr>
          <a:lstStyle/>
          <a:p>
            <a:r>
              <a:rPr lang="en-US" sz="4000"/>
              <a:t>The Story of Rainfed Areas!!</a:t>
            </a:r>
            <a:endParaRPr lang="en-IN" sz="4000"/>
          </a:p>
        </p:txBody>
      </p:sp>
      <p:pic>
        <p:nvPicPr>
          <p:cNvPr id="397317" name="Content Placeholder 3" descr="fox and crane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7463" y="0"/>
            <a:ext cx="4541837" cy="4876800"/>
          </a:xfrm>
        </p:spPr>
      </p:pic>
      <p:pic>
        <p:nvPicPr>
          <p:cNvPr id="397318" name="Picture 5" descr="Fox_and_cran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59300" y="2133600"/>
            <a:ext cx="45847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7319" name="TextBox 2"/>
          <p:cNvSpPr txBox="1">
            <a:spLocks noChangeArrowheads="1"/>
          </p:cNvSpPr>
          <p:nvPr/>
        </p:nvSpPr>
        <p:spPr bwMode="auto">
          <a:xfrm>
            <a:off x="0" y="4876800"/>
            <a:ext cx="4559300" cy="20621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What is the relevant framework for development of rainfed areas?</a:t>
            </a:r>
            <a:endParaRPr lang="en-IN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42938" y="285750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sz="3600"/>
              <a:t>Lopsided Public investments </a:t>
            </a:r>
            <a:br>
              <a:rPr lang="en-US" sz="3600"/>
            </a:br>
            <a:r>
              <a:rPr lang="en-US" sz="2400"/>
              <a:t>(1997-98 to 2011-12)</a:t>
            </a:r>
            <a:r>
              <a:rPr lang="en-US" sz="3600"/>
              <a:t/>
            </a:r>
            <a:br>
              <a:rPr lang="en-US" sz="3600"/>
            </a:br>
            <a:r>
              <a:rPr lang="en-US" sz="1800"/>
              <a:t>rainfed agriculture vs. irrigated agriculture (Source: estimated by CBGA, RRA Network)</a:t>
            </a:r>
            <a:endParaRPr lang="en-IN" sz="1800"/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68313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417797" name="Chart 1"/>
          <p:cNvPicPr>
            <a:picLocks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773238"/>
            <a:ext cx="7523162" cy="4464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11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22-08-2013</a:t>
            </a:r>
          </a:p>
        </p:txBody>
      </p:sp>
      <p:sp>
        <p:nvSpPr>
          <p:cNvPr id="423939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IN" sz="1200">
                <a:solidFill>
                  <a:srgbClr val="898989"/>
                </a:solidFill>
                <a:latin typeface="Calibri" pitchFamily="34" charset="0"/>
              </a:rPr>
              <a:t>ResRA- RRA Network</a:t>
            </a:r>
          </a:p>
        </p:txBody>
      </p:sp>
      <p:sp>
        <p:nvSpPr>
          <p:cNvPr id="423940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The Paradigm Shift</a:t>
            </a:r>
            <a:endParaRPr lang="en-IN"/>
          </a:p>
        </p:txBody>
      </p:sp>
      <p:sp>
        <p:nvSpPr>
          <p:cNvPr id="4" name="Rounded Rectangle 3"/>
          <p:cNvSpPr/>
          <p:nvPr/>
        </p:nvSpPr>
        <p:spPr>
          <a:xfrm>
            <a:off x="2555875" y="1989138"/>
            <a:ext cx="2808288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Strategies/ programs conceptualized at the top- technologies generated - prescribed</a:t>
            </a:r>
            <a:endParaRPr lang="en-IN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95963" y="1989138"/>
            <a:ext cx="2592387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Extension systems 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Schemes designed for implementation</a:t>
            </a:r>
            <a:endParaRPr lang="en-IN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25600" y="4149725"/>
            <a:ext cx="2016125" cy="11509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S&amp;T capacities developed in the Blocks</a:t>
            </a:r>
            <a:endParaRPr lang="en-IN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30650" y="4151313"/>
            <a:ext cx="1871663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Local problems-local solutions   -iterative -technological learning</a:t>
            </a:r>
            <a:endParaRPr lang="en-IN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18213" y="4149725"/>
            <a:ext cx="2808287" cy="11509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Location specific strategies identified and programs evolved  </a:t>
            </a:r>
            <a:endParaRPr lang="en-IN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07950" y="1947863"/>
            <a:ext cx="2160588" cy="106045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Conventional/Mainstream</a:t>
            </a:r>
            <a:endParaRPr lang="en-IN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07950" y="4114800"/>
            <a:ext cx="1416050" cy="11890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cs typeface="Arial" charset="0"/>
              </a:rPr>
              <a:t>Modern Systemic/ RRA</a:t>
            </a:r>
            <a:endParaRPr lang="en-IN" sz="160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399363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600" b="1">
                <a:solidFill>
                  <a:srgbClr val="17375E"/>
                </a:solidFill>
              </a:rPr>
              <a:t>The RRA network is attempting to evolve a framework and advocates for…</a:t>
            </a:r>
            <a:endParaRPr lang="en-IN" sz="3600" b="1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229600" cy="4337050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latin typeface="Arial" charset="0"/>
              </a:rPr>
              <a:t>Differentiated Policies </a:t>
            </a:r>
            <a:r>
              <a:rPr lang="en-US">
                <a:latin typeface="Arial" charset="0"/>
              </a:rPr>
              <a:t>for rainfed agriculture (including livestock and fisheries)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Arial" charset="0"/>
              </a:rPr>
              <a:t>Substantial scaling up</a:t>
            </a:r>
            <a:r>
              <a:rPr lang="en-US">
                <a:latin typeface="Arial" charset="0"/>
              </a:rPr>
              <a:t> of public investments for revitalising rainfed areas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Arial" charset="0"/>
              </a:rPr>
              <a:t>Appropriate Framework</a:t>
            </a:r>
            <a:r>
              <a:rPr lang="en-US">
                <a:latin typeface="Arial" charset="0"/>
              </a:rPr>
              <a:t> for public investments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Arial" charset="0"/>
              </a:rPr>
              <a:t>Appropriate Institutional Systems</a:t>
            </a:r>
            <a:endParaRPr lang="en-IN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428034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4000"/>
              <a:t>The dominant discourse – neglect of rainfed areas</a:t>
            </a:r>
            <a:endParaRPr lang="en-IN" sz="4000"/>
          </a:p>
        </p:txBody>
      </p:sp>
      <p:sp>
        <p:nvSpPr>
          <p:cNvPr id="42803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Policy problem – low yield or productivity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Assumptions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– that investments in irrigated agriculture is extendable to </a:t>
            </a:r>
            <a:r>
              <a:rPr lang="en-US" sz="2400" dirty="0" err="1"/>
              <a:t>rainfed</a:t>
            </a:r>
            <a:r>
              <a:rPr lang="en-US" sz="2400" dirty="0"/>
              <a:t> areas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that </a:t>
            </a:r>
            <a:r>
              <a:rPr lang="en-US" sz="2400" dirty="0"/>
              <a:t>technology and inputs can be supplied – from S&amp;T to line departments to </a:t>
            </a:r>
            <a:r>
              <a:rPr lang="en-US" sz="2400" dirty="0" smtClean="0"/>
              <a:t>farmers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t</a:t>
            </a:r>
            <a:r>
              <a:rPr lang="en-US" sz="2400" dirty="0" smtClean="0"/>
              <a:t>hat the diversity and variability of </a:t>
            </a:r>
            <a:r>
              <a:rPr lang="en-US" sz="2400" dirty="0" err="1" smtClean="0"/>
              <a:t>rainfed</a:t>
            </a:r>
            <a:r>
              <a:rPr lang="en-US" sz="2400" dirty="0" smtClean="0"/>
              <a:t> farming systems can be handled by the supply-driven system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Policy actors – S&amp;T led and politically legitimized – schemes- food security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RRA articulation of high potential for sustainable, equitable development</a:t>
            </a:r>
            <a:r>
              <a:rPr lang="en-US" sz="2400" dirty="0" smtClean="0"/>
              <a:t>…(the example of Bt MECH hybrids)</a:t>
            </a:r>
            <a:endParaRPr lang="en-IN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54112"/>
          </a:xfrm>
        </p:spPr>
        <p:txBody>
          <a:bodyPr anchor="ctr">
            <a:normAutofit fontScale="90000"/>
          </a:bodyPr>
          <a:lstStyle/>
          <a:p>
            <a:r>
              <a:rPr lang="en-US" sz="3600"/>
              <a:t/>
            </a:r>
            <a:br>
              <a:rPr lang="en-US" sz="3600"/>
            </a:br>
            <a:r>
              <a:rPr lang="en-US" sz="3600"/>
              <a:t>  …in a context of minimal Policy engagements in agriculture, not to speak of rainfed ….</a:t>
            </a:r>
            <a:r>
              <a:rPr lang="en-US" sz="3600">
                <a:solidFill>
                  <a:srgbClr val="C00000"/>
                </a:solidFill>
              </a:rPr>
              <a:t> 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> </a:t>
            </a:r>
            <a:endParaRPr lang="en-IN" sz="3600"/>
          </a:p>
        </p:txBody>
      </p:sp>
      <p:sp>
        <p:nvSpPr>
          <p:cNvPr id="425987" name="Content Placeholder 2"/>
          <p:cNvSpPr>
            <a:spLocks noGrp="1"/>
          </p:cNvSpPr>
          <p:nvPr>
            <p:ph idx="4294967295"/>
          </p:nvPr>
        </p:nvSpPr>
        <p:spPr>
          <a:xfrm>
            <a:off x="179388" y="1484313"/>
            <a:ext cx="8785225" cy="47529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/>
              <a:t>In India –Policy documents</a:t>
            </a:r>
          </a:p>
          <a:p>
            <a:r>
              <a:rPr lang="en-US"/>
              <a:t>For </a:t>
            </a:r>
            <a:r>
              <a:rPr lang="en-US">
                <a:solidFill>
                  <a:srgbClr val="FF0000"/>
                </a:solidFill>
              </a:rPr>
              <a:t>Agriculture (2000), Farmers (2007)</a:t>
            </a:r>
          </a:p>
          <a:p>
            <a:r>
              <a:rPr lang="en-US"/>
              <a:t>For Industry – Bombay Plan (1948), IDR Act (1951), Industrial policy resolution (1956) (1964,1969, 1970), Industrial Policy Statement (1973, 1977, 1980, 1991, 2004, 2006), National Manufacturing Policy – expected soon</a:t>
            </a:r>
          </a:p>
          <a:p>
            <a:r>
              <a:rPr lang="en-US"/>
              <a:t>For Science (1958), Technology (1983), Science &amp; Technology (2003)</a:t>
            </a:r>
            <a:endParaRPr lang="en-IN"/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/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Agriculture in India- an overview</a:t>
            </a:r>
            <a:endParaRPr lang="en-IN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85862"/>
          <a:ext cx="8229600" cy="5143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1000132"/>
                <a:gridCol w="1428760"/>
                <a:gridCol w="1214446"/>
                <a:gridCol w="1143008"/>
                <a:gridCol w="900090"/>
              </a:tblGrid>
              <a:tr h="3811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Profile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2009-10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2010-11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2012-13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2013-14</a:t>
                      </a:r>
                    </a:p>
                  </a:txBody>
                  <a:tcPr marL="68580" marR="68580" marT="0" marB="0"/>
                </a:tc>
              </a:tr>
              <a:tr h="7519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GDP at factor cost (2004-05 prices) (Rs. </a:t>
                      </a:r>
                      <a:r>
                        <a:rPr lang="en-IN" sz="1600" dirty="0" err="1">
                          <a:latin typeface="Times New Roman"/>
                          <a:ea typeface="Times New Roman"/>
                          <a:cs typeface="Mangal"/>
                        </a:rPr>
                        <a:t>Crores</a:t>
                      </a: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Growth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4516071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IN" sz="1600" dirty="0" smtClean="0"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Times New Roman"/>
                          <a:ea typeface="Times New Roman"/>
                          <a:cs typeface="Mangal"/>
                        </a:rPr>
                        <a:t>8.6</a:t>
                      </a:r>
                      <a:endParaRPr lang="en-IN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4918533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8.9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5247530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6.7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 5482111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4.5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5741791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4.7</a:t>
                      </a:r>
                    </a:p>
                  </a:txBody>
                  <a:tcPr marL="68580" marR="68580" marT="0" marB="0"/>
                </a:tc>
              </a:tr>
              <a:tr h="7519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Agriculture Share in total GDP  (%)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Growth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14.6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0.8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14.6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8.6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14.4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13.9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13.5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4.7</a:t>
                      </a:r>
                    </a:p>
                  </a:txBody>
                  <a:tcPr marL="68580" marR="68580" marT="0" marB="0"/>
                </a:tc>
              </a:tr>
              <a:tr h="7519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Agriculture Share in Agricultural GDP (%)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Food grains (Million tonnes)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12.3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218.1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12.4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244.5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12.3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259.3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11.8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257.1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n.a.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264.4</a:t>
                      </a:r>
                    </a:p>
                  </a:txBody>
                  <a:tcPr marL="68580" marR="68580" marT="0" marB="0"/>
                </a:tc>
              </a:tr>
              <a:tr h="10025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Agriculture Share in total GCF (%)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Share of Agriculture in Agricultural GCF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7.3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6.7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6.3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5.8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7.0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6.5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7.1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6.5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n.a.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n.a.</a:t>
                      </a:r>
                    </a:p>
                  </a:txBody>
                  <a:tcPr marL="68580" marR="68580" marT="0" marB="0"/>
                </a:tc>
              </a:tr>
              <a:tr h="7519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Agricultural GCF as a % of Agricultural GDP (%)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Share of private sector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16.7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18.5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15.7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20.8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18.0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212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18.1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n.a.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n.a.</a:t>
                      </a:r>
                    </a:p>
                  </a:txBody>
                  <a:tcPr marL="68580" marR="68580" marT="0" marB="0"/>
                </a:tc>
              </a:tr>
              <a:tr h="7519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Agricultural exports including marine products as percent of total exports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8.2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8.0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>
                          <a:latin typeface="Times New Roman"/>
                          <a:ea typeface="Times New Roman"/>
                          <a:cs typeface="Mangal"/>
                        </a:rPr>
                        <a:t>10.1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11.8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Times New Roman"/>
                          <a:ea typeface="Times New Roman"/>
                          <a:cs typeface="Mangal"/>
                        </a:rPr>
                        <a:t>11.9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Recall the convergence –</a:t>
            </a:r>
            <a:br>
              <a:rPr lang="en-IN" dirty="0" smtClean="0"/>
            </a:br>
            <a:r>
              <a:rPr lang="en-IN" dirty="0" smtClean="0"/>
              <a:t>Centralisation </a:t>
            </a:r>
            <a:r>
              <a:rPr lang="en-IN" dirty="0" smtClean="0"/>
              <a:t>of Agricultural S&amp;T</a:t>
            </a:r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2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346"/>
                <a:gridCol w="2357454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Times New Roman"/>
                          <a:cs typeface="Times New Roman"/>
                        </a:rPr>
                        <a:t>Year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Times New Roman"/>
                          <a:cs typeface="Times New Roman"/>
                        </a:rPr>
                        <a:t>Total  Central Government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State Governments </a:t>
                      </a:r>
                      <a:r>
                        <a:rPr lang="en-IN" sz="2400" dirty="0">
                          <a:latin typeface="Times New Roman"/>
                          <a:ea typeface="Times New Roman"/>
                          <a:cs typeface="Times New Roman"/>
                        </a:rPr>
                        <a:t>and UTs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Times New Roman"/>
                          <a:cs typeface="Times New Roman"/>
                        </a:rPr>
                        <a:t>Total NARE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latin typeface="Times New Roman"/>
                          <a:ea typeface="Times New Roman"/>
                          <a:cs typeface="Times New Roman"/>
                        </a:rPr>
                        <a:t>1960-61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56.27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86.77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143.04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latin typeface="Times New Roman"/>
                          <a:ea typeface="Times New Roman"/>
                          <a:cs typeface="Times New Roman"/>
                        </a:rPr>
                        <a:t>1970-71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261.98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187.53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449.51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latin typeface="Times New Roman"/>
                          <a:ea typeface="Times New Roman"/>
                          <a:cs typeface="Times New Roman"/>
                        </a:rPr>
                        <a:t>1980-81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470.65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239.63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710.28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latin typeface="Times New Roman"/>
                          <a:ea typeface="Times New Roman"/>
                          <a:cs typeface="Times New Roman"/>
                        </a:rPr>
                        <a:t>1990-91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784.67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327.05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1111.72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latin typeface="Times New Roman"/>
                          <a:ea typeface="Times New Roman"/>
                          <a:cs typeface="Times New Roman"/>
                        </a:rPr>
                        <a:t>2000-01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1443.95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512.55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1956.50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latin typeface="Times New Roman"/>
                          <a:ea typeface="Times New Roman"/>
                          <a:cs typeface="Times New Roman"/>
                        </a:rPr>
                        <a:t>2009-10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2302.40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765.95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3068.35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....was not always the case...</a:t>
            </a:r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latin typeface="Times New Roman"/>
                          <a:ea typeface="Calibri"/>
                          <a:cs typeface="Times New Roman"/>
                        </a:rPr>
                        <a:t>Year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>
                          <a:latin typeface="Times New Roman"/>
                          <a:ea typeface="Calibri"/>
                          <a:cs typeface="Times New Roman"/>
                        </a:rPr>
                        <a:t>Ratio Central :State Govts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1960-61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39:61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1965-66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26:74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1974-75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59:41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1979-80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67:33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1990-91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latin typeface="Times New Roman"/>
                          <a:ea typeface="Calibri"/>
                          <a:cs typeface="Times New Roman"/>
                        </a:rPr>
                        <a:t>71:29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1997-98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latin typeface="Times New Roman"/>
                          <a:ea typeface="Calibri"/>
                          <a:cs typeface="Times New Roman"/>
                        </a:rPr>
                        <a:t>71:29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2006-07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latin typeface="Times New Roman"/>
                          <a:ea typeface="Calibri"/>
                          <a:cs typeface="Times New Roman"/>
                        </a:rPr>
                        <a:t>75:25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2009-10</a:t>
                      </a:r>
                      <a:endParaRPr lang="en-IN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>
                          <a:latin typeface="Times New Roman"/>
                          <a:ea typeface="Calibri"/>
                          <a:cs typeface="Times New Roman"/>
                        </a:rPr>
                        <a:t>75:25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Phases of Agricultural S&amp;T in India</a:t>
            </a:r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4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Times New Roman"/>
                          <a:ea typeface="Calibri"/>
                          <a:cs typeface="Times New Roman"/>
                        </a:rPr>
                        <a:t>Important Phases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Times New Roman"/>
                          <a:ea typeface="Calibri"/>
                          <a:cs typeface="Times New Roman"/>
                        </a:rPr>
                        <a:t>Year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Times New Roman"/>
                          <a:ea typeface="Calibri"/>
                          <a:cs typeface="Times New Roman"/>
                        </a:rPr>
                        <a:t>CAGR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Centre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Pre- consolidation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1960-61 to 1965-66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-1.96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Pre- department (DARE) status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1966-67 to 1974-75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9.53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Centralized Consolidated Expansion phase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1975-76 to 1996-97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7.49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Centralized Consolidated phase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1997-98 to 2009-10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8.15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States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Pre- Model Act &amp; SAUs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1960-61 to 1969-70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7.69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Pre- NAAC &amp; SAUs+ AICRP Phase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1970-71 to 1989-90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2.41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Centralization phase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1990-91 to 2009-10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4.58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S&amp;T led </a:t>
            </a:r>
            <a:r>
              <a:rPr lang="en-IN" dirty="0" smtClean="0"/>
              <a:t>Agricultural Production System c</a:t>
            </a:r>
            <a:r>
              <a:rPr lang="en-IN" dirty="0" smtClean="0"/>
              <a:t>ontradicts </a:t>
            </a:r>
            <a:r>
              <a:rPr lang="en-IN" dirty="0" smtClean="0"/>
              <a:t>the Constitution..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‘Agriculture, including Agricultural Extension and Research, Protection against Pests and Prevention of Plant Diseases” is a State subject (see Entry 14 of List II- State List in the VII Schedule of the Constitution of India). </a:t>
            </a:r>
          </a:p>
          <a:p>
            <a:pPr>
              <a:buNone/>
            </a:pPr>
            <a:r>
              <a:rPr lang="en-IN" dirty="0" smtClean="0"/>
              <a:t>+  Distorts </a:t>
            </a:r>
            <a:r>
              <a:rPr lang="en-IN" dirty="0" smtClean="0"/>
              <a:t>the Science-Policy relationship</a:t>
            </a:r>
            <a:r>
              <a:rPr lang="en-IN" dirty="0" smtClean="0"/>
              <a:t>.....</a:t>
            </a:r>
          </a:p>
          <a:p>
            <a:pPr>
              <a:buNone/>
            </a:pPr>
            <a:r>
              <a:rPr lang="en-IN" dirty="0" smtClean="0"/>
              <a:t>+  Distorts all effective linkages and interactions between the Natural, Social and Physical capital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i="1" dirty="0" smtClean="0"/>
              <a:t> </a:t>
            </a:r>
            <a:br>
              <a:rPr lang="en-IN" sz="4000" i="1" dirty="0" smtClean="0"/>
            </a:br>
            <a:r>
              <a:rPr lang="en-IN" sz="4000" i="1" dirty="0" smtClean="0"/>
              <a:t>An agricultural innovation system –</a:t>
            </a:r>
            <a:r>
              <a:rPr lang="en-IN" sz="3600" i="1" dirty="0" smtClean="0"/>
              <a:t> with pro-active linkages designed for each Block </a:t>
            </a:r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en-IN" sz="1800" dirty="0" smtClean="0"/>
              <a:t>(</a:t>
            </a:r>
            <a:r>
              <a:rPr lang="en-IN" sz="1800" dirty="0" err="1"/>
              <a:t>Raina</a:t>
            </a:r>
            <a:r>
              <a:rPr lang="en-IN" sz="1800" dirty="0"/>
              <a:t>, 2015- Adapted from Table 1.2. in </a:t>
            </a:r>
            <a:r>
              <a:rPr lang="en-IN" sz="1800" dirty="0" err="1"/>
              <a:t>Lundvall</a:t>
            </a:r>
            <a:r>
              <a:rPr lang="en-IN" sz="1800" dirty="0"/>
              <a:t> et al, 2009, p.18)</a:t>
            </a:r>
            <a:r>
              <a:rPr lang="en-IN" sz="4000" dirty="0"/>
              <a:t>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351838" cy="42481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Institutions or norms govern diverse capital  </a:t>
            </a:r>
            <a:r>
              <a:rPr lang="en-US" dirty="0" smtClean="0"/>
              <a:t> </a:t>
            </a:r>
            <a:endParaRPr lang="en-IN" dirty="0"/>
          </a:p>
        </p:txBody>
      </p:sp>
      <p:cxnSp>
        <p:nvCxnSpPr>
          <p:cNvPr id="19461" name="AutoShape 69"/>
          <p:cNvCxnSpPr>
            <a:cxnSpLocks noChangeShapeType="1"/>
          </p:cNvCxnSpPr>
          <p:nvPr/>
        </p:nvCxnSpPr>
        <p:spPr bwMode="auto">
          <a:xfrm flipV="1">
            <a:off x="4668838" y="3519488"/>
            <a:ext cx="979487" cy="341312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9462" name="AutoShape 70"/>
          <p:cNvCxnSpPr>
            <a:cxnSpLocks noChangeShapeType="1"/>
          </p:cNvCxnSpPr>
          <p:nvPr/>
        </p:nvCxnSpPr>
        <p:spPr bwMode="auto">
          <a:xfrm rot="5400000">
            <a:off x="4529931" y="3688557"/>
            <a:ext cx="269875" cy="777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9460" name="AutoShape 71"/>
          <p:cNvCxnSpPr>
            <a:cxnSpLocks noChangeShapeType="1"/>
          </p:cNvCxnSpPr>
          <p:nvPr/>
        </p:nvCxnSpPr>
        <p:spPr bwMode="auto">
          <a:xfrm flipV="1">
            <a:off x="4703763" y="3775075"/>
            <a:ext cx="944562" cy="47625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9463" name="Freeform 72"/>
          <p:cNvSpPr>
            <a:spLocks/>
          </p:cNvSpPr>
          <p:nvPr/>
        </p:nvSpPr>
        <p:spPr bwMode="auto">
          <a:xfrm>
            <a:off x="2578100" y="3513138"/>
            <a:ext cx="279400" cy="342900"/>
          </a:xfrm>
          <a:custGeom>
            <a:avLst/>
            <a:gdLst>
              <a:gd name="T0" fmla="*/ 0 w 348"/>
              <a:gd name="T1" fmla="*/ 324853 h 570"/>
              <a:gd name="T2" fmla="*/ 176632 w 348"/>
              <a:gd name="T3" fmla="*/ 324853 h 570"/>
              <a:gd name="T4" fmla="*/ 264948 w 348"/>
              <a:gd name="T5" fmla="*/ 216568 h 570"/>
              <a:gd name="T6" fmla="*/ 88316 w 348"/>
              <a:gd name="T7" fmla="*/ 108284 h 570"/>
              <a:gd name="T8" fmla="*/ 0 w 348"/>
              <a:gd name="T9" fmla="*/ 0 h 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570">
                <a:moveTo>
                  <a:pt x="0" y="540"/>
                </a:moveTo>
                <a:cubicBezTo>
                  <a:pt x="82" y="555"/>
                  <a:pt x="165" y="570"/>
                  <a:pt x="220" y="540"/>
                </a:cubicBezTo>
                <a:cubicBezTo>
                  <a:pt x="275" y="510"/>
                  <a:pt x="348" y="420"/>
                  <a:pt x="330" y="360"/>
                </a:cubicBezTo>
                <a:cubicBezTo>
                  <a:pt x="312" y="300"/>
                  <a:pt x="165" y="240"/>
                  <a:pt x="110" y="180"/>
                </a:cubicBezTo>
                <a:cubicBezTo>
                  <a:pt x="55" y="120"/>
                  <a:pt x="18" y="30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181100" y="2895600"/>
            <a:ext cx="2260600" cy="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IN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181100" y="2895600"/>
            <a:ext cx="2260600" cy="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IN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1181100" y="2895600"/>
            <a:ext cx="2260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IN"/>
          </a:p>
        </p:txBody>
      </p:sp>
      <p:graphicFrame>
        <p:nvGraphicFramePr>
          <p:cNvPr id="19527" name="Group 71"/>
          <p:cNvGraphicFramePr>
            <a:graphicFrameLocks noGrp="1"/>
          </p:cNvGraphicFramePr>
          <p:nvPr/>
        </p:nvGraphicFramePr>
        <p:xfrm>
          <a:off x="539750" y="2349500"/>
          <a:ext cx="8064500" cy="3384551"/>
        </p:xfrm>
        <a:graphic>
          <a:graphicData uri="http://schemas.openxmlformats.org/drawingml/2006/table">
            <a:tbl>
              <a:tblPr/>
              <a:tblGrid>
                <a:gridCol w="2687638"/>
                <a:gridCol w="2689225"/>
                <a:gridCol w="2687637"/>
              </a:tblGrid>
              <a:tr h="164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Easier to produce,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Reproduce or use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Not easy to produce or 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reproduce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Tangible resources   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Production capital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Natural capital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Intangible resources  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Knowledge capital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Social capital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28" name="Freeform 72"/>
          <p:cNvSpPr>
            <a:spLocks/>
          </p:cNvSpPr>
          <p:nvPr/>
        </p:nvSpPr>
        <p:spPr bwMode="auto">
          <a:xfrm>
            <a:off x="5148263" y="5373688"/>
            <a:ext cx="1439862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9" y="136"/>
              </a:cxn>
              <a:cxn ang="0">
                <a:pos x="907" y="0"/>
              </a:cxn>
            </a:cxnLst>
            <a:rect l="0" t="0" r="r" b="b"/>
            <a:pathLst>
              <a:path w="907" h="136">
                <a:moveTo>
                  <a:pt x="0" y="0"/>
                </a:moveTo>
                <a:cubicBezTo>
                  <a:pt x="174" y="68"/>
                  <a:pt x="348" y="136"/>
                  <a:pt x="499" y="136"/>
                </a:cubicBezTo>
                <a:cubicBezTo>
                  <a:pt x="650" y="136"/>
                  <a:pt x="839" y="30"/>
                  <a:pt x="90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9529" name="Freeform 73"/>
          <p:cNvSpPr>
            <a:spLocks/>
          </p:cNvSpPr>
          <p:nvPr/>
        </p:nvSpPr>
        <p:spPr bwMode="auto">
          <a:xfrm>
            <a:off x="4716463" y="4437063"/>
            <a:ext cx="433387" cy="647700"/>
          </a:xfrm>
          <a:custGeom>
            <a:avLst/>
            <a:gdLst/>
            <a:ahLst/>
            <a:cxnLst>
              <a:cxn ang="0">
                <a:pos x="273" y="408"/>
              </a:cxn>
              <a:cxn ang="0">
                <a:pos x="0" y="0"/>
              </a:cxn>
            </a:cxnLst>
            <a:rect l="0" t="0" r="r" b="b"/>
            <a:pathLst>
              <a:path w="273" h="408">
                <a:moveTo>
                  <a:pt x="273" y="408"/>
                </a:moveTo>
                <a:cubicBezTo>
                  <a:pt x="159" y="238"/>
                  <a:pt x="45" y="6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9530" name="Freeform 74"/>
          <p:cNvSpPr>
            <a:spLocks/>
          </p:cNvSpPr>
          <p:nvPr/>
        </p:nvSpPr>
        <p:spPr bwMode="auto">
          <a:xfrm>
            <a:off x="5580063" y="4365625"/>
            <a:ext cx="1008062" cy="669925"/>
          </a:xfrm>
          <a:custGeom>
            <a:avLst/>
            <a:gdLst/>
            <a:ahLst/>
            <a:cxnLst>
              <a:cxn ang="0">
                <a:pos x="0" y="422"/>
              </a:cxn>
              <a:cxn ang="0">
                <a:pos x="226" y="60"/>
              </a:cxn>
              <a:cxn ang="0">
                <a:pos x="635" y="60"/>
              </a:cxn>
            </a:cxnLst>
            <a:rect l="0" t="0" r="r" b="b"/>
            <a:pathLst>
              <a:path w="635" h="422">
                <a:moveTo>
                  <a:pt x="0" y="422"/>
                </a:moveTo>
                <a:cubicBezTo>
                  <a:pt x="60" y="271"/>
                  <a:pt x="120" y="120"/>
                  <a:pt x="226" y="60"/>
                </a:cubicBezTo>
                <a:cubicBezTo>
                  <a:pt x="332" y="0"/>
                  <a:pt x="567" y="53"/>
                  <a:pt x="635" y="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Why “innovation” for inclusive development?</a:t>
            </a:r>
            <a:endParaRPr lang="en-IN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When we have -</a:t>
            </a:r>
          </a:p>
          <a:p>
            <a:pPr>
              <a:lnSpc>
                <a:spcPct val="90000"/>
              </a:lnSpc>
            </a:pPr>
            <a:r>
              <a:rPr lang="en-US" sz="2400"/>
              <a:t>Re-distribution – with increased expenditure or flagship programmes for the poor</a:t>
            </a:r>
          </a:p>
          <a:p>
            <a:pPr>
              <a:lnSpc>
                <a:spcPct val="90000"/>
              </a:lnSpc>
            </a:pPr>
            <a:r>
              <a:rPr lang="en-US" sz="2400"/>
              <a:t>Public sector mandates to target rural areas and backward regions, population groups, etc.</a:t>
            </a:r>
          </a:p>
          <a:p>
            <a:pPr>
              <a:lnSpc>
                <a:spcPct val="90000"/>
              </a:lnSpc>
            </a:pPr>
            <a:r>
              <a:rPr lang="en-US" sz="2400"/>
              <a:t>New private and public-private partnerships and investments in  – services, extractive and manufacturing industry, agriculture</a:t>
            </a:r>
          </a:p>
          <a:p>
            <a:pPr>
              <a:lnSpc>
                <a:spcPct val="90000"/>
              </a:lnSpc>
            </a:pPr>
            <a:r>
              <a:rPr lang="en-US" sz="2400"/>
              <a:t>Attempts to enable and promote pro-poor knowledge and technology generation …..Others…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Why “Innovation”?  Because “Inclusion” is Historically Conditioned, Socially Embedded and Politically.-Economically Linked …</a:t>
            </a:r>
            <a:endParaRPr lang="en-IN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Can ‘Innovation Systems’ deliver inclusive development?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 smtClean="0"/>
              <a:t>Three major pitfalls in Innovation Systems research ..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 smtClean="0"/>
              <a:t>1. Technological - AND - Institutional Innovation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 smtClean="0"/>
              <a:t>2. Sources of Innovation – S&amp;T led vs.  multiple socially embedded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 smtClean="0"/>
              <a:t>3. Pathways and Models - linear reasonably uniform </a:t>
            </a:r>
            <a:r>
              <a:rPr lang="en-US" dirty="0" err="1" smtClean="0"/>
              <a:t>vs</a:t>
            </a:r>
            <a:r>
              <a:rPr lang="en-US" dirty="0" smtClean="0"/>
              <a:t> non-linear evolutionary (CCC)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 smtClean="0"/>
              <a:t>Inability to handle emerging problems…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Institutions Matter</a:t>
            </a:r>
            <a:br>
              <a:rPr lang="en-US" sz="4000"/>
            </a:br>
            <a:r>
              <a:rPr lang="en-US" sz="4000"/>
              <a:t>-</a:t>
            </a:r>
            <a:r>
              <a:rPr lang="en-US" sz="1600"/>
              <a:t>climate change, financialisation problems, ownership and distribution of knowledge, gender, violence, prosperity without growth…</a:t>
            </a:r>
            <a:endParaRPr lang="en-IN" sz="16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Any institution- stabilized forms of </a:t>
            </a:r>
            <a:r>
              <a:rPr lang="en-US" sz="2000" dirty="0" err="1"/>
              <a:t>behaviour</a:t>
            </a:r>
            <a:r>
              <a:rPr lang="en-US" sz="2000" dirty="0"/>
              <a:t> or habits of thought are axiomatically outdated (Veblen)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Institutional economics or “the study of the changing patterns of cultural relations which deal with the creation and disposal of scarce material goods and services by individuals and </a:t>
            </a:r>
            <a:r>
              <a:rPr lang="en-US" sz="2000" i="1" dirty="0"/>
              <a:t>groups </a:t>
            </a:r>
            <a:r>
              <a:rPr lang="en-US" sz="2000" dirty="0"/>
              <a:t>in the light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of their private and </a:t>
            </a:r>
            <a:r>
              <a:rPr lang="en-US" sz="2000" i="1" dirty="0"/>
              <a:t>public </a:t>
            </a:r>
            <a:r>
              <a:rPr lang="en-US" sz="2000" dirty="0"/>
              <a:t>aims” (</a:t>
            </a:r>
            <a:r>
              <a:rPr lang="en-US" sz="2000" dirty="0" err="1"/>
              <a:t>Kapp</a:t>
            </a:r>
            <a:r>
              <a:rPr lang="en-US" sz="2000" dirty="0"/>
              <a:t>, 1968, p.2)- is crucial to understand “how” innovation takes place and is governed.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Institutions, “the ‘deep’ determinants of development”, the variables and processes that “shape the proximate determinants of growth: factor accumulation, technology adoption and policy choices,” (Adam and </a:t>
            </a:r>
            <a:r>
              <a:rPr lang="en-US" sz="2000" dirty="0" err="1"/>
              <a:t>Dercon</a:t>
            </a:r>
            <a:r>
              <a:rPr lang="en-US" sz="2000" dirty="0"/>
              <a:t>, 2009, p. 174; </a:t>
            </a:r>
            <a:r>
              <a:rPr lang="en-US" sz="2000" dirty="0" err="1"/>
              <a:t>Rodrik</a:t>
            </a:r>
            <a:r>
              <a:rPr lang="en-US" sz="2000" dirty="0"/>
              <a:t> et al, 2004; Nelson, 2008; Commission on Growth and Development, 2008), need deeper analysis and explanation of causal relationships.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In economics we need to bring back Veblen, Ayers, Commons, </a:t>
            </a:r>
            <a:r>
              <a:rPr lang="en-US" sz="2000" dirty="0" err="1"/>
              <a:t>Kaldor</a:t>
            </a:r>
            <a:r>
              <a:rPr lang="en-US" sz="2000" dirty="0"/>
              <a:t>, Myrdal, </a:t>
            </a:r>
            <a:r>
              <a:rPr lang="en-US" sz="2000" dirty="0" err="1"/>
              <a:t>Kapp</a:t>
            </a:r>
            <a:r>
              <a:rPr lang="en-US" sz="2000" dirty="0"/>
              <a:t>, </a:t>
            </a:r>
            <a:r>
              <a:rPr lang="en-US" sz="2000" dirty="0" err="1"/>
              <a:t>Hettne</a:t>
            </a:r>
            <a:r>
              <a:rPr lang="en-US" sz="2000" dirty="0"/>
              <a:t>, Schumpeter…and many others. To work out “how” innovation systems can be made inclusive –to work with Freeman, Nelson, </a:t>
            </a:r>
            <a:r>
              <a:rPr lang="en-US" sz="2000" dirty="0" err="1"/>
              <a:t>Lundvall</a:t>
            </a:r>
            <a:r>
              <a:rPr lang="en-US" sz="2000" dirty="0"/>
              <a:t>, </a:t>
            </a:r>
            <a:r>
              <a:rPr lang="en-US" sz="2000" dirty="0" err="1"/>
              <a:t>Edquist</a:t>
            </a:r>
            <a:r>
              <a:rPr lang="en-US" sz="2000" dirty="0"/>
              <a:t>, .. </a:t>
            </a:r>
            <a:endParaRPr lang="en-IN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i="1" dirty="0"/>
              <a:t>Illustration- </a:t>
            </a:r>
            <a:r>
              <a:rPr lang="en-IN" sz="3600" i="1" dirty="0"/>
              <a:t>Institutions, capital and their mutual relationships in a NIS</a:t>
            </a:r>
            <a:r>
              <a:rPr lang="en-IN" sz="4000" dirty="0"/>
              <a:t> </a:t>
            </a:r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en-IN" sz="1800" dirty="0" smtClean="0"/>
              <a:t>(</a:t>
            </a:r>
            <a:r>
              <a:rPr lang="en-IN" sz="1800" dirty="0" err="1"/>
              <a:t>Raina</a:t>
            </a:r>
            <a:r>
              <a:rPr lang="en-IN" sz="1800" dirty="0"/>
              <a:t>, 2015- Adapted from Table 1.2. in </a:t>
            </a:r>
            <a:r>
              <a:rPr lang="en-IN" sz="1800" dirty="0" err="1"/>
              <a:t>Lundvall</a:t>
            </a:r>
            <a:r>
              <a:rPr lang="en-IN" sz="1800" dirty="0"/>
              <a:t> et al, 2009, p.18)</a:t>
            </a:r>
            <a:r>
              <a:rPr lang="en-IN" sz="4000" dirty="0"/>
              <a:t>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351838" cy="42481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Institutions or norms govern diverse capital  </a:t>
            </a:r>
            <a:r>
              <a:rPr lang="en-US" dirty="0" smtClean="0"/>
              <a:t> </a:t>
            </a:r>
            <a:endParaRPr lang="en-IN" dirty="0"/>
          </a:p>
        </p:txBody>
      </p:sp>
      <p:cxnSp>
        <p:nvCxnSpPr>
          <p:cNvPr id="19461" name="AutoShape 69"/>
          <p:cNvCxnSpPr>
            <a:cxnSpLocks noChangeShapeType="1"/>
          </p:cNvCxnSpPr>
          <p:nvPr/>
        </p:nvCxnSpPr>
        <p:spPr bwMode="auto">
          <a:xfrm flipV="1">
            <a:off x="4668838" y="3519488"/>
            <a:ext cx="979487" cy="341312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9462" name="AutoShape 70"/>
          <p:cNvCxnSpPr>
            <a:cxnSpLocks noChangeShapeType="1"/>
          </p:cNvCxnSpPr>
          <p:nvPr/>
        </p:nvCxnSpPr>
        <p:spPr bwMode="auto">
          <a:xfrm rot="5400000">
            <a:off x="4529931" y="3688557"/>
            <a:ext cx="269875" cy="777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9460" name="AutoShape 71"/>
          <p:cNvCxnSpPr>
            <a:cxnSpLocks noChangeShapeType="1"/>
          </p:cNvCxnSpPr>
          <p:nvPr/>
        </p:nvCxnSpPr>
        <p:spPr bwMode="auto">
          <a:xfrm flipV="1">
            <a:off x="4703763" y="3775075"/>
            <a:ext cx="944562" cy="47625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9463" name="Freeform 72"/>
          <p:cNvSpPr>
            <a:spLocks/>
          </p:cNvSpPr>
          <p:nvPr/>
        </p:nvSpPr>
        <p:spPr bwMode="auto">
          <a:xfrm>
            <a:off x="2578100" y="3513138"/>
            <a:ext cx="279400" cy="342900"/>
          </a:xfrm>
          <a:custGeom>
            <a:avLst/>
            <a:gdLst>
              <a:gd name="T0" fmla="*/ 0 w 348"/>
              <a:gd name="T1" fmla="*/ 324853 h 570"/>
              <a:gd name="T2" fmla="*/ 176632 w 348"/>
              <a:gd name="T3" fmla="*/ 324853 h 570"/>
              <a:gd name="T4" fmla="*/ 264948 w 348"/>
              <a:gd name="T5" fmla="*/ 216568 h 570"/>
              <a:gd name="T6" fmla="*/ 88316 w 348"/>
              <a:gd name="T7" fmla="*/ 108284 h 570"/>
              <a:gd name="T8" fmla="*/ 0 w 348"/>
              <a:gd name="T9" fmla="*/ 0 h 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570">
                <a:moveTo>
                  <a:pt x="0" y="540"/>
                </a:moveTo>
                <a:cubicBezTo>
                  <a:pt x="82" y="555"/>
                  <a:pt x="165" y="570"/>
                  <a:pt x="220" y="540"/>
                </a:cubicBezTo>
                <a:cubicBezTo>
                  <a:pt x="275" y="510"/>
                  <a:pt x="348" y="420"/>
                  <a:pt x="330" y="360"/>
                </a:cubicBezTo>
                <a:cubicBezTo>
                  <a:pt x="312" y="300"/>
                  <a:pt x="165" y="240"/>
                  <a:pt x="110" y="180"/>
                </a:cubicBezTo>
                <a:cubicBezTo>
                  <a:pt x="55" y="120"/>
                  <a:pt x="18" y="30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181100" y="2895600"/>
            <a:ext cx="2260600" cy="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IN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181100" y="2895600"/>
            <a:ext cx="2260600" cy="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IN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1181100" y="2895600"/>
            <a:ext cx="2260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IN"/>
          </a:p>
        </p:txBody>
      </p:sp>
      <p:graphicFrame>
        <p:nvGraphicFramePr>
          <p:cNvPr id="19527" name="Group 71"/>
          <p:cNvGraphicFramePr>
            <a:graphicFrameLocks noGrp="1"/>
          </p:cNvGraphicFramePr>
          <p:nvPr/>
        </p:nvGraphicFramePr>
        <p:xfrm>
          <a:off x="539750" y="2349500"/>
          <a:ext cx="8064500" cy="3384551"/>
        </p:xfrm>
        <a:graphic>
          <a:graphicData uri="http://schemas.openxmlformats.org/drawingml/2006/table">
            <a:tbl>
              <a:tblPr/>
              <a:tblGrid>
                <a:gridCol w="2687638"/>
                <a:gridCol w="2689225"/>
                <a:gridCol w="2687637"/>
              </a:tblGrid>
              <a:tr h="164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Easier to produce,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Reproduce or use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Not easy to produce or 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reproduce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Tangible resources   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Production capital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Natural capital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Intangible resources  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Knowledge capital</a:t>
                      </a:r>
                      <a:endParaRPr kumimoji="0" lang="en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Social capital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28" name="Freeform 72"/>
          <p:cNvSpPr>
            <a:spLocks/>
          </p:cNvSpPr>
          <p:nvPr/>
        </p:nvSpPr>
        <p:spPr bwMode="auto">
          <a:xfrm>
            <a:off x="5148263" y="5373688"/>
            <a:ext cx="1439862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9" y="136"/>
              </a:cxn>
              <a:cxn ang="0">
                <a:pos x="907" y="0"/>
              </a:cxn>
            </a:cxnLst>
            <a:rect l="0" t="0" r="r" b="b"/>
            <a:pathLst>
              <a:path w="907" h="136">
                <a:moveTo>
                  <a:pt x="0" y="0"/>
                </a:moveTo>
                <a:cubicBezTo>
                  <a:pt x="174" y="68"/>
                  <a:pt x="348" y="136"/>
                  <a:pt x="499" y="136"/>
                </a:cubicBezTo>
                <a:cubicBezTo>
                  <a:pt x="650" y="136"/>
                  <a:pt x="839" y="30"/>
                  <a:pt x="90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9529" name="Freeform 73"/>
          <p:cNvSpPr>
            <a:spLocks/>
          </p:cNvSpPr>
          <p:nvPr/>
        </p:nvSpPr>
        <p:spPr bwMode="auto">
          <a:xfrm>
            <a:off x="4716463" y="4437063"/>
            <a:ext cx="433387" cy="647700"/>
          </a:xfrm>
          <a:custGeom>
            <a:avLst/>
            <a:gdLst/>
            <a:ahLst/>
            <a:cxnLst>
              <a:cxn ang="0">
                <a:pos x="273" y="408"/>
              </a:cxn>
              <a:cxn ang="0">
                <a:pos x="0" y="0"/>
              </a:cxn>
            </a:cxnLst>
            <a:rect l="0" t="0" r="r" b="b"/>
            <a:pathLst>
              <a:path w="273" h="408">
                <a:moveTo>
                  <a:pt x="273" y="408"/>
                </a:moveTo>
                <a:cubicBezTo>
                  <a:pt x="159" y="238"/>
                  <a:pt x="45" y="6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9530" name="Freeform 74"/>
          <p:cNvSpPr>
            <a:spLocks/>
          </p:cNvSpPr>
          <p:nvPr/>
        </p:nvSpPr>
        <p:spPr bwMode="auto">
          <a:xfrm>
            <a:off x="5580063" y="4365625"/>
            <a:ext cx="1008062" cy="669925"/>
          </a:xfrm>
          <a:custGeom>
            <a:avLst/>
            <a:gdLst/>
            <a:ahLst/>
            <a:cxnLst>
              <a:cxn ang="0">
                <a:pos x="0" y="422"/>
              </a:cxn>
              <a:cxn ang="0">
                <a:pos x="226" y="60"/>
              </a:cxn>
              <a:cxn ang="0">
                <a:pos x="635" y="60"/>
              </a:cxn>
            </a:cxnLst>
            <a:rect l="0" t="0" r="r" b="b"/>
            <a:pathLst>
              <a:path w="635" h="422">
                <a:moveTo>
                  <a:pt x="0" y="422"/>
                </a:moveTo>
                <a:cubicBezTo>
                  <a:pt x="60" y="271"/>
                  <a:pt x="120" y="120"/>
                  <a:pt x="226" y="60"/>
                </a:cubicBezTo>
                <a:cubicBezTo>
                  <a:pt x="332" y="0"/>
                  <a:pt x="567" y="53"/>
                  <a:pt x="635" y="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Institutions: </a:t>
            </a:r>
            <a:br>
              <a:rPr lang="en-IN" dirty="0" smtClean="0"/>
            </a:br>
            <a:r>
              <a:rPr lang="en-IN" sz="3100" dirty="0" smtClean="0"/>
              <a:t>Peaceful co-existence? Or irrefutable analytical basis?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sz="2000" dirty="0" smtClean="0"/>
              <a:t> NSI-  </a:t>
            </a:r>
            <a:r>
              <a:rPr lang="en-IN" sz="2000" dirty="0"/>
              <a:t>Freeman (1987</a:t>
            </a:r>
            <a:r>
              <a:rPr lang="en-IN" sz="2000" dirty="0" smtClean="0"/>
              <a:t>) +  </a:t>
            </a:r>
            <a:r>
              <a:rPr lang="en-IN" sz="2000" dirty="0"/>
              <a:t>contributions from Nelson (1993) and </a:t>
            </a:r>
            <a:r>
              <a:rPr lang="en-IN" sz="2000" dirty="0" err="1"/>
              <a:t>Lundvall</a:t>
            </a:r>
            <a:r>
              <a:rPr lang="en-IN" sz="2000" dirty="0"/>
              <a:t> (1992) </a:t>
            </a:r>
          </a:p>
          <a:p>
            <a:pPr>
              <a:buNone/>
            </a:pPr>
            <a:r>
              <a:rPr lang="en-IN" sz="2000" dirty="0" smtClean="0"/>
              <a:t>Two </a:t>
            </a:r>
            <a:r>
              <a:rPr lang="en-IN" sz="2000" dirty="0"/>
              <a:t>different (yet overlapping) innovation systems </a:t>
            </a:r>
            <a:r>
              <a:rPr lang="en-IN" sz="2000" dirty="0" smtClean="0"/>
              <a:t>discourses</a:t>
            </a:r>
          </a:p>
          <a:p>
            <a:pPr marL="514350" indent="-514350">
              <a:buAutoNum type="romanLcParenBoth"/>
            </a:pPr>
            <a:r>
              <a:rPr lang="en-IN" sz="2000" dirty="0" smtClean="0"/>
              <a:t>Nelson (1993) -legacy </a:t>
            </a:r>
            <a:r>
              <a:rPr lang="en-IN" sz="2000" dirty="0"/>
              <a:t>of development </a:t>
            </a:r>
            <a:r>
              <a:rPr lang="en-IN" sz="2000" dirty="0" smtClean="0"/>
              <a:t>economics - organized </a:t>
            </a:r>
            <a:r>
              <a:rPr lang="en-IN" sz="2000" dirty="0"/>
              <a:t>scientific knowledge is a major driver of innovation; </a:t>
            </a:r>
            <a:r>
              <a:rPr lang="en-IN" sz="2000" dirty="0" smtClean="0"/>
              <a:t>focus </a:t>
            </a:r>
            <a:r>
              <a:rPr lang="en-IN" sz="2000" dirty="0"/>
              <a:t>on S&amp;T based, national empirical evidence of innovation.  In the second (</a:t>
            </a:r>
            <a:r>
              <a:rPr lang="en-IN" sz="2000" dirty="0" err="1"/>
              <a:t>Lundvall</a:t>
            </a:r>
            <a:r>
              <a:rPr lang="en-IN" sz="2000" dirty="0"/>
              <a:t>, 1992), the thematic discourse is about interactions </a:t>
            </a:r>
            <a:r>
              <a:rPr lang="en-IN" sz="2000" dirty="0" smtClean="0"/>
              <a:t>and</a:t>
            </a:r>
          </a:p>
          <a:p>
            <a:pPr marL="514350" indent="-514350">
              <a:buAutoNum type="romanLcParenBoth"/>
            </a:pPr>
            <a:r>
              <a:rPr lang="en-IN" sz="2000" dirty="0" err="1" smtClean="0"/>
              <a:t>Lundvall</a:t>
            </a:r>
            <a:r>
              <a:rPr lang="en-IN" sz="2000" dirty="0" smtClean="0"/>
              <a:t> (1992)- drawing upon the social construction of technology or actor-network theories - learning</a:t>
            </a:r>
            <a:r>
              <a:rPr lang="en-IN" sz="2000" dirty="0"/>
              <a:t>, cumulative knowledge, structural and functional </a:t>
            </a:r>
            <a:r>
              <a:rPr lang="en-IN" sz="2000" dirty="0" smtClean="0"/>
              <a:t>capabilities; Seeks inter-disciplinary </a:t>
            </a:r>
            <a:r>
              <a:rPr lang="en-IN" sz="2000" dirty="0"/>
              <a:t>explanations of innovation </a:t>
            </a:r>
            <a:r>
              <a:rPr lang="en-IN" sz="2000" dirty="0" smtClean="0"/>
              <a:t>with credence </a:t>
            </a:r>
            <a:r>
              <a:rPr lang="en-IN" sz="2000" dirty="0"/>
              <a:t>to institutions or the rules and norms that govern the actors.  </a:t>
            </a:r>
            <a:endParaRPr lang="en-IN" sz="2000" dirty="0" smtClean="0"/>
          </a:p>
          <a:p>
            <a:pPr marL="514350" indent="-514350">
              <a:buNone/>
            </a:pPr>
            <a:r>
              <a:rPr lang="en-IN" sz="2000" dirty="0" smtClean="0"/>
              <a:t>The </a:t>
            </a:r>
            <a:r>
              <a:rPr lang="en-IN" sz="2000" dirty="0"/>
              <a:t>narrow (S&amp;T based) and broad (interaction and learning based) approaches to </a:t>
            </a:r>
            <a:r>
              <a:rPr lang="en-IN" sz="2000" dirty="0" smtClean="0"/>
              <a:t>NSI </a:t>
            </a:r>
            <a:r>
              <a:rPr lang="en-IN" sz="2000" dirty="0"/>
              <a:t>have however, not confronted each other. They enjoy a ‘peaceful co-existence’ (</a:t>
            </a:r>
            <a:r>
              <a:rPr lang="en-IN" sz="2000" dirty="0" err="1"/>
              <a:t>Edquist</a:t>
            </a:r>
            <a:r>
              <a:rPr lang="en-IN" sz="2000" dirty="0"/>
              <a:t> and </a:t>
            </a:r>
            <a:r>
              <a:rPr lang="en-IN" sz="2000" dirty="0" err="1"/>
              <a:t>Hommen</a:t>
            </a:r>
            <a:r>
              <a:rPr lang="en-IN" sz="2000" dirty="0"/>
              <a:t>, 2008) </a:t>
            </a:r>
            <a:endParaRPr lang="en-IN" sz="2000" dirty="0" smtClean="0"/>
          </a:p>
          <a:p>
            <a:pPr marL="514350" indent="-514350">
              <a:buNone/>
            </a:pPr>
            <a:r>
              <a:rPr lang="en-IN" sz="2000" dirty="0" smtClean="0"/>
              <a:t>Few </a:t>
            </a:r>
            <a:r>
              <a:rPr lang="en-IN" sz="2000" dirty="0"/>
              <a:t>attempts to bridge or reconcile their differences.  </a:t>
            </a:r>
            <a:endParaRPr lang="en-IN" sz="2000" dirty="0" smtClean="0"/>
          </a:p>
          <a:p>
            <a:pPr marL="514350" indent="-514350">
              <a:buNone/>
            </a:pPr>
            <a:r>
              <a:rPr lang="en-IN" sz="2000" dirty="0" smtClean="0"/>
              <a:t>A reconciliation </a:t>
            </a:r>
            <a:r>
              <a:rPr lang="en-IN" sz="2000" dirty="0"/>
              <a:t>between these two approaches is important, given the overarching institutions or norms of development that govern both S&amp;T actors and the development sectors (agriculture and industry)critical to rural poverty. </a:t>
            </a:r>
          </a:p>
          <a:p>
            <a:pPr>
              <a:buNone/>
            </a:pPr>
            <a:endParaRPr lang="en-IN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Institutions matter – in agriculture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Norms of public policy – development legitimizations, contents and designs of schemes,</a:t>
            </a:r>
          </a:p>
          <a:p>
            <a:pPr eaLnBrk="1" hangingPunct="1"/>
            <a:r>
              <a:rPr lang="en-US" dirty="0" smtClean="0"/>
              <a:t>Institutions of production – tenancy, access to resources, knowledge services, production inputs/services,</a:t>
            </a:r>
          </a:p>
          <a:p>
            <a:pPr eaLnBrk="1" hangingPunct="1"/>
            <a:r>
              <a:rPr lang="en-US" dirty="0" smtClean="0"/>
              <a:t>Norms of valuation – of resources (land and water, and energy- </a:t>
            </a:r>
            <a:r>
              <a:rPr lang="en-US" dirty="0" err="1" smtClean="0"/>
              <a:t>labour</a:t>
            </a:r>
            <a:r>
              <a:rPr lang="en-US" dirty="0" smtClean="0"/>
              <a:t>, mechanical), outputs, gender relationships, caste, </a:t>
            </a:r>
          </a:p>
          <a:p>
            <a:pPr eaLnBrk="1" hangingPunct="1"/>
            <a:r>
              <a:rPr lang="en-US" dirty="0" smtClean="0"/>
              <a:t>Regulations – linked markets, standards, quality, safety, …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19-03-2016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 smtClean="0"/>
              <a:t>R. S. Raina, CSIR-NISTADS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S&amp;T led Agricultural Production</a:t>
            </a:r>
            <a:endParaRPr lang="en-IN" sz="36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Agricultural production </a:t>
            </a:r>
            <a:r>
              <a:rPr lang="en-US" dirty="0" err="1" smtClean="0"/>
              <a:t>programmes</a:t>
            </a:r>
            <a:r>
              <a:rPr lang="en-US" dirty="0" smtClean="0"/>
              <a:t> – Irrigation, </a:t>
            </a:r>
            <a:r>
              <a:rPr lang="en-US" dirty="0" err="1" smtClean="0"/>
              <a:t>DoAC</a:t>
            </a:r>
            <a:r>
              <a:rPr lang="en-US" dirty="0" smtClean="0"/>
              <a:t>, </a:t>
            </a:r>
            <a:r>
              <a:rPr lang="en-US" dirty="0" err="1" smtClean="0"/>
              <a:t>DoAH</a:t>
            </a:r>
            <a:r>
              <a:rPr lang="en-US" dirty="0" smtClean="0"/>
              <a:t>, IFPRI, State Departments,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S&amp;T application in </a:t>
            </a:r>
            <a:r>
              <a:rPr lang="en-US" dirty="0" err="1" smtClean="0"/>
              <a:t>programmes</a:t>
            </a:r>
            <a:r>
              <a:rPr lang="en-US" dirty="0" smtClean="0"/>
              <a:t> – ICAR – CRIDA/ CAZRI, SAUs, ICRISAT, ICARDA,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Intermediary agencies – NABARD, Irrigation departments, APMC, PACS,  ..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Industry for input supply – Chemicals - FAI, </a:t>
            </a:r>
            <a:r>
              <a:rPr lang="en-US" dirty="0" err="1" smtClean="0"/>
              <a:t>Syngenta</a:t>
            </a:r>
            <a:r>
              <a:rPr lang="en-US" dirty="0" smtClean="0"/>
              <a:t>, </a:t>
            </a:r>
            <a:r>
              <a:rPr lang="en-US" dirty="0" err="1" smtClean="0"/>
              <a:t>Mahyco</a:t>
            </a:r>
            <a:r>
              <a:rPr lang="en-US" dirty="0" smtClean="0"/>
              <a:t>- Monsanto,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Famers associations – BKU, </a:t>
            </a:r>
            <a:r>
              <a:rPr lang="en-US" sz="2000" dirty="0" smtClean="0"/>
              <a:t>…..(demanding MSP, subsidies, concerns about </a:t>
            </a:r>
            <a:r>
              <a:rPr lang="en-US" sz="2000" dirty="0" err="1" smtClean="0"/>
              <a:t>labour</a:t>
            </a:r>
            <a:r>
              <a:rPr lang="en-US" sz="2000" dirty="0" smtClean="0"/>
              <a:t>, mechanization,)</a:t>
            </a:r>
            <a:endParaRPr lang="en-I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19-03-2016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R. S. Raina, CSIR-NISTADS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1828</Words>
  <Application>Microsoft Office PowerPoint</Application>
  <PresentationFormat>On-screen Show (4:3)</PresentationFormat>
  <Paragraphs>341</Paragraphs>
  <Slides>24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From  S&amp;T led Agricultural Production  to  Agricultural Innovation Systems</vt:lpstr>
      <vt:lpstr>Agriculture in India- an overview</vt:lpstr>
      <vt:lpstr>Why “innovation” for inclusive development?</vt:lpstr>
      <vt:lpstr>Can ‘Innovation Systems’ deliver inclusive development?</vt:lpstr>
      <vt:lpstr>Institutions Matter -climate change, financialisation problems, ownership and distribution of knowledge, gender, violence, prosperity without growth…</vt:lpstr>
      <vt:lpstr>Illustration- Institutions, capital and their mutual relationships in a NIS  (Raina, 2015- Adapted from Table 1.2. in Lundvall et al, 2009, p.18). </vt:lpstr>
      <vt:lpstr>Institutions:  Peaceful co-existence? Or irrefutable analytical basis? </vt:lpstr>
      <vt:lpstr>Institutions matter – in agriculture</vt:lpstr>
      <vt:lpstr> S&amp;T led Agricultural Production</vt:lpstr>
      <vt:lpstr>But knowledge (S&amp;T) and policy are part a larger institutional framework - the ‘Supply Syndrome’ </vt:lpstr>
      <vt:lpstr>Norms of  Supply  Convergence of Policy, Practice, Knowledge </vt:lpstr>
      <vt:lpstr> Disenchantment with an incorrigible S&amp;T….</vt:lpstr>
      <vt:lpstr>…More than half of arable land is rainfed</vt:lpstr>
      <vt:lpstr>The Story of Rainfed Areas!!</vt:lpstr>
      <vt:lpstr>Lopsided Public investments  (1997-98 to 2011-12) rainfed agriculture vs. irrigated agriculture (Source: estimated by CBGA, RRA Network)</vt:lpstr>
      <vt:lpstr>The Paradigm Shift</vt:lpstr>
      <vt:lpstr>The RRA network is attempting to evolve a framework and advocates for…</vt:lpstr>
      <vt:lpstr>The dominant discourse – neglect of rainfed areas</vt:lpstr>
      <vt:lpstr>   …in a context of minimal Policy engagements in agriculture, not to speak of rainfed ….   </vt:lpstr>
      <vt:lpstr>Recall the convergence – Centralisation of Agricultural S&amp;T</vt:lpstr>
      <vt:lpstr>....was not always the case...</vt:lpstr>
      <vt:lpstr>Phases of Agricultural S&amp;T in India</vt:lpstr>
      <vt:lpstr>The S&amp;T led Agricultural Production System contradicts the Constitution..</vt:lpstr>
      <vt:lpstr>  An agricultural innovation system – with pro-active linkages designed for each Block  (Raina, 2015- Adapted from Table 1.2. in Lundvall et al, 2009, p.18).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 S&amp;T led Agricultural Production  to  Agricultural Innovation Systems</dc:title>
  <dc:creator>Rajeswari Raina</dc:creator>
  <cp:lastModifiedBy>Rajeswari Raina</cp:lastModifiedBy>
  <cp:revision>17</cp:revision>
  <dcterms:created xsi:type="dcterms:W3CDTF">2016-03-18T18:07:48Z</dcterms:created>
  <dcterms:modified xsi:type="dcterms:W3CDTF">2016-03-19T04:49:58Z</dcterms:modified>
</cp:coreProperties>
</file>