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F59EF-FA0A-4524-92A5-BF2D575FA057}" type="datetimeFigureOut">
              <a:rPr lang="en-US" smtClean="0"/>
              <a:t>3/18/2016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59E5C-EE96-4219-9317-0E0E8F0B508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R.S.Raina, CSIR-NISTADS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54DC1-C2CD-4934-A95F-4C44816A862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AGRICULTURE, INNOVATION AND THE DEVELOPMENT BURDEN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dirty="0" smtClean="0"/>
              <a:t>Third </a:t>
            </a:r>
            <a:r>
              <a:rPr lang="en-IN" b="1" dirty="0" err="1" smtClean="0"/>
              <a:t>IndiaLICS</a:t>
            </a:r>
            <a:r>
              <a:rPr lang="en-IN" b="1" dirty="0" smtClean="0"/>
              <a:t> International  Conference on Innovation and Sustainable Development</a:t>
            </a:r>
          </a:p>
          <a:p>
            <a:r>
              <a:rPr lang="en-IN" b="1" dirty="0" smtClean="0"/>
              <a:t>-Plenary Session-</a:t>
            </a:r>
          </a:p>
          <a:p>
            <a:r>
              <a:rPr lang="en-IN" sz="5200" b="1" dirty="0" smtClean="0"/>
              <a:t>Southern Perspectives</a:t>
            </a:r>
            <a:r>
              <a:rPr lang="en-IN" b="1" dirty="0" smtClean="0"/>
              <a:t> </a:t>
            </a:r>
            <a:endParaRPr lang="en-IN" b="1" dirty="0" smtClean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To see agriculture and innovation – development burden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Development - policy goal, alternatives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Policies based on ‘theoretical expectations’ (Lewis path) or based on ‘empirical realities’?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Innovation to achieve these policy goals???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Evolution of Indian agriculture and the development burden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	 </a:t>
            </a:r>
            <a:r>
              <a:rPr lang="en-US" sz="2000" dirty="0" smtClean="0"/>
              <a:t>– agriculture and the articulation of development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	- three phases – the key actors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	- the intermediate regime- persistence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Innovation systems for sustainable agriculture- not mere agricultural production systems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</a:t>
            </a:r>
            <a:r>
              <a:rPr lang="en-US" dirty="0" smtClean="0"/>
              <a:t>ew institutions (rules, norms, values) re-shaping the human-food-environment relationships….and building opportunities for change.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Agricultural Policy Goal</a:t>
            </a:r>
            <a:br>
              <a:rPr lang="en-IN" dirty="0" smtClean="0"/>
            </a:br>
            <a:r>
              <a:rPr lang="en-IN" dirty="0" smtClean="0"/>
              <a:t>4% growth rate ??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4400" dirty="0" smtClean="0"/>
              <a:t>Minimizing nutritional inequalities</a:t>
            </a:r>
            <a:endParaRPr lang="en-IN" sz="4400" dirty="0" smtClean="0"/>
          </a:p>
          <a:p>
            <a:pPr>
              <a:lnSpc>
                <a:spcPct val="90000"/>
              </a:lnSpc>
              <a:buNone/>
            </a:pPr>
            <a:r>
              <a:rPr lang="en-IN" i="1" dirty="0" smtClean="0"/>
              <a:t>I am </a:t>
            </a:r>
            <a:r>
              <a:rPr lang="en-IN" i="1" u="sng" dirty="0" smtClean="0"/>
              <a:t>asking for national policy </a:t>
            </a:r>
            <a:r>
              <a:rPr lang="en-IN" i="1" dirty="0" smtClean="0"/>
              <a:t>of </a:t>
            </a:r>
            <a:r>
              <a:rPr lang="en-IN" i="1" u="sng" dirty="0" smtClean="0"/>
              <a:t>food, agriculture and nutrition</a:t>
            </a:r>
            <a:r>
              <a:rPr lang="en-IN" i="1" dirty="0" smtClean="0"/>
              <a:t>, that can be </a:t>
            </a:r>
            <a:r>
              <a:rPr lang="en-IN" i="1" u="sng" dirty="0" smtClean="0"/>
              <a:t>implemented on a decentralized basis</a:t>
            </a:r>
            <a:r>
              <a:rPr lang="en-IN" i="1" dirty="0" smtClean="0"/>
              <a:t>, taking full </a:t>
            </a:r>
            <a:r>
              <a:rPr lang="en-IN" i="1" u="sng" dirty="0" smtClean="0"/>
              <a:t>account of local resources, availabilities, costs, preferences and traditions</a:t>
            </a:r>
            <a:r>
              <a:rPr lang="en-IN" i="1" dirty="0" smtClean="0"/>
              <a:t> and has for its </a:t>
            </a:r>
            <a:r>
              <a:rPr lang="en-IN" i="1" u="sng" dirty="0" smtClean="0"/>
              <a:t>objective the minimization of nutritional inequalities among the people</a:t>
            </a:r>
            <a:r>
              <a:rPr lang="en-IN" i="1" dirty="0" smtClean="0"/>
              <a:t>, irrespective of their money incomes and their urban or rural residence. </a:t>
            </a:r>
            <a:r>
              <a:rPr lang="en-IN" dirty="0" smtClean="0"/>
              <a:t>(</a:t>
            </a:r>
            <a:r>
              <a:rPr lang="en-IN" dirty="0" err="1" smtClean="0"/>
              <a:t>Rao</a:t>
            </a:r>
            <a:r>
              <a:rPr lang="en-IN" dirty="0" smtClean="0"/>
              <a:t>, 1982, p.137)</a:t>
            </a:r>
          </a:p>
          <a:p>
            <a:pPr>
              <a:lnSpc>
                <a:spcPct val="90000"/>
              </a:lnSpc>
              <a:buNone/>
            </a:pPr>
            <a:r>
              <a:rPr lang="en-IN" sz="1900" dirty="0" smtClean="0"/>
              <a:t>Re-visit the specifications -</a:t>
            </a:r>
            <a:r>
              <a:rPr lang="en-IN" sz="1900" dirty="0" err="1" smtClean="0"/>
              <a:t>Burkean</a:t>
            </a:r>
            <a:r>
              <a:rPr lang="en-IN" sz="1900" dirty="0" smtClean="0"/>
              <a:t> </a:t>
            </a:r>
            <a:r>
              <a:rPr lang="en-IN" sz="1900" dirty="0" err="1" smtClean="0"/>
              <a:t>pentadic</a:t>
            </a:r>
            <a:r>
              <a:rPr lang="en-IN" sz="1900" dirty="0" smtClean="0"/>
              <a:t> ...the act, agent, context, agency, purpose</a:t>
            </a:r>
            <a:endParaRPr lang="en-IN" dirty="0" smtClean="0"/>
          </a:p>
          <a:p>
            <a:pPr>
              <a:lnSpc>
                <a:spcPct val="90000"/>
              </a:lnSpc>
              <a:buNone/>
            </a:pPr>
            <a:endParaRPr lang="en-I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00198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Three phases of Indian agriculture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IN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endParaRPr lang="en-US" sz="3600" dirty="0" smtClean="0"/>
          </a:p>
          <a:p>
            <a:pPr>
              <a:lnSpc>
                <a:spcPct val="80000"/>
              </a:lnSpc>
              <a:buNone/>
            </a:pPr>
            <a:r>
              <a:rPr lang="en-US" sz="3600" dirty="0" smtClean="0"/>
              <a:t>-based on the growth rates of agriculture??? </a:t>
            </a:r>
            <a:br>
              <a:rPr lang="en-US" sz="3600" dirty="0" smtClean="0"/>
            </a:br>
            <a:r>
              <a:rPr lang="en-US" sz="3600" dirty="0" smtClean="0"/>
              <a:t>Or</a:t>
            </a:r>
          </a:p>
          <a:p>
            <a:pPr>
              <a:lnSpc>
                <a:spcPct val="80000"/>
              </a:lnSpc>
              <a:buNone/>
            </a:pPr>
            <a:r>
              <a:rPr lang="en-US" sz="3600" dirty="0" smtClean="0"/>
              <a:t>-based on the relationship between the state and agriculture - (a) by the ‘intermediate regime’ actors  and (b) their articulation and institutionalization of development</a:t>
            </a:r>
            <a:endParaRPr lang="en-US" sz="3600" dirty="0"/>
          </a:p>
          <a:p>
            <a:pPr>
              <a:lnSpc>
                <a:spcPct val="80000"/>
              </a:lnSpc>
            </a:pPr>
            <a:endParaRPr lang="en-US" sz="3600" dirty="0" smtClean="0"/>
          </a:p>
          <a:p>
            <a:pPr>
              <a:lnSpc>
                <a:spcPct val="80000"/>
              </a:lnSpc>
            </a:pPr>
            <a:r>
              <a:rPr lang="en-US" sz="3600" dirty="0" err="1" smtClean="0"/>
              <a:t>Nehruvian</a:t>
            </a:r>
            <a:r>
              <a:rPr lang="en-US" sz="3600" dirty="0" smtClean="0"/>
              <a:t> phase </a:t>
            </a:r>
            <a:r>
              <a:rPr lang="en-US" dirty="0" smtClean="0"/>
              <a:t>-“agriculture as the basis of all development” (post-independence till mid-1960s)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Green revolution phase - </a:t>
            </a:r>
            <a:r>
              <a:rPr lang="en-US" dirty="0" smtClean="0"/>
              <a:t>“modernization of agriculture for development” (mid-1960s to late-1990s)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Strong contenders phase – </a:t>
            </a:r>
            <a:r>
              <a:rPr lang="en-US" dirty="0" smtClean="0"/>
              <a:t>“agriculture and alternatives in development” (late-1990s till date)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Innovation- supported by state capitalism....Lewis path? or trap?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Land productivity – rapid increase (till 1980-83), slower growth, stagnation since </a:t>
            </a:r>
          </a:p>
          <a:p>
            <a:r>
              <a:rPr lang="en-US" dirty="0" smtClean="0"/>
              <a:t>Arable land per farmer – declines</a:t>
            </a:r>
          </a:p>
          <a:p>
            <a:r>
              <a:rPr lang="en-US" dirty="0" smtClean="0"/>
              <a:t>K calories produced per ha. –  rapid increase </a:t>
            </a:r>
            <a:r>
              <a:rPr lang="en-US" sz="1800" dirty="0" smtClean="0"/>
              <a:t>(</a:t>
            </a:r>
            <a:r>
              <a:rPr lang="en-US" sz="1800" dirty="0" err="1" smtClean="0"/>
              <a:t>Dorin</a:t>
            </a:r>
            <a:r>
              <a:rPr lang="en-US" sz="1800" dirty="0" smtClean="0"/>
              <a:t>, </a:t>
            </a:r>
            <a:r>
              <a:rPr lang="en-US" sz="1800" dirty="0" err="1" smtClean="0"/>
              <a:t>etal</a:t>
            </a:r>
            <a:r>
              <a:rPr lang="en-US" sz="1800" dirty="0" smtClean="0"/>
              <a:t> 2014)</a:t>
            </a:r>
            <a:endParaRPr lang="en-US" sz="1800" dirty="0" smtClean="0"/>
          </a:p>
          <a:p>
            <a:r>
              <a:rPr lang="en-US" dirty="0" smtClean="0"/>
              <a:t>Value-added per worker (cultivator + main worker) – declines</a:t>
            </a:r>
          </a:p>
          <a:p>
            <a:r>
              <a:rPr lang="en-US" dirty="0" smtClean="0"/>
              <a:t>Intensification - Fossil fuel substitutes </a:t>
            </a:r>
            <a:r>
              <a:rPr lang="en-US" dirty="0" err="1" smtClean="0"/>
              <a:t>labour</a:t>
            </a:r>
            <a:r>
              <a:rPr lang="en-US" dirty="0" smtClean="0"/>
              <a:t>; max. 40% of NSA; massive ecological footprint</a:t>
            </a:r>
          </a:p>
          <a:p>
            <a:r>
              <a:rPr lang="en-US" dirty="0" smtClean="0"/>
              <a:t>Prevalent</a:t>
            </a:r>
            <a:r>
              <a:rPr lang="en-US" dirty="0" smtClean="0"/>
              <a:t> “production investments and technological capacities” dictate options…worsening rural unemployment and poverty…. increasing rural workforce … no industrial or service sector jobs….violence, state subsidies, reservations,…</a:t>
            </a:r>
            <a:endParaRPr lang="en-I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dirty="0" smtClean="0"/>
              <a:t>....environmental stress...evident since the mid-1970s....in the context of ‘production capacities’ and sustainability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5" descr="FUE - FAI graph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28688" y="1785938"/>
            <a:ext cx="6858000" cy="3929062"/>
          </a:xfrm>
          <a:prstGeom prst="rect">
            <a:avLst/>
          </a:prstGeom>
        </p:spPr>
      </p:pic>
      <p:pic>
        <p:nvPicPr>
          <p:cNvPr id="5" name="Content Placeholder 5" descr="FUE - FAI graph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85926"/>
            <a:ext cx="68580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Innovation in and for </a:t>
            </a:r>
            <a:br>
              <a:rPr lang="en-IN" dirty="0" smtClean="0"/>
            </a:br>
            <a:r>
              <a:rPr lang="en-IN" dirty="0" smtClean="0"/>
              <a:t>Agriculture </a:t>
            </a:r>
            <a:r>
              <a:rPr lang="en-IN" b="1" i="1" dirty="0" smtClean="0"/>
              <a:t>in</a:t>
            </a:r>
            <a:r>
              <a:rPr lang="en-IN" dirty="0" smtClean="0"/>
              <a:t> the Environment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Knowledge intensive agro-ecological alternatives -high productivity per  ha., and per worker (KBBE approaches)</a:t>
            </a:r>
          </a:p>
          <a:p>
            <a:pPr>
              <a:lnSpc>
                <a:spcPct val="80000"/>
              </a:lnSpc>
            </a:pPr>
            <a:r>
              <a:rPr lang="en-US" dirty="0" err="1" smtClean="0"/>
              <a:t>Labour</a:t>
            </a:r>
            <a:r>
              <a:rPr lang="en-US" dirty="0" smtClean="0"/>
              <a:t> using and high biological-synergy alternatives (SRI, organic farming, agro-ecological production systems, etc. )- value-networks (not value-chains)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Public investments (</a:t>
            </a:r>
            <a:r>
              <a:rPr lang="en-US" dirty="0" smtClean="0"/>
              <a:t>to replace subsidies)</a:t>
            </a:r>
            <a:r>
              <a:rPr lang="en-US" dirty="0" smtClean="0"/>
              <a:t> + Scale-effects enabled for high value-added per worker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Regional and local </a:t>
            </a:r>
            <a:r>
              <a:rPr lang="en-US" dirty="0" err="1" smtClean="0"/>
              <a:t>agri</a:t>
            </a:r>
            <a:r>
              <a:rPr lang="en-US" dirty="0" smtClean="0"/>
              <a:t>-food systems; with policy goals of minimal nutritional inequality and policy instruments that foster decentralized innovation capacities.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R.S.Raina, CSIR-NISTADS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412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AGRICULTURE, INNOVATION AND THE DEVELOPMENT BURDEN</vt:lpstr>
      <vt:lpstr>To see agriculture and innovation – development burden</vt:lpstr>
      <vt:lpstr>Agricultural Policy Goal 4% growth rate ??</vt:lpstr>
      <vt:lpstr>Three phases of Indian agriculture  </vt:lpstr>
      <vt:lpstr>Innovation- supported by state capitalism....Lewis path? or trap?</vt:lpstr>
      <vt:lpstr>....environmental stress...evident since the mid-1970s....in the context of ‘production capacities’ and sustainability.</vt:lpstr>
      <vt:lpstr>Innovation in and for  Agriculture in the Environment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AGRICULTURE, INNOVATION AND THE DEVELOPMENT BURDEN</dc:title>
  <dc:creator>Rajeswari Raina</dc:creator>
  <cp:lastModifiedBy>Rajeswari Raina</cp:lastModifiedBy>
  <cp:revision>15</cp:revision>
  <dcterms:created xsi:type="dcterms:W3CDTF">2016-03-18T08:40:07Z</dcterms:created>
  <dcterms:modified xsi:type="dcterms:W3CDTF">2016-03-18T10:19:19Z</dcterms:modified>
</cp:coreProperties>
</file>