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8" r:id="rId4"/>
    <p:sldId id="265" r:id="rId5"/>
    <p:sldId id="260" r:id="rId6"/>
    <p:sldId id="261" r:id="rId7"/>
    <p:sldId id="263" r:id="rId8"/>
    <p:sldId id="262" r:id="rId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0" autoAdjust="0"/>
    <p:restoredTop sz="84902" autoAdjust="0"/>
  </p:normalViewPr>
  <p:slideViewPr>
    <p:cSldViewPr>
      <p:cViewPr>
        <p:scale>
          <a:sx n="66" d="100"/>
          <a:sy n="66" d="100"/>
        </p:scale>
        <p:origin x="-1272" y="-252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D7F718-98BC-5045-A821-52C448D53BEB}" type="datetime1">
              <a:rPr lang="nb-NO"/>
              <a:pPr>
                <a:defRPr/>
              </a:pPr>
              <a:t>16.03.2016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039BC9-F172-9346-BCD9-B103670D75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28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1CEB0D-248D-A94B-8C34-DF0A71FD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4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Many</a:t>
            </a:r>
            <a:r>
              <a:rPr lang="nb-NO" dirty="0" smtClean="0"/>
              <a:t> goals, </a:t>
            </a:r>
            <a:r>
              <a:rPr lang="nb-NO" dirty="0" err="1" smtClean="0"/>
              <a:t>incl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economic</a:t>
            </a:r>
            <a:r>
              <a:rPr lang="nb-NO" baseline="0" dirty="0" smtClean="0"/>
              <a:t> bus </a:t>
            </a:r>
            <a:r>
              <a:rPr lang="nb-NO" baseline="0" dirty="0" err="1" smtClean="0"/>
              <a:t>mainly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social</a:t>
            </a:r>
            <a:r>
              <a:rPr lang="nb-NO" baseline="0" dirty="0" smtClean="0"/>
              <a:t> &amp; </a:t>
            </a:r>
            <a:r>
              <a:rPr lang="nb-NO" baseline="0" dirty="0" err="1" smtClean="0"/>
              <a:t>environmetal</a:t>
            </a:r>
            <a:r>
              <a:rPr lang="nb-NO" baseline="0" dirty="0" smtClean="0"/>
              <a:t> </a:t>
            </a:r>
          </a:p>
          <a:p>
            <a:r>
              <a:rPr lang="nb-NO" baseline="0" dirty="0" err="1" smtClean="0"/>
              <a:t>Directly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economic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decent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&amp; </a:t>
            </a:r>
            <a:r>
              <a:rPr lang="nb-NO" baseline="0" dirty="0" err="1" smtClean="0"/>
              <a:t>economic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growth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responsible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consumption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 – Growth not </a:t>
            </a:r>
            <a:r>
              <a:rPr lang="nb-NO" baseline="0" dirty="0" err="1" smtClean="0"/>
              <a:t>independent</a:t>
            </a:r>
            <a:r>
              <a:rPr lang="nb-NO" baseline="0" dirty="0" smtClean="0"/>
              <a:t> goal!</a:t>
            </a:r>
          </a:p>
          <a:p>
            <a:r>
              <a:rPr lang="nb-NO" baseline="0" dirty="0" smtClean="0"/>
              <a:t>Growth 1991-2008 </a:t>
            </a:r>
            <a:r>
              <a:rPr lang="nb-NO" baseline="0" dirty="0" err="1" smtClean="0"/>
              <a:t>did</a:t>
            </a:r>
            <a:r>
              <a:rPr lang="nb-NO" baseline="0" dirty="0" smtClean="0"/>
              <a:t> not </a:t>
            </a:r>
            <a:r>
              <a:rPr lang="nb-NO" baseline="0" dirty="0" err="1" smtClean="0"/>
              <a:t>improve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development</a:t>
            </a:r>
            <a:r>
              <a:rPr lang="nb-NO" baseline="0" dirty="0" smtClean="0"/>
              <a:t>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See </a:t>
            </a:r>
            <a:r>
              <a:rPr lang="nb-NO" baseline="0" dirty="0" err="1" smtClean="0"/>
              <a:t>economy</a:t>
            </a:r>
            <a:r>
              <a:rPr lang="nb-NO" baseline="0" dirty="0" smtClean="0"/>
              <a:t> as an instrument for </a:t>
            </a:r>
            <a:r>
              <a:rPr lang="nb-NO" baseline="0" dirty="0" err="1" smtClean="0"/>
              <a:t>social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wellfare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wellbeing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susainable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natural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enironment</a:t>
            </a:r>
            <a:r>
              <a:rPr lang="nb-NO" baseline="0" dirty="0" smtClean="0"/>
              <a:t>?</a:t>
            </a:r>
          </a:p>
          <a:p>
            <a:r>
              <a:rPr lang="nb-NO" baseline="0" dirty="0" smtClean="0"/>
              <a:t>- </a:t>
            </a:r>
            <a:r>
              <a:rPr lang="nb-NO" baseline="0" dirty="0" err="1" smtClean="0"/>
              <a:t>Innovation</a:t>
            </a:r>
            <a:r>
              <a:rPr lang="nb-NO" baseline="0" dirty="0" smtClean="0"/>
              <a:t> has </a:t>
            </a:r>
            <a:r>
              <a:rPr lang="nb-NO" baseline="0" dirty="0" err="1" smtClean="0"/>
              <a:t>traditionally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focused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mainly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economic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development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EB0D-248D-A94B-8C34-DF0A71FD33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SDG</a:t>
            </a:r>
            <a:r>
              <a:rPr lang="nb-NO" baseline="0" dirty="0" smtClean="0"/>
              <a:t> sys: </a:t>
            </a:r>
            <a:r>
              <a:rPr lang="nb-NO" baseline="0" dirty="0" err="1" smtClean="0"/>
              <a:t>todays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development</a:t>
            </a:r>
            <a:r>
              <a:rPr lang="nb-NO" baseline="0" dirty="0" smtClean="0"/>
              <a:t> is not </a:t>
            </a:r>
            <a:r>
              <a:rPr lang="nb-NO" baseline="0" dirty="0" err="1" smtClean="0"/>
              <a:t>sustainable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change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direction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development</a:t>
            </a:r>
            <a:endParaRPr lang="nb-NO" baseline="0" dirty="0" smtClean="0"/>
          </a:p>
          <a:p>
            <a:r>
              <a:rPr lang="nb-NO" baseline="0" dirty="0" smtClean="0"/>
              <a:t>How do </a:t>
            </a:r>
            <a:r>
              <a:rPr lang="nb-NO" baseline="0" dirty="0" err="1" smtClean="0"/>
              <a:t>economies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societies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change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developmet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path</a:t>
            </a:r>
            <a:r>
              <a:rPr lang="nb-NO" baseline="0" dirty="0" smtClean="0"/>
              <a:t>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EB0D-248D-A94B-8C34-DF0A71FD33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Path</a:t>
            </a:r>
            <a:r>
              <a:rPr lang="nb-NO" dirty="0" smtClean="0"/>
              <a:t> </a:t>
            </a:r>
            <a:r>
              <a:rPr lang="nb-NO" dirty="0" err="1" smtClean="0"/>
              <a:t>creation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esablish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beginning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path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CEB0D-248D-A94B-8C34-DF0A71FD33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862B-79CF-F94D-B10C-D9E36ADC4C08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7203-3013-D749-ADA2-C23176B4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966B-9BF2-6642-BA3E-7F6C4B6B5B48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BAE5-1A3D-6C4B-A19B-A21CA952B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6BBB-3F6B-FE47-9B20-0E604178B90B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65EC-C774-EF4B-9967-F30DBC9C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70CB-25CB-BE44-8267-D24E2D49FE8A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D7A5-C8F5-1448-9D00-39B245CD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A17C-8D7E-DE49-B1B2-99C5899E63E4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A21F-DA23-814C-9F57-78C93D663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FEF2-E4BD-6348-BAE6-B5F400DE8733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A88-5B81-1D4F-823C-6256520B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178-3325-B448-BCA2-C606C2543C23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58ED-E363-D542-BB05-DA75DAA1F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D0FA-0760-EC4E-B2CF-78F622ECA4CF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C82D-BBE7-BE49-AC35-8BE46C8CE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51588"/>
            <a:ext cx="7924464" cy="34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7B76A9-D67D-FE47-B774-753115DD3D77}" type="datetime1">
              <a:rPr lang="nb-NO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F88920-A570-764F-B75C-B0232A0E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SV_TIK_A_EN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190500"/>
            <a:ext cx="4755147" cy="324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3577581"/>
            <a:ext cx="7311529" cy="504056"/>
          </a:xfrm>
        </p:spPr>
        <p:txBody>
          <a:bodyPr/>
          <a:lstStyle/>
          <a:p>
            <a:pPr algn="ctr"/>
            <a:r>
              <a:rPr lang="nb-NO" dirty="0" err="1"/>
              <a:t>Studying</a:t>
            </a:r>
            <a:r>
              <a:rPr lang="nb-NO" dirty="0"/>
              <a:t> </a:t>
            </a:r>
            <a:r>
              <a:rPr lang="nb-NO" dirty="0" err="1"/>
              <a:t>transformation</a:t>
            </a:r>
            <a:r>
              <a:rPr lang="nb-NO" dirty="0"/>
              <a:t>, </a:t>
            </a:r>
            <a:r>
              <a:rPr lang="nb-NO" dirty="0" err="1"/>
              <a:t>transition</a:t>
            </a:r>
            <a:r>
              <a:rPr lang="nb-NO" dirty="0"/>
              <a:t> and </a:t>
            </a:r>
            <a:r>
              <a:rPr lang="nb-NO" dirty="0" err="1"/>
              <a:t>conflicting</a:t>
            </a:r>
            <a:r>
              <a:rPr lang="nb-NO" dirty="0"/>
              <a:t> </a:t>
            </a:r>
            <a:r>
              <a:rPr lang="nb-NO" dirty="0" err="1"/>
              <a:t>objectives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929509"/>
            <a:ext cx="8064896" cy="1656184"/>
          </a:xfrm>
        </p:spPr>
        <p:txBody>
          <a:bodyPr/>
          <a:lstStyle/>
          <a:p>
            <a:pPr algn="ctr"/>
            <a:r>
              <a:rPr lang="nb-NO" sz="3200" b="1" dirty="0" err="1" smtClean="0"/>
              <a:t>Innovation</a:t>
            </a:r>
            <a:r>
              <a:rPr lang="nb-NO" sz="3200" b="1" dirty="0" smtClean="0"/>
              <a:t> </a:t>
            </a:r>
            <a:r>
              <a:rPr lang="nb-NO" sz="3200" b="1" smtClean="0"/>
              <a:t>studies and SDG</a:t>
            </a:r>
            <a:endParaRPr lang="nb-NO" sz="3200" b="1" dirty="0" smtClean="0"/>
          </a:p>
          <a:p>
            <a:pPr algn="ctr"/>
            <a:endParaRPr lang="nb-NO" sz="3200" dirty="0" smtClean="0"/>
          </a:p>
          <a:p>
            <a:pPr algn="ctr"/>
            <a:r>
              <a:rPr lang="nb-NO" sz="3200" dirty="0" smtClean="0"/>
              <a:t>Olav </a:t>
            </a:r>
            <a:r>
              <a:rPr lang="nb-NO" sz="3200" dirty="0" err="1"/>
              <a:t>Wicken</a:t>
            </a:r>
            <a:endParaRPr lang="nb-NO" sz="3200" dirty="0"/>
          </a:p>
          <a:p>
            <a:pPr algn="ctr" eaLnBrk="1" hangingPunct="1"/>
            <a:endParaRPr lang="nb-NO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08544"/>
            <a:ext cx="8928992" cy="636788"/>
          </a:xfrm>
        </p:spPr>
        <p:txBody>
          <a:bodyPr/>
          <a:lstStyle/>
          <a:p>
            <a:r>
              <a:rPr lang="nb-NO" dirty="0" err="1" smtClean="0"/>
              <a:t>Sustainability</a:t>
            </a:r>
            <a:r>
              <a:rPr lang="nb-NO" dirty="0" smtClean="0"/>
              <a:t> Development Goals – </a:t>
            </a:r>
            <a:r>
              <a:rPr lang="nb-NO" dirty="0" err="1" smtClean="0"/>
              <a:t>social</a:t>
            </a:r>
            <a:r>
              <a:rPr lang="nb-NO" dirty="0" smtClean="0"/>
              <a:t> &amp; </a:t>
            </a:r>
            <a:r>
              <a:rPr lang="nb-NO" dirty="0" err="1" smtClean="0"/>
              <a:t>environment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7340"/>
            <a:ext cx="82809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08544"/>
            <a:ext cx="8640960" cy="708796"/>
          </a:xfrm>
        </p:spPr>
        <p:txBody>
          <a:bodyPr/>
          <a:lstStyle/>
          <a:p>
            <a:r>
              <a:rPr lang="nb-NO" dirty="0" err="1"/>
              <a:t>D</a:t>
            </a:r>
            <a:r>
              <a:rPr lang="nb-NO" dirty="0" err="1" smtClean="0"/>
              <a:t>irection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9348"/>
            <a:ext cx="8579171" cy="3888432"/>
          </a:xfrm>
        </p:spPr>
        <p:txBody>
          <a:bodyPr/>
          <a:lstStyle/>
          <a:p>
            <a:r>
              <a:rPr lang="nb-NO" dirty="0" smtClean="0"/>
              <a:t>Combination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growth</a:t>
            </a:r>
            <a:r>
              <a:rPr lang="nb-NO" dirty="0" smtClean="0"/>
              <a:t>/boom (1991-2008) and </a:t>
            </a:r>
            <a:r>
              <a:rPr lang="nb-NO" dirty="0" err="1" smtClean="0"/>
              <a:t>increasing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and </a:t>
            </a:r>
            <a:r>
              <a:rPr lang="nb-NO" dirty="0" err="1" smtClean="0"/>
              <a:t>enviromental</a:t>
            </a:r>
            <a:r>
              <a:rPr lang="nb-NO" dirty="0" smtClean="0"/>
              <a:t> problems (</a:t>
            </a:r>
            <a:r>
              <a:rPr lang="nb-NO" dirty="0" err="1" smtClean="0"/>
              <a:t>reflected</a:t>
            </a:r>
            <a:r>
              <a:rPr lang="nb-NO" dirty="0" smtClean="0"/>
              <a:t> in SDG)</a:t>
            </a:r>
          </a:p>
          <a:p>
            <a:pPr lvl="1"/>
            <a:r>
              <a:rPr lang="nb-NO" dirty="0" err="1" smtClean="0"/>
              <a:t>Climate</a:t>
            </a:r>
            <a:r>
              <a:rPr lang="nb-NO" dirty="0" smtClean="0"/>
              <a:t> </a:t>
            </a:r>
            <a:r>
              <a:rPr lang="nb-NO" dirty="0" err="1"/>
              <a:t>emissions</a:t>
            </a:r>
            <a:r>
              <a:rPr lang="nb-NO" dirty="0"/>
              <a:t> </a:t>
            </a:r>
            <a:r>
              <a:rPr lang="nb-NO" dirty="0" err="1"/>
              <a:t>increasing</a:t>
            </a:r>
            <a:endParaRPr lang="nb-NO" dirty="0"/>
          </a:p>
          <a:p>
            <a:pPr lvl="1"/>
            <a:r>
              <a:rPr lang="nb-NO" dirty="0" smtClean="0"/>
              <a:t>Water </a:t>
            </a:r>
            <a:r>
              <a:rPr lang="nb-NO" dirty="0" err="1" smtClean="0"/>
              <a:t>supply</a:t>
            </a:r>
            <a:r>
              <a:rPr lang="nb-NO" dirty="0" smtClean="0"/>
              <a:t> global problem</a:t>
            </a:r>
          </a:p>
          <a:p>
            <a:pPr lvl="1"/>
            <a:r>
              <a:rPr lang="nb-NO" dirty="0" smtClean="0"/>
              <a:t>Life </a:t>
            </a:r>
            <a:r>
              <a:rPr lang="nb-NO" dirty="0" err="1" smtClean="0"/>
              <a:t>below</a:t>
            </a:r>
            <a:r>
              <a:rPr lang="nb-NO" dirty="0" smtClean="0"/>
              <a:t> water </a:t>
            </a:r>
            <a:r>
              <a:rPr lang="nb-NO" dirty="0" err="1" smtClean="0"/>
              <a:t>deeply</a:t>
            </a:r>
            <a:r>
              <a:rPr lang="nb-NO" dirty="0" smtClean="0"/>
              <a:t> </a:t>
            </a:r>
            <a:r>
              <a:rPr lang="nb-NO" dirty="0" err="1" smtClean="0"/>
              <a:t>troubled</a:t>
            </a:r>
            <a:endParaRPr lang="nb-NO" dirty="0" smtClean="0"/>
          </a:p>
          <a:p>
            <a:pPr lvl="1"/>
            <a:r>
              <a:rPr lang="nb-NO" dirty="0" err="1" smtClean="0"/>
              <a:t>Inequality</a:t>
            </a:r>
            <a:r>
              <a:rPr lang="nb-NO" dirty="0" smtClean="0"/>
              <a:t> </a:t>
            </a:r>
            <a:r>
              <a:rPr lang="nb-NO" dirty="0" err="1" smtClean="0"/>
              <a:t>increasing</a:t>
            </a:r>
            <a:endParaRPr lang="nb-NO" dirty="0" smtClean="0"/>
          </a:p>
          <a:p>
            <a:pPr lvl="1"/>
            <a:r>
              <a:rPr lang="nb-NO" dirty="0" err="1" smtClean="0"/>
              <a:t>Consumption</a:t>
            </a:r>
            <a:r>
              <a:rPr lang="nb-NO" dirty="0" smtClean="0"/>
              <a:t> </a:t>
            </a:r>
            <a:r>
              <a:rPr lang="nb-NO" dirty="0"/>
              <a:t>not </a:t>
            </a:r>
            <a:r>
              <a:rPr lang="nb-NO" dirty="0" err="1"/>
              <a:t>responsible</a:t>
            </a:r>
            <a:endParaRPr lang="nb-NO" dirty="0"/>
          </a:p>
          <a:p>
            <a:pPr lvl="1"/>
            <a:r>
              <a:rPr lang="nb-NO" dirty="0" err="1"/>
              <a:t>Clean</a:t>
            </a:r>
            <a:r>
              <a:rPr lang="nb-NO" dirty="0"/>
              <a:t> </a:t>
            </a:r>
            <a:r>
              <a:rPr lang="nb-NO" dirty="0" err="1"/>
              <a:t>energy</a:t>
            </a:r>
            <a:r>
              <a:rPr lang="nb-NO" dirty="0"/>
              <a:t> </a:t>
            </a:r>
            <a:r>
              <a:rPr lang="nb-NO" dirty="0" err="1"/>
              <a:t>slowly</a:t>
            </a:r>
            <a:r>
              <a:rPr lang="nb-NO" dirty="0"/>
              <a:t> </a:t>
            </a:r>
            <a:r>
              <a:rPr lang="nb-NO" dirty="0" err="1" smtClean="0"/>
              <a:t>developing</a:t>
            </a:r>
            <a:endParaRPr lang="nb-NO" dirty="0" smtClean="0"/>
          </a:p>
          <a:p>
            <a:pPr lvl="1"/>
            <a:r>
              <a:rPr lang="nb-NO" dirty="0" err="1" smtClean="0"/>
              <a:t>Demand</a:t>
            </a:r>
            <a:r>
              <a:rPr lang="nb-NO" dirty="0" smtClean="0"/>
              <a:t> for </a:t>
            </a:r>
            <a:r>
              <a:rPr lang="nb-NO" dirty="0" err="1" smtClean="0"/>
              <a:t>sustainable</a:t>
            </a:r>
            <a:r>
              <a:rPr lang="nb-NO" dirty="0" smtClean="0"/>
              <a:t> </a:t>
            </a:r>
            <a:r>
              <a:rPr lang="nb-NO" dirty="0" err="1" smtClean="0"/>
              <a:t>cities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209428"/>
            <a:ext cx="3413508" cy="33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68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SDG - </a:t>
            </a:r>
            <a:r>
              <a:rPr lang="nb-NO" dirty="0" err="1" smtClean="0"/>
              <a:t>emerging</a:t>
            </a:r>
            <a:r>
              <a:rPr lang="nb-NO" dirty="0" smtClean="0"/>
              <a:t> Grand </a:t>
            </a:r>
            <a:r>
              <a:rPr lang="nb-NO" dirty="0" err="1" smtClean="0"/>
              <a:t>challenges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Grand </a:t>
            </a:r>
            <a:r>
              <a:rPr lang="nb-NO" dirty="0" err="1" smtClean="0"/>
              <a:t>challenges</a:t>
            </a:r>
            <a:r>
              <a:rPr lang="nb-NO" dirty="0" smtClean="0"/>
              <a:t>: </a:t>
            </a:r>
            <a:r>
              <a:rPr lang="nb-NO" dirty="0" err="1" smtClean="0"/>
              <a:t>Concept</a:t>
            </a:r>
            <a:r>
              <a:rPr lang="nb-NO" dirty="0" smtClean="0"/>
              <a:t> </a:t>
            </a:r>
            <a:r>
              <a:rPr lang="nb-NO" dirty="0" err="1" smtClean="0"/>
              <a:t>increasingly</a:t>
            </a:r>
            <a:r>
              <a:rPr lang="nb-NO" dirty="0" smtClean="0"/>
              <a:t> used in policy </a:t>
            </a:r>
            <a:r>
              <a:rPr lang="nb-NO" dirty="0" err="1" smtClean="0"/>
              <a:t>doc</a:t>
            </a:r>
            <a:endParaRPr lang="nb-NO" dirty="0" smtClean="0"/>
          </a:p>
          <a:p>
            <a:r>
              <a:rPr lang="nb-NO" dirty="0" err="1" smtClean="0"/>
              <a:t>Challenging</a:t>
            </a:r>
            <a:r>
              <a:rPr lang="nb-NO" dirty="0" smtClean="0"/>
              <a:t> for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sciences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to </a:t>
            </a:r>
            <a:r>
              <a:rPr lang="nb-NO" dirty="0" err="1" smtClean="0"/>
              <a:t>respond</a:t>
            </a:r>
            <a:endParaRPr lang="nb-NO" dirty="0" smtClean="0"/>
          </a:p>
          <a:p>
            <a:pPr lvl="1"/>
            <a:r>
              <a:rPr lang="nb-NO" dirty="0" smtClean="0"/>
              <a:t>Not 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existing</a:t>
            </a:r>
            <a:r>
              <a:rPr lang="nb-NO" dirty="0" smtClean="0"/>
              <a:t> </a:t>
            </a:r>
            <a:r>
              <a:rPr lang="nb-NO" dirty="0" err="1" smtClean="0"/>
              <a:t>disciplines</a:t>
            </a:r>
            <a:r>
              <a:rPr lang="nb-NO" dirty="0" smtClean="0"/>
              <a:t> (</a:t>
            </a:r>
            <a:r>
              <a:rPr lang="nb-NO" dirty="0" err="1" smtClean="0"/>
              <a:t>need</a:t>
            </a:r>
            <a:r>
              <a:rPr lang="nb-NO" dirty="0" smtClean="0"/>
              <a:t>-cross </a:t>
            </a:r>
            <a:r>
              <a:rPr lang="nb-NO" dirty="0" err="1" smtClean="0"/>
              <a:t>disciplinarity</a:t>
            </a:r>
            <a:r>
              <a:rPr lang="nb-NO" dirty="0" smtClean="0"/>
              <a:t>)</a:t>
            </a:r>
            <a:endParaRPr lang="nb-NO" dirty="0"/>
          </a:p>
          <a:p>
            <a:pPr lvl="1"/>
            <a:r>
              <a:rPr lang="nb-NO" dirty="0" smtClean="0"/>
              <a:t>No </a:t>
            </a:r>
            <a:r>
              <a:rPr lang="nb-NO" dirty="0" err="1" smtClean="0"/>
              <a:t>clear</a:t>
            </a:r>
            <a:r>
              <a:rPr lang="nb-NO" dirty="0" smtClean="0"/>
              <a:t> end-</a:t>
            </a:r>
            <a:r>
              <a:rPr lang="nb-NO" dirty="0" err="1" smtClean="0"/>
              <a:t>situation</a:t>
            </a:r>
            <a:r>
              <a:rPr lang="nb-NO" dirty="0" smtClean="0"/>
              <a:t> </a:t>
            </a:r>
            <a:r>
              <a:rPr lang="nb-NO" dirty="0" err="1" smtClean="0"/>
              <a:t>defined</a:t>
            </a:r>
            <a:r>
              <a:rPr lang="nb-NO" dirty="0" smtClean="0"/>
              <a:t>: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  <a:r>
              <a:rPr lang="nb-NO" dirty="0" err="1" smtClean="0"/>
              <a:t>ended</a:t>
            </a:r>
            <a:r>
              <a:rPr lang="nb-NO" dirty="0" smtClean="0"/>
              <a:t> </a:t>
            </a:r>
            <a:r>
              <a:rPr lang="nb-NO" dirty="0" err="1" smtClean="0"/>
              <a:t>issue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Processes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/>
              <a:t> </a:t>
            </a:r>
            <a:r>
              <a:rPr lang="nb-NO" dirty="0" err="1" smtClean="0"/>
              <a:t>uncertainty</a:t>
            </a:r>
            <a:r>
              <a:rPr lang="nb-NO" dirty="0" smtClean="0"/>
              <a:t> and risk</a:t>
            </a:r>
          </a:p>
          <a:p>
            <a:pPr lvl="1"/>
            <a:r>
              <a:rPr lang="nb-NO" dirty="0" err="1" smtClean="0"/>
              <a:t>Contested</a:t>
            </a:r>
            <a:r>
              <a:rPr lang="nb-NO" dirty="0" smtClean="0"/>
              <a:t> goals and </a:t>
            </a:r>
            <a:r>
              <a:rPr lang="nb-NO" dirty="0" err="1" smtClean="0"/>
              <a:t>how</a:t>
            </a:r>
            <a:r>
              <a:rPr lang="nb-NO" dirty="0" smtClean="0"/>
              <a:t> to </a:t>
            </a:r>
            <a:r>
              <a:rPr lang="nb-NO" dirty="0" err="1" smtClean="0"/>
              <a:t>reach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err="1" smtClean="0"/>
              <a:t>Academic</a:t>
            </a:r>
            <a:r>
              <a:rPr lang="nb-NO" dirty="0" smtClean="0"/>
              <a:t> </a:t>
            </a:r>
            <a:r>
              <a:rPr lang="nb-NO" dirty="0" err="1" smtClean="0"/>
              <a:t>community</a:t>
            </a:r>
            <a:r>
              <a:rPr lang="nb-NO" dirty="0"/>
              <a:t> </a:t>
            </a:r>
            <a:r>
              <a:rPr lang="nb-NO" dirty="0" err="1" smtClean="0"/>
              <a:t>engaged</a:t>
            </a:r>
            <a:r>
              <a:rPr lang="nb-NO" dirty="0" smtClean="0"/>
              <a:t> in </a:t>
            </a:r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analytical</a:t>
            </a:r>
            <a:r>
              <a:rPr lang="nb-NO" dirty="0" smtClean="0"/>
              <a:t> </a:t>
            </a:r>
            <a:r>
              <a:rPr lang="nb-NO" dirty="0" err="1" smtClean="0"/>
              <a:t>tools</a:t>
            </a:r>
            <a:r>
              <a:rPr lang="nb-NO" dirty="0" smtClean="0"/>
              <a:t> for </a:t>
            </a:r>
            <a:r>
              <a:rPr lang="nb-NO" dirty="0" err="1" smtClean="0"/>
              <a:t>analysing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 relevant for Grand </a:t>
            </a:r>
            <a:r>
              <a:rPr lang="nb-NO" dirty="0" err="1" smtClean="0"/>
              <a:t>challenges</a:t>
            </a:r>
            <a:r>
              <a:rPr lang="nb-NO" dirty="0" smtClean="0"/>
              <a:t>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251520" y="4225652"/>
            <a:ext cx="504056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18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Analysing</a:t>
            </a:r>
            <a:r>
              <a:rPr lang="nb-NO" dirty="0" smtClean="0"/>
              <a:t> Grand </a:t>
            </a:r>
            <a:r>
              <a:rPr lang="nb-NO" dirty="0" err="1" smtClean="0"/>
              <a:t>challenges</a:t>
            </a:r>
            <a:r>
              <a:rPr lang="nb-NO" dirty="0" smtClean="0"/>
              <a:t>: </a:t>
            </a:r>
            <a:r>
              <a:rPr lang="nb-NO" dirty="0" err="1" smtClean="0"/>
              <a:t>transition</a:t>
            </a:r>
            <a:r>
              <a:rPr lang="nb-NO" dirty="0" smtClean="0"/>
              <a:t> studies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211" y="1633364"/>
            <a:ext cx="7554205" cy="3888432"/>
          </a:xfrm>
        </p:spPr>
        <p:txBody>
          <a:bodyPr/>
          <a:lstStyle/>
          <a:p>
            <a:r>
              <a:rPr lang="nb-NO" dirty="0" err="1"/>
              <a:t>Closely</a:t>
            </a:r>
            <a:r>
              <a:rPr lang="nb-NO" dirty="0"/>
              <a:t> </a:t>
            </a:r>
            <a:r>
              <a:rPr lang="nb-NO" dirty="0" err="1"/>
              <a:t>liked</a:t>
            </a:r>
            <a:r>
              <a:rPr lang="nb-NO" dirty="0"/>
              <a:t> to </a:t>
            </a:r>
            <a:r>
              <a:rPr lang="nb-NO" dirty="0" err="1"/>
              <a:t>innovation</a:t>
            </a:r>
            <a:r>
              <a:rPr lang="nb-NO" dirty="0"/>
              <a:t> studies</a:t>
            </a:r>
          </a:p>
          <a:p>
            <a:r>
              <a:rPr lang="nb-NO" dirty="0" smtClean="0"/>
              <a:t>Transforming </a:t>
            </a:r>
            <a:r>
              <a:rPr lang="nb-NO" dirty="0" err="1" smtClean="0"/>
              <a:t>old</a:t>
            </a:r>
            <a:r>
              <a:rPr lang="nb-NO" dirty="0" smtClean="0"/>
              <a:t> </a:t>
            </a:r>
            <a:r>
              <a:rPr lang="nb-NO" dirty="0" err="1" smtClean="0"/>
              <a:t>socio-technical</a:t>
            </a:r>
            <a:r>
              <a:rPr lang="nb-NO" dirty="0" smtClean="0"/>
              <a:t> systems /regimes and </a:t>
            </a:r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endParaRPr lang="nb-NO" dirty="0" smtClean="0"/>
          </a:p>
          <a:p>
            <a:pPr lvl="1"/>
            <a:r>
              <a:rPr lang="nb-NO" dirty="0" smtClean="0"/>
              <a:t>From </a:t>
            </a:r>
            <a:r>
              <a:rPr lang="nb-NO" dirty="0" err="1" smtClean="0"/>
              <a:t>path</a:t>
            </a:r>
            <a:r>
              <a:rPr lang="nb-NO" dirty="0" smtClean="0"/>
              <a:t> </a:t>
            </a:r>
            <a:r>
              <a:rPr lang="nb-NO" dirty="0" err="1" smtClean="0"/>
              <a:t>dependency</a:t>
            </a:r>
            <a:r>
              <a:rPr lang="nb-NO" dirty="0" smtClean="0"/>
              <a:t> to </a:t>
            </a:r>
            <a:r>
              <a:rPr lang="nb-NO" dirty="0" err="1" smtClean="0"/>
              <a:t>path</a:t>
            </a:r>
            <a:r>
              <a:rPr lang="nb-NO" dirty="0" smtClean="0"/>
              <a:t> </a:t>
            </a:r>
            <a:r>
              <a:rPr lang="nb-NO" dirty="0" err="1" smtClean="0"/>
              <a:t>creation</a:t>
            </a:r>
            <a:endParaRPr lang="nb-NO" dirty="0" smtClean="0"/>
          </a:p>
          <a:p>
            <a:r>
              <a:rPr lang="nb-NO" dirty="0" err="1"/>
              <a:t>Empirical</a:t>
            </a:r>
            <a:r>
              <a:rPr lang="nb-NO" dirty="0"/>
              <a:t> studies </a:t>
            </a:r>
            <a:r>
              <a:rPr lang="nb-NO" dirty="0" err="1"/>
              <a:t>mainly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climate</a:t>
            </a:r>
            <a:r>
              <a:rPr lang="nb-NO" dirty="0"/>
              <a:t> and </a:t>
            </a:r>
            <a:r>
              <a:rPr lang="nb-NO" dirty="0" err="1"/>
              <a:t>energy</a:t>
            </a:r>
            <a:endParaRPr lang="nb-NO" dirty="0"/>
          </a:p>
          <a:p>
            <a:pPr lvl="1"/>
            <a:r>
              <a:rPr lang="nb-NO" dirty="0" smtClean="0"/>
              <a:t>i.e. transforming fossil </a:t>
            </a:r>
            <a:r>
              <a:rPr lang="nb-NO" dirty="0" err="1" smtClean="0"/>
              <a:t>energy</a:t>
            </a:r>
            <a:r>
              <a:rPr lang="nb-NO" dirty="0" smtClean="0"/>
              <a:t> </a:t>
            </a:r>
          </a:p>
          <a:p>
            <a:pPr marL="362926" lvl="1" indent="0">
              <a:buNone/>
            </a:pPr>
            <a:r>
              <a:rPr lang="nb-NO" dirty="0"/>
              <a:t> </a:t>
            </a:r>
            <a:r>
              <a:rPr lang="nb-NO" dirty="0" smtClean="0"/>
              <a:t>  regime &amp; </a:t>
            </a:r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renewable</a:t>
            </a:r>
            <a:r>
              <a:rPr lang="nb-NO" dirty="0" smtClean="0"/>
              <a:t> </a:t>
            </a:r>
          </a:p>
          <a:p>
            <a:pPr marL="362926" lvl="1" indent="0">
              <a:buNone/>
            </a:pPr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err="1" smtClean="0"/>
              <a:t>energy</a:t>
            </a:r>
            <a:r>
              <a:rPr lang="nb-NO" dirty="0" smtClean="0"/>
              <a:t> systems </a:t>
            </a:r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4" y="2833684"/>
            <a:ext cx="47632" cy="4763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9588"/>
            <a:ext cx="3777749" cy="20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9228"/>
            <a:ext cx="8964488" cy="576064"/>
          </a:xfrm>
        </p:spPr>
        <p:txBody>
          <a:bodyPr/>
          <a:lstStyle/>
          <a:p>
            <a:r>
              <a:rPr lang="nb-NO" dirty="0" err="1" smtClean="0"/>
              <a:t>Approaches</a:t>
            </a:r>
            <a:r>
              <a:rPr lang="nb-NO" dirty="0" smtClean="0"/>
              <a:t> to analyse </a:t>
            </a:r>
            <a:r>
              <a:rPr lang="nb-NO" dirty="0" err="1" smtClean="0"/>
              <a:t>innovation</a:t>
            </a:r>
            <a:r>
              <a:rPr lang="nb-NO" dirty="0" smtClean="0"/>
              <a:t> system </a:t>
            </a:r>
            <a:r>
              <a:rPr lang="nb-NO" dirty="0" err="1" smtClean="0"/>
              <a:t>transformation</a:t>
            </a:r>
            <a:endParaRPr lang="nb-NO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3324"/>
            <a:ext cx="4176464" cy="36724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73324"/>
            <a:ext cx="409795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3244"/>
            <a:ext cx="8216611" cy="864096"/>
          </a:xfrm>
        </p:spPr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main</a:t>
            </a:r>
            <a:r>
              <a:rPr lang="nb-NO" dirty="0" smtClean="0"/>
              <a:t> </a:t>
            </a:r>
            <a:r>
              <a:rPr lang="nb-NO" dirty="0" err="1" smtClean="0"/>
              <a:t>task</a:t>
            </a:r>
            <a:r>
              <a:rPr lang="nb-NO" dirty="0" smtClean="0"/>
              <a:t>: </a:t>
            </a:r>
            <a:r>
              <a:rPr lang="nb-NO" dirty="0" err="1" smtClean="0"/>
              <a:t>dismantling</a:t>
            </a:r>
            <a:r>
              <a:rPr lang="nb-NO" dirty="0" smtClean="0"/>
              <a:t> </a:t>
            </a:r>
            <a:r>
              <a:rPr lang="nb-NO" dirty="0" err="1" smtClean="0"/>
              <a:t>old</a:t>
            </a:r>
            <a:r>
              <a:rPr lang="nb-NO" dirty="0" smtClean="0"/>
              <a:t> &amp; </a:t>
            </a:r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633364"/>
            <a:ext cx="7924464" cy="3427992"/>
          </a:xfrm>
        </p:spPr>
        <p:txBody>
          <a:bodyPr/>
          <a:lstStyle/>
          <a:p>
            <a:r>
              <a:rPr lang="nb-NO" dirty="0" err="1" smtClean="0"/>
              <a:t>Socio-technical</a:t>
            </a:r>
            <a:r>
              <a:rPr lang="nb-NO" dirty="0" smtClean="0"/>
              <a:t> &amp; </a:t>
            </a:r>
            <a:r>
              <a:rPr lang="nb-NO" dirty="0" err="1" smtClean="0"/>
              <a:t>innovation</a:t>
            </a:r>
            <a:r>
              <a:rPr lang="nb-NO" dirty="0" smtClean="0"/>
              <a:t> systems not in line </a:t>
            </a:r>
            <a:r>
              <a:rPr lang="nb-NO" dirty="0" err="1" smtClean="0"/>
              <a:t>with</a:t>
            </a:r>
            <a:r>
              <a:rPr lang="nb-NO" dirty="0" smtClean="0"/>
              <a:t> SDG must be </a:t>
            </a:r>
            <a:r>
              <a:rPr lang="nb-NO" dirty="0" err="1" smtClean="0"/>
              <a:t>dismantled</a:t>
            </a:r>
            <a:endParaRPr lang="nb-NO" dirty="0" smtClean="0"/>
          </a:p>
          <a:p>
            <a:pPr lvl="1"/>
            <a:r>
              <a:rPr lang="nb-NO" dirty="0" smtClean="0"/>
              <a:t>How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take</a:t>
            </a:r>
            <a:r>
              <a:rPr lang="nb-NO" dirty="0"/>
              <a:t> </a:t>
            </a:r>
            <a:r>
              <a:rPr lang="nb-NO" dirty="0" err="1" smtClean="0"/>
              <a:t>place</a:t>
            </a:r>
            <a:r>
              <a:rPr lang="nb-NO" dirty="0" smtClean="0"/>
              <a:t> as </a:t>
            </a:r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resources</a:t>
            </a:r>
            <a:r>
              <a:rPr lang="nb-NO" dirty="0" smtClean="0"/>
              <a:t> </a:t>
            </a:r>
            <a:r>
              <a:rPr lang="nb-NO" dirty="0" err="1" smtClean="0"/>
              <a:t>involved</a:t>
            </a:r>
            <a:r>
              <a:rPr lang="nb-NO" dirty="0" smtClean="0"/>
              <a:t> &amp; policy support?</a:t>
            </a:r>
          </a:p>
          <a:p>
            <a:pPr lvl="1"/>
            <a:r>
              <a:rPr lang="nb-NO" dirty="0" err="1" smtClean="0"/>
              <a:t>Conflicts</a:t>
            </a:r>
            <a:r>
              <a:rPr lang="nb-NO" dirty="0" smtClean="0"/>
              <a:t>! Mot </a:t>
            </a:r>
            <a:r>
              <a:rPr lang="nb-NO" dirty="0" err="1" smtClean="0"/>
              <a:t>difficult</a:t>
            </a:r>
            <a:r>
              <a:rPr lang="nb-NO" dirty="0" smtClean="0"/>
              <a:t> –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happen</a:t>
            </a:r>
            <a:r>
              <a:rPr lang="nb-NO" dirty="0" smtClean="0"/>
              <a:t>?</a:t>
            </a:r>
          </a:p>
          <a:p>
            <a:r>
              <a:rPr lang="nb-NO" dirty="0" smtClean="0"/>
              <a:t>New systems in line </a:t>
            </a:r>
            <a:r>
              <a:rPr lang="nb-NO" dirty="0" err="1" smtClean="0"/>
              <a:t>with</a:t>
            </a:r>
            <a:r>
              <a:rPr lang="nb-NO" dirty="0" smtClean="0"/>
              <a:t> SDG must be </a:t>
            </a:r>
            <a:r>
              <a:rPr lang="nb-NO" dirty="0" err="1" smtClean="0"/>
              <a:t>built</a:t>
            </a:r>
            <a:endParaRPr lang="nb-NO" dirty="0" smtClean="0"/>
          </a:p>
          <a:p>
            <a:pPr lvl="1"/>
            <a:r>
              <a:rPr lang="nb-NO" dirty="0" smtClean="0"/>
              <a:t>How to </a:t>
            </a:r>
            <a:r>
              <a:rPr lang="nb-NO" dirty="0" err="1" smtClean="0"/>
              <a:t>build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limited</a:t>
            </a:r>
            <a:r>
              <a:rPr lang="nb-NO" dirty="0" smtClean="0"/>
              <a:t> </a:t>
            </a:r>
            <a:r>
              <a:rPr lang="nb-NO" dirty="0" err="1" smtClean="0"/>
              <a:t>resources</a:t>
            </a:r>
            <a:r>
              <a:rPr lang="nb-NO" dirty="0" smtClean="0"/>
              <a:t>, </a:t>
            </a:r>
            <a:r>
              <a:rPr lang="nb-NO" dirty="0" err="1" smtClean="0"/>
              <a:t>knowledge</a:t>
            </a:r>
            <a:r>
              <a:rPr lang="nb-NO" dirty="0" smtClean="0"/>
              <a:t> bases and </a:t>
            </a:r>
            <a:r>
              <a:rPr lang="nb-NO" dirty="0" err="1" smtClean="0"/>
              <a:t>institutions</a:t>
            </a:r>
            <a:r>
              <a:rPr lang="nb-NO" dirty="0" smtClean="0"/>
              <a:t> </a:t>
            </a:r>
            <a:r>
              <a:rPr lang="nb-NO" dirty="0" err="1" smtClean="0"/>
              <a:t>supporting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?</a:t>
            </a:r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sz="2400" dirty="0" smtClean="0"/>
              <a:t>Is </a:t>
            </a:r>
            <a:r>
              <a:rPr lang="nb-NO" sz="2400" dirty="0" err="1" smtClean="0"/>
              <a:t>this</a:t>
            </a:r>
            <a:r>
              <a:rPr lang="nb-NO" sz="2400" dirty="0" smtClean="0"/>
              <a:t> a </a:t>
            </a:r>
            <a:r>
              <a:rPr lang="nb-NO" sz="2400" dirty="0" err="1" smtClean="0"/>
              <a:t>window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opportunity</a:t>
            </a:r>
            <a:r>
              <a:rPr lang="nb-NO" sz="2400" dirty="0" smtClean="0"/>
              <a:t> for </a:t>
            </a:r>
            <a:r>
              <a:rPr lang="nb-NO" sz="2400" dirty="0" err="1" smtClean="0"/>
              <a:t>economies</a:t>
            </a:r>
            <a:r>
              <a:rPr lang="nb-NO" sz="2400" dirty="0" smtClean="0"/>
              <a:t> </a:t>
            </a:r>
            <a:r>
              <a:rPr lang="nb-NO" sz="2400" dirty="0" err="1" smtClean="0"/>
              <a:t>without</a:t>
            </a:r>
            <a:r>
              <a:rPr lang="nb-NO" sz="2400" dirty="0" smtClean="0"/>
              <a:t> </a:t>
            </a:r>
            <a:r>
              <a:rPr lang="nb-NO" sz="2400" dirty="0" err="1" smtClean="0"/>
              <a:t>strong</a:t>
            </a:r>
            <a:r>
              <a:rPr lang="nb-NO" sz="2400" dirty="0" smtClean="0"/>
              <a:t> «</a:t>
            </a:r>
            <a:r>
              <a:rPr lang="nb-NO" sz="2400" dirty="0" err="1" smtClean="0"/>
              <a:t>old</a:t>
            </a:r>
            <a:r>
              <a:rPr lang="nb-NO" sz="2400" dirty="0" smtClean="0"/>
              <a:t>» </a:t>
            </a:r>
            <a:r>
              <a:rPr lang="nb-NO" sz="2400" dirty="0" err="1" smtClean="0"/>
              <a:t>innovation</a:t>
            </a:r>
            <a:r>
              <a:rPr lang="nb-NO" sz="2400" dirty="0" smtClean="0"/>
              <a:t> systems?</a:t>
            </a:r>
            <a:endParaRPr lang="nb-NO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15516" y="4930040"/>
            <a:ext cx="504056" cy="4861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5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1" y="708544"/>
            <a:ext cx="7921944" cy="564780"/>
          </a:xfrm>
        </p:spPr>
        <p:txBody>
          <a:bodyPr/>
          <a:lstStyle/>
          <a:p>
            <a:r>
              <a:rPr lang="nb-NO" dirty="0" err="1" smtClean="0"/>
              <a:t>Transition</a:t>
            </a:r>
            <a:r>
              <a:rPr lang="nb-NO" dirty="0" smtClean="0"/>
              <a:t> studies - </a:t>
            </a:r>
            <a:r>
              <a:rPr lang="nb-NO" dirty="0" err="1" smtClean="0"/>
              <a:t>dynamic</a:t>
            </a:r>
            <a:r>
              <a:rPr lang="nb-NO" dirty="0" smtClean="0"/>
              <a:t> </a:t>
            </a:r>
            <a:r>
              <a:rPr lang="nb-NO" dirty="0" err="1" smtClean="0"/>
              <a:t>field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9348"/>
            <a:ext cx="8208912" cy="4032448"/>
          </a:xfrm>
        </p:spPr>
        <p:txBody>
          <a:bodyPr/>
          <a:lstStyle/>
          <a:p>
            <a:r>
              <a:rPr lang="nb-NO" dirty="0" err="1" smtClean="0"/>
              <a:t>Atracts</a:t>
            </a:r>
            <a:r>
              <a:rPr lang="nb-NO" dirty="0" smtClean="0"/>
              <a:t>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scholars</a:t>
            </a:r>
            <a:r>
              <a:rPr lang="nb-NO" dirty="0" smtClean="0"/>
              <a:t> </a:t>
            </a:r>
            <a:r>
              <a:rPr lang="nb-NO" dirty="0" err="1" smtClean="0"/>
              <a:t>engaged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societal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endParaRPr lang="nb-NO" dirty="0" smtClean="0"/>
          </a:p>
          <a:p>
            <a:r>
              <a:rPr lang="nb-NO" dirty="0" err="1" smtClean="0"/>
              <a:t>Dynamic</a:t>
            </a:r>
            <a:r>
              <a:rPr lang="nb-NO" dirty="0" smtClean="0"/>
              <a:t> and </a:t>
            </a:r>
            <a:r>
              <a:rPr lang="nb-NO" dirty="0" err="1" smtClean="0"/>
              <a:t>creative</a:t>
            </a:r>
            <a:endParaRPr lang="nb-NO" dirty="0" smtClean="0"/>
          </a:p>
          <a:p>
            <a:pPr lvl="1"/>
            <a:r>
              <a:rPr lang="nb-NO" dirty="0" err="1" smtClean="0"/>
              <a:t>Vitalisation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r>
              <a:rPr lang="nb-NO" dirty="0" smtClean="0"/>
              <a:t> system </a:t>
            </a:r>
            <a:r>
              <a:rPr lang="nb-NO" dirty="0" err="1" smtClean="0"/>
              <a:t>approaches</a:t>
            </a:r>
            <a:r>
              <a:rPr lang="nb-NO" smtClean="0"/>
              <a:t> (TIS)</a:t>
            </a:r>
            <a:endParaRPr lang="nb-NO" dirty="0" smtClean="0"/>
          </a:p>
          <a:p>
            <a:r>
              <a:rPr lang="nb-NO" dirty="0" err="1" smtClean="0"/>
              <a:t>Interesting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for </a:t>
            </a:r>
            <a:r>
              <a:rPr lang="nb-NO" dirty="0" err="1" smtClean="0"/>
              <a:t>young</a:t>
            </a:r>
            <a:r>
              <a:rPr lang="nb-NO" dirty="0" smtClean="0"/>
              <a:t> </a:t>
            </a:r>
            <a:r>
              <a:rPr lang="nb-NO" dirty="0" err="1" smtClean="0"/>
              <a:t>innovation</a:t>
            </a:r>
            <a:r>
              <a:rPr lang="nb-NO" dirty="0" smtClean="0"/>
              <a:t> </a:t>
            </a:r>
            <a:r>
              <a:rPr lang="nb-NO" dirty="0" err="1" smtClean="0"/>
              <a:t>researchers</a:t>
            </a:r>
            <a:endParaRPr lang="nb-NO" dirty="0" smtClean="0"/>
          </a:p>
          <a:p>
            <a:pPr lvl="1"/>
            <a:endParaRPr lang="nb-NO" dirty="0"/>
          </a:p>
          <a:p>
            <a:pPr marL="0" indent="0">
              <a:buNone/>
            </a:pPr>
            <a:r>
              <a:rPr lang="nb-NO" sz="2800" dirty="0" err="1" smtClean="0"/>
              <a:t>Position</a:t>
            </a:r>
            <a:r>
              <a:rPr lang="nb-NO" sz="2800" dirty="0" smtClean="0"/>
              <a:t> </a:t>
            </a:r>
            <a:r>
              <a:rPr lang="nb-NO" sz="2800" dirty="0" err="1" smtClean="0"/>
              <a:t>innovation</a:t>
            </a:r>
            <a:r>
              <a:rPr lang="nb-NO" sz="2800" dirty="0" smtClean="0"/>
              <a:t> systems studies as a </a:t>
            </a:r>
            <a:r>
              <a:rPr lang="nb-NO" sz="2800" dirty="0" err="1" smtClean="0"/>
              <a:t>central</a:t>
            </a:r>
            <a:r>
              <a:rPr lang="nb-NO" sz="2800" dirty="0" smtClean="0"/>
              <a:t> </a:t>
            </a:r>
            <a:r>
              <a:rPr lang="nb-NO" sz="2800" dirty="0" err="1" smtClean="0"/>
              <a:t>approach</a:t>
            </a:r>
            <a:r>
              <a:rPr lang="nb-NO" sz="2800" dirty="0" smtClean="0"/>
              <a:t> for </a:t>
            </a:r>
            <a:r>
              <a:rPr lang="nb-NO" sz="2800" dirty="0" err="1" smtClean="0"/>
              <a:t>analysing</a:t>
            </a:r>
            <a:r>
              <a:rPr lang="nb-NO" sz="2800" dirty="0"/>
              <a:t> </a:t>
            </a:r>
            <a:r>
              <a:rPr lang="nb-NO" sz="2800" dirty="0" err="1" smtClean="0"/>
              <a:t>challenges</a:t>
            </a:r>
            <a:r>
              <a:rPr lang="nb-NO" sz="2800" dirty="0" smtClean="0"/>
              <a:t> underlying SDG</a:t>
            </a:r>
          </a:p>
          <a:p>
            <a:endParaRPr lang="nb-NO" sz="2800" dirty="0"/>
          </a:p>
          <a:p>
            <a:r>
              <a:rPr lang="nb-NO" i="1" dirty="0" err="1" smtClean="0"/>
              <a:t>Transition</a:t>
            </a:r>
            <a:r>
              <a:rPr lang="nb-NO" i="1" dirty="0" smtClean="0"/>
              <a:t> studies: STRN </a:t>
            </a:r>
            <a:r>
              <a:rPr lang="nb-NO" i="1" dirty="0" err="1"/>
              <a:t>Sustainable</a:t>
            </a:r>
            <a:r>
              <a:rPr lang="nb-NO" i="1" dirty="0"/>
              <a:t> </a:t>
            </a:r>
            <a:r>
              <a:rPr lang="nb-NO" i="1" dirty="0" err="1"/>
              <a:t>TRansition</a:t>
            </a:r>
            <a:r>
              <a:rPr lang="nb-NO" i="1" dirty="0"/>
              <a:t> </a:t>
            </a:r>
            <a:r>
              <a:rPr lang="nb-NO" i="1" dirty="0" smtClean="0"/>
              <a:t>Network</a:t>
            </a:r>
            <a:endParaRPr lang="nb-NO" i="1" dirty="0"/>
          </a:p>
          <a:p>
            <a:pPr lvl="1"/>
            <a:endParaRPr lang="nb-NO" sz="2500" dirty="0" smtClean="0"/>
          </a:p>
          <a:p>
            <a:pPr lvl="1"/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16.03.2016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48256" y="3590684"/>
            <a:ext cx="576064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0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K_16_10_English (2)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TIK_16_10_English (2)</Template>
  <TotalTime>859</TotalTime>
  <Words>433</Words>
  <Application>Microsoft Office PowerPoint</Application>
  <PresentationFormat>On-screen Show (16:10)</PresentationFormat>
  <Paragraphs>75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TIK_16_10_English (2)</vt:lpstr>
      <vt:lpstr>Studying transformation, transition and conflicting objectives </vt:lpstr>
      <vt:lpstr>Sustainability Development Goals – social &amp; environment</vt:lpstr>
      <vt:lpstr>Direction of development</vt:lpstr>
      <vt:lpstr>SDG - emerging Grand challenges </vt:lpstr>
      <vt:lpstr>Analysing Grand challenges: transition studies</vt:lpstr>
      <vt:lpstr>Approaches to analyse innovation system transformation</vt:lpstr>
      <vt:lpstr>The main task: dismantling old &amp; creating new IS</vt:lpstr>
      <vt:lpstr>Transition studies - dynamic field of research</vt:lpstr>
    </vt:vector>
  </TitlesOfParts>
  <Company>Universitetet i Oslo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Olav Wicken</dc:creator>
  <cp:lastModifiedBy>wicken_adm</cp:lastModifiedBy>
  <cp:revision>41</cp:revision>
  <dcterms:created xsi:type="dcterms:W3CDTF">2013-10-23T06:55:03Z</dcterms:created>
  <dcterms:modified xsi:type="dcterms:W3CDTF">2016-03-16T03:43:47Z</dcterms:modified>
</cp:coreProperties>
</file>