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9" r:id="rId6"/>
    <p:sldId id="270" r:id="rId7"/>
    <p:sldId id="271" r:id="rId8"/>
    <p:sldId id="272" r:id="rId9"/>
    <p:sldId id="273" r:id="rId10"/>
    <p:sldId id="274" r:id="rId11"/>
    <p:sldId id="260" r:id="rId12"/>
    <p:sldId id="261" r:id="rId13"/>
    <p:sldId id="262" r:id="rId14"/>
    <p:sldId id="263" r:id="rId15"/>
    <p:sldId id="264" r:id="rId16"/>
    <p:sldId id="265" r:id="rId17"/>
    <p:sldId id="266" r:id="rId18"/>
    <p:sldId id="275" r:id="rId19"/>
    <p:sldId id="267"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DDE7FA0-0B89-43B5-82C3-75994DFA5712}" type="datetimeFigureOut">
              <a:rPr lang="en-ZA" smtClean="0"/>
              <a:t>2016/05/11</a:t>
            </a:fld>
            <a:endParaRPr lang="en-Z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Z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37A6A4F-E21A-469A-9909-39018D73C3D2}" type="slidenum">
              <a:rPr lang="en-ZA" smtClean="0"/>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DE7FA0-0B89-43B5-82C3-75994DFA5712}" type="datetimeFigureOut">
              <a:rPr lang="en-ZA" smtClean="0"/>
              <a:t>2016/05/11</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A37A6A4F-E21A-469A-9909-39018D73C3D2}"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DE7FA0-0B89-43B5-82C3-75994DFA5712}" type="datetimeFigureOut">
              <a:rPr lang="en-ZA" smtClean="0"/>
              <a:t>2016/05/11</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A37A6A4F-E21A-469A-9909-39018D73C3D2}"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DE7FA0-0B89-43B5-82C3-75994DFA5712}" type="datetimeFigureOut">
              <a:rPr lang="en-ZA" smtClean="0"/>
              <a:t>2016/05/11</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A37A6A4F-E21A-469A-9909-39018D73C3D2}" type="slidenum">
              <a:rPr lang="en-ZA" smtClean="0"/>
              <a:t>‹#›</a:t>
            </a:fld>
            <a:endParaRPr lang="en-Z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DDE7FA0-0B89-43B5-82C3-75994DFA5712}" type="datetimeFigureOut">
              <a:rPr lang="en-ZA" smtClean="0"/>
              <a:t>2016/05/11</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A37A6A4F-E21A-469A-9909-39018D73C3D2}" type="slidenum">
              <a:rPr lang="en-ZA" smtClean="0"/>
              <a:t>‹#›</a:t>
            </a:fld>
            <a:endParaRPr lang="en-Z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DE7FA0-0B89-43B5-82C3-75994DFA5712}" type="datetimeFigureOut">
              <a:rPr lang="en-ZA" smtClean="0"/>
              <a:t>2016/05/11</a:t>
            </a:fld>
            <a:endParaRPr lang="en-ZA"/>
          </a:p>
        </p:txBody>
      </p:sp>
      <p:sp>
        <p:nvSpPr>
          <p:cNvPr id="6" name="Footer Placeholder 5"/>
          <p:cNvSpPr>
            <a:spLocks noGrp="1"/>
          </p:cNvSpPr>
          <p:nvPr>
            <p:ph type="ftr" sz="quarter" idx="11"/>
          </p:nvPr>
        </p:nvSpPr>
        <p:spPr/>
        <p:txBody>
          <a:bodyPr/>
          <a:lstStyle>
            <a:extLst/>
          </a:lstStyle>
          <a:p>
            <a:endParaRPr lang="en-ZA"/>
          </a:p>
        </p:txBody>
      </p:sp>
      <p:sp>
        <p:nvSpPr>
          <p:cNvPr id="7" name="Slide Number Placeholder 6"/>
          <p:cNvSpPr>
            <a:spLocks noGrp="1"/>
          </p:cNvSpPr>
          <p:nvPr>
            <p:ph type="sldNum" sz="quarter" idx="12"/>
          </p:nvPr>
        </p:nvSpPr>
        <p:spPr/>
        <p:txBody>
          <a:bodyPr/>
          <a:lstStyle>
            <a:extLst/>
          </a:lstStyle>
          <a:p>
            <a:fld id="{A37A6A4F-E21A-469A-9909-39018D73C3D2}" type="slidenum">
              <a:rPr lang="en-ZA" smtClean="0"/>
              <a:t>‹#›</a:t>
            </a:fld>
            <a:endParaRPr lang="en-Z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DDE7FA0-0B89-43B5-82C3-75994DFA5712}" type="datetimeFigureOut">
              <a:rPr lang="en-ZA" smtClean="0"/>
              <a:t>2016/05/11</a:t>
            </a:fld>
            <a:endParaRPr lang="en-ZA"/>
          </a:p>
        </p:txBody>
      </p:sp>
      <p:sp>
        <p:nvSpPr>
          <p:cNvPr id="8" name="Footer Placeholder 7"/>
          <p:cNvSpPr>
            <a:spLocks noGrp="1"/>
          </p:cNvSpPr>
          <p:nvPr>
            <p:ph type="ftr" sz="quarter" idx="11"/>
          </p:nvPr>
        </p:nvSpPr>
        <p:spPr/>
        <p:txBody>
          <a:bodyPr/>
          <a:lstStyle>
            <a:extLst/>
          </a:lstStyle>
          <a:p>
            <a:endParaRPr lang="en-ZA"/>
          </a:p>
        </p:txBody>
      </p:sp>
      <p:sp>
        <p:nvSpPr>
          <p:cNvPr id="9" name="Slide Number Placeholder 8"/>
          <p:cNvSpPr>
            <a:spLocks noGrp="1"/>
          </p:cNvSpPr>
          <p:nvPr>
            <p:ph type="sldNum" sz="quarter" idx="12"/>
          </p:nvPr>
        </p:nvSpPr>
        <p:spPr/>
        <p:txBody>
          <a:bodyPr/>
          <a:lstStyle>
            <a:extLst/>
          </a:lstStyle>
          <a:p>
            <a:fld id="{A37A6A4F-E21A-469A-9909-39018D73C3D2}" type="slidenum">
              <a:rPr lang="en-ZA" smtClean="0"/>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DDE7FA0-0B89-43B5-82C3-75994DFA5712}" type="datetimeFigureOut">
              <a:rPr lang="en-ZA" smtClean="0"/>
              <a:t>2016/05/11</a:t>
            </a:fld>
            <a:endParaRPr lang="en-ZA"/>
          </a:p>
        </p:txBody>
      </p:sp>
      <p:sp>
        <p:nvSpPr>
          <p:cNvPr id="4" name="Footer Placeholder 3"/>
          <p:cNvSpPr>
            <a:spLocks noGrp="1"/>
          </p:cNvSpPr>
          <p:nvPr>
            <p:ph type="ftr" sz="quarter" idx="11"/>
          </p:nvPr>
        </p:nvSpPr>
        <p:spPr/>
        <p:txBody>
          <a:bodyPr/>
          <a:lstStyle>
            <a:extLst/>
          </a:lstStyle>
          <a:p>
            <a:endParaRPr lang="en-ZA"/>
          </a:p>
        </p:txBody>
      </p:sp>
      <p:sp>
        <p:nvSpPr>
          <p:cNvPr id="5" name="Slide Number Placeholder 4"/>
          <p:cNvSpPr>
            <a:spLocks noGrp="1"/>
          </p:cNvSpPr>
          <p:nvPr>
            <p:ph type="sldNum" sz="quarter" idx="12"/>
          </p:nvPr>
        </p:nvSpPr>
        <p:spPr/>
        <p:txBody>
          <a:bodyPr/>
          <a:lstStyle>
            <a:extLst/>
          </a:lstStyle>
          <a:p>
            <a:fld id="{A37A6A4F-E21A-469A-9909-39018D73C3D2}" type="slidenum">
              <a:rPr lang="en-ZA" smtClean="0"/>
              <a:t>‹#›</a:t>
            </a:fld>
            <a:endParaRPr lang="en-Z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DDE7FA0-0B89-43B5-82C3-75994DFA5712}" type="datetimeFigureOut">
              <a:rPr lang="en-ZA" smtClean="0"/>
              <a:t>2016/05/11</a:t>
            </a:fld>
            <a:endParaRPr lang="en-ZA"/>
          </a:p>
        </p:txBody>
      </p:sp>
      <p:sp>
        <p:nvSpPr>
          <p:cNvPr id="3" name="Footer Placeholder 2"/>
          <p:cNvSpPr>
            <a:spLocks noGrp="1"/>
          </p:cNvSpPr>
          <p:nvPr>
            <p:ph type="ftr" sz="quarter" idx="11"/>
          </p:nvPr>
        </p:nvSpPr>
        <p:spPr/>
        <p:txBody>
          <a:bodyPr/>
          <a:lstStyle>
            <a:extLst/>
          </a:lstStyle>
          <a:p>
            <a:endParaRPr lang="en-ZA"/>
          </a:p>
        </p:txBody>
      </p:sp>
      <p:sp>
        <p:nvSpPr>
          <p:cNvPr id="4" name="Slide Number Placeholder 3"/>
          <p:cNvSpPr>
            <a:spLocks noGrp="1"/>
          </p:cNvSpPr>
          <p:nvPr>
            <p:ph type="sldNum" sz="quarter" idx="12"/>
          </p:nvPr>
        </p:nvSpPr>
        <p:spPr/>
        <p:txBody>
          <a:bodyPr/>
          <a:lstStyle>
            <a:extLst/>
          </a:lstStyle>
          <a:p>
            <a:fld id="{A37A6A4F-E21A-469A-9909-39018D73C3D2}"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DDE7FA0-0B89-43B5-82C3-75994DFA5712}" type="datetimeFigureOut">
              <a:rPr lang="en-ZA" smtClean="0"/>
              <a:t>2016/05/11</a:t>
            </a:fld>
            <a:endParaRPr lang="en-ZA"/>
          </a:p>
        </p:txBody>
      </p:sp>
      <p:sp>
        <p:nvSpPr>
          <p:cNvPr id="6" name="Footer Placeholder 5"/>
          <p:cNvSpPr>
            <a:spLocks noGrp="1"/>
          </p:cNvSpPr>
          <p:nvPr>
            <p:ph type="ftr" sz="quarter" idx="11"/>
          </p:nvPr>
        </p:nvSpPr>
        <p:spPr/>
        <p:txBody>
          <a:bodyPr/>
          <a:lstStyle>
            <a:extLst/>
          </a:lstStyle>
          <a:p>
            <a:endParaRPr lang="en-ZA"/>
          </a:p>
        </p:txBody>
      </p:sp>
      <p:sp>
        <p:nvSpPr>
          <p:cNvPr id="7" name="Slide Number Placeholder 6"/>
          <p:cNvSpPr>
            <a:spLocks noGrp="1"/>
          </p:cNvSpPr>
          <p:nvPr>
            <p:ph type="sldNum" sz="quarter" idx="12"/>
          </p:nvPr>
        </p:nvSpPr>
        <p:spPr/>
        <p:txBody>
          <a:bodyPr/>
          <a:lstStyle>
            <a:extLst/>
          </a:lstStyle>
          <a:p>
            <a:fld id="{A37A6A4F-E21A-469A-9909-39018D73C3D2}" type="slidenum">
              <a:rPr lang="en-ZA" smtClean="0"/>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DDE7FA0-0B89-43B5-82C3-75994DFA5712}" type="datetimeFigureOut">
              <a:rPr lang="en-ZA" smtClean="0"/>
              <a:t>2016/05/11</a:t>
            </a:fld>
            <a:endParaRPr lang="en-Z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Z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37A6A4F-E21A-469A-9909-39018D73C3D2}" type="slidenum">
              <a:rPr lang="en-ZA" smtClean="0"/>
              <a:t>‹#›</a:t>
            </a:fld>
            <a:endParaRPr lang="en-Z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DDE7FA0-0B89-43B5-82C3-75994DFA5712}" type="datetimeFigureOut">
              <a:rPr lang="en-ZA" smtClean="0"/>
              <a:t>2016/05/11</a:t>
            </a:fld>
            <a:endParaRPr lang="en-Z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Z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37A6A4F-E21A-469A-9909-39018D73C3D2}" type="slidenum">
              <a:rPr lang="en-ZA" smtClean="0"/>
              <a:t>‹#›</a:t>
            </a:fld>
            <a:endParaRPr lang="en-Z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sarchi-steid.org.za/" TargetMode="External"/><Relationship Id="rId2" Type="http://schemas.openxmlformats.org/officeDocument/2006/relationships/hyperlink" Target="http://www.pati-global.com/" TargetMode="External"/><Relationship Id="rId1" Type="http://schemas.openxmlformats.org/officeDocument/2006/relationships/slideLayout" Target="../slideLayouts/slideLayout2.xml"/><Relationship Id="rId6" Type="http://schemas.openxmlformats.org/officeDocument/2006/relationships/hyperlink" Target="http://www.nesglobal.org/eejrif4/index.php?journal=admin" TargetMode="External"/><Relationship Id="rId5" Type="http://schemas.openxmlformats.org/officeDocument/2006/relationships/hyperlink" Target="https://mobile.twitter.com/ajstid1" TargetMode="External"/><Relationship Id="rId4" Type="http://schemas.openxmlformats.org/officeDocument/2006/relationships/hyperlink" Target="http://www.tandfonline.com/toc/rajs20/curren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brainyquote.com/quotes/authors/b/ban_kimoon.html" TargetMode="External"/><Relationship Id="rId2" Type="http://schemas.openxmlformats.org/officeDocument/2006/relationships/hyperlink" Target="http://www.brainyquote.com/quotes/quotes/b/bankimoon643741.html?src=t_sustainab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chemeClr val="accent1"/>
            </a:solidFill>
          </a:ln>
        </p:spPr>
        <p:txBody>
          <a:bodyPr>
            <a:normAutofit fontScale="90000"/>
          </a:bodyPr>
          <a:lstStyle/>
          <a:p>
            <a:r>
              <a:rPr lang="en-ZA" sz="2200" dirty="0" smtClean="0"/>
              <a:t>Innovating Governance to Implement SDGs 2030</a:t>
            </a:r>
            <a:br>
              <a:rPr lang="en-ZA" sz="2200" dirty="0" smtClean="0"/>
            </a:br>
            <a:r>
              <a:rPr lang="en-ZA" sz="2200" dirty="0" smtClean="0"/>
              <a:t>by Mammo Muchie</a:t>
            </a:r>
            <a:r>
              <a:rPr lang="en-ZA" dirty="0" smtClean="0"/>
              <a:t/>
            </a:r>
            <a:br>
              <a:rPr lang="en-ZA" dirty="0" smtClean="0"/>
            </a:br>
            <a:r>
              <a:rPr lang="en-ZA" sz="1800" dirty="0" smtClean="0"/>
              <a:t>DST/NRF Research Professor, Tshwane University of Technology,&amp; TMDC, Oxford University, UK &amp; </a:t>
            </a:r>
            <a:r>
              <a:rPr lang="en-ZA" sz="1800" dirty="0" err="1" smtClean="0"/>
              <a:t>UoGondar</a:t>
            </a:r>
            <a:r>
              <a:rPr lang="en-ZA" sz="1800" dirty="0" smtClean="0"/>
              <a:t> and ASTU, Ethiopia, Invited as Professorial Research Fellow by </a:t>
            </a:r>
            <a:r>
              <a:rPr lang="en-ZA" sz="1800" dirty="0" err="1" smtClean="0"/>
              <a:t>Tonji</a:t>
            </a:r>
            <a:r>
              <a:rPr lang="en-ZA" sz="1800" dirty="0" smtClean="0"/>
              <a:t> University &amp; JNU, New Delhi, India </a:t>
            </a:r>
            <a:endParaRPr lang="en-ZA" sz="1800" dirty="0"/>
          </a:p>
        </p:txBody>
      </p:sp>
      <p:sp>
        <p:nvSpPr>
          <p:cNvPr id="3" name="Subtitle 2"/>
          <p:cNvSpPr>
            <a:spLocks noGrp="1"/>
          </p:cNvSpPr>
          <p:nvPr>
            <p:ph type="subTitle" idx="1"/>
          </p:nvPr>
        </p:nvSpPr>
        <p:spPr/>
        <p:txBody>
          <a:bodyPr>
            <a:normAutofit lnSpcReduction="10000"/>
          </a:bodyPr>
          <a:lstStyle/>
          <a:p>
            <a:r>
              <a:rPr lang="en-ZA" sz="2400" b="1" dirty="0" smtClean="0"/>
              <a:t>3</a:t>
            </a:r>
            <a:r>
              <a:rPr lang="en-ZA" sz="2400" b="1" baseline="30000" dirty="0" smtClean="0"/>
              <a:t>rd</a:t>
            </a:r>
            <a:r>
              <a:rPr lang="en-ZA" sz="2400" b="1" dirty="0" smtClean="0"/>
              <a:t> </a:t>
            </a:r>
            <a:r>
              <a:rPr lang="en-ZA" sz="2400" b="1" dirty="0" err="1" smtClean="0"/>
              <a:t>Indialics</a:t>
            </a:r>
            <a:r>
              <a:rPr lang="en-ZA" sz="2400" b="1" dirty="0" smtClean="0"/>
              <a:t> Academy,</a:t>
            </a:r>
          </a:p>
          <a:p>
            <a:r>
              <a:rPr lang="en-ZA" sz="2400" b="1" dirty="0" smtClean="0"/>
              <a:t>CDS, Kerala, India</a:t>
            </a:r>
          </a:p>
          <a:p>
            <a:r>
              <a:rPr lang="en-ZA" sz="2400" b="1" smtClean="0"/>
              <a:t>March 15-20, 2016</a:t>
            </a:r>
            <a:endParaRPr lang="en-ZA" sz="2400" b="1" dirty="0"/>
          </a:p>
        </p:txBody>
      </p:sp>
    </p:spTree>
    <p:extLst>
      <p:ext uri="{BB962C8B-B14F-4D97-AF65-F5344CB8AC3E}">
        <p14:creationId xmlns:p14="http://schemas.microsoft.com/office/powerpoint/2010/main" val="1125754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ZA" dirty="0" smtClean="0"/>
              <a:t>Declaring aspirational goals  is easy</a:t>
            </a:r>
          </a:p>
          <a:p>
            <a:r>
              <a:rPr lang="en-ZA" dirty="0" smtClean="0"/>
              <a:t>Implementing them is a real challenge</a:t>
            </a:r>
          </a:p>
          <a:p>
            <a:r>
              <a:rPr lang="en-ZA" dirty="0" smtClean="0"/>
              <a:t>Failure to implement is not just related to  lack of follow up and routine mishaps</a:t>
            </a:r>
          </a:p>
          <a:p>
            <a:r>
              <a:rPr lang="en-ZA" dirty="0" smtClean="0"/>
              <a:t>It is more serious. The economic system is built on narrow economic calculation and needs to be aligned to meet the SDG goals</a:t>
            </a:r>
          </a:p>
          <a:p>
            <a:r>
              <a:rPr lang="en-ZA" dirty="0" smtClean="0"/>
              <a:t>That is a real challenge: how to transform the economic system to include nature and human wellbeing</a:t>
            </a:r>
          </a:p>
          <a:p>
            <a:r>
              <a:rPr lang="en-ZA" dirty="0" smtClean="0"/>
              <a:t>To create an economic system that eliminates inequality, poverty , unemployment and bring nature safety</a:t>
            </a:r>
            <a:endParaRPr lang="en-ZA" dirty="0"/>
          </a:p>
        </p:txBody>
      </p:sp>
      <p:sp>
        <p:nvSpPr>
          <p:cNvPr id="3" name="Title 2"/>
          <p:cNvSpPr>
            <a:spLocks noGrp="1"/>
          </p:cNvSpPr>
          <p:nvPr>
            <p:ph type="title"/>
          </p:nvPr>
        </p:nvSpPr>
        <p:spPr/>
        <p:txBody>
          <a:bodyPr/>
          <a:lstStyle/>
          <a:p>
            <a:r>
              <a:rPr lang="en-ZA" dirty="0" smtClean="0"/>
              <a:t>Relevance to SDGs</a:t>
            </a:r>
            <a:endParaRPr lang="en-ZA" dirty="0"/>
          </a:p>
        </p:txBody>
      </p:sp>
    </p:spTree>
    <p:extLst>
      <p:ext uri="{BB962C8B-B14F-4D97-AF65-F5344CB8AC3E}">
        <p14:creationId xmlns:p14="http://schemas.microsoft.com/office/powerpoint/2010/main" val="1502847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ZA" dirty="0" smtClean="0"/>
              <a:t>All UN member states approved the goal to “build effective, accountable and inclusive institutions at all levels” and committed to develop action plans to achieve targets that “substantially reduce corruption”, practice “responsive, inclusive and participatory decision making”, and “ensure public access to information” and  SDGs are aspirational goals to make all benchmark their own policies how to reach them.</a:t>
            </a:r>
            <a:endParaRPr lang="en-ZA" dirty="0"/>
          </a:p>
        </p:txBody>
      </p:sp>
      <p:sp>
        <p:nvSpPr>
          <p:cNvPr id="2" name="Title 1"/>
          <p:cNvSpPr>
            <a:spLocks noGrp="1"/>
          </p:cNvSpPr>
          <p:nvPr>
            <p:ph type="title"/>
          </p:nvPr>
        </p:nvSpPr>
        <p:spPr/>
        <p:txBody>
          <a:bodyPr>
            <a:normAutofit/>
          </a:bodyPr>
          <a:lstStyle/>
          <a:p>
            <a:r>
              <a:rPr lang="en-ZA" dirty="0" smtClean="0"/>
              <a:t>SDGs: </a:t>
            </a:r>
            <a:r>
              <a:rPr lang="en-ZA" dirty="0"/>
              <a:t> </a:t>
            </a:r>
            <a:r>
              <a:rPr lang="en-ZA" dirty="0" smtClean="0"/>
              <a:t>What to Implement? </a:t>
            </a:r>
            <a:endParaRPr lang="en-ZA" dirty="0"/>
          </a:p>
        </p:txBody>
      </p:sp>
    </p:spTree>
    <p:extLst>
      <p:ext uri="{BB962C8B-B14F-4D97-AF65-F5344CB8AC3E}">
        <p14:creationId xmlns:p14="http://schemas.microsoft.com/office/powerpoint/2010/main" val="4235430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ZA" dirty="0" smtClean="0"/>
              <a:t>There is still no </a:t>
            </a:r>
            <a:r>
              <a:rPr lang="en-ZA" dirty="0"/>
              <a:t>universally accepted measure of </a:t>
            </a:r>
            <a:r>
              <a:rPr lang="en-ZA" dirty="0" smtClean="0"/>
              <a:t> indicators of governance</a:t>
            </a:r>
          </a:p>
          <a:p>
            <a:r>
              <a:rPr lang="en-ZA" dirty="0" smtClean="0"/>
              <a:t>State administrative </a:t>
            </a:r>
            <a:r>
              <a:rPr lang="en-ZA" dirty="0"/>
              <a:t>and legal </a:t>
            </a:r>
            <a:r>
              <a:rPr lang="en-ZA" dirty="0" smtClean="0"/>
              <a:t>capabilities differ even within a country let alone amongst countries</a:t>
            </a:r>
          </a:p>
          <a:p>
            <a:r>
              <a:rPr lang="en-ZA" dirty="0" smtClean="0"/>
              <a:t>Governance conceptual frame  also vary</a:t>
            </a:r>
          </a:p>
          <a:p>
            <a:r>
              <a:rPr lang="en-ZA" dirty="0" smtClean="0"/>
              <a:t>State and market, private and public , economics and politics compete</a:t>
            </a:r>
          </a:p>
          <a:p>
            <a:r>
              <a:rPr lang="en-ZA" dirty="0" smtClean="0"/>
              <a:t>Secular vs religious  influence to governance matter</a:t>
            </a:r>
          </a:p>
          <a:p>
            <a:r>
              <a:rPr lang="en-ZA" dirty="0" smtClean="0"/>
              <a:t>How do all these varied factors impact in implementing SDGs?</a:t>
            </a:r>
            <a:endParaRPr lang="en-ZA" dirty="0"/>
          </a:p>
        </p:txBody>
      </p:sp>
      <p:sp>
        <p:nvSpPr>
          <p:cNvPr id="2" name="Title 1"/>
          <p:cNvSpPr>
            <a:spLocks noGrp="1"/>
          </p:cNvSpPr>
          <p:nvPr>
            <p:ph type="title"/>
          </p:nvPr>
        </p:nvSpPr>
        <p:spPr/>
        <p:txBody>
          <a:bodyPr/>
          <a:lstStyle/>
          <a:p>
            <a:r>
              <a:rPr lang="en-ZA" dirty="0" smtClean="0"/>
              <a:t>Governance Indicators</a:t>
            </a:r>
            <a:endParaRPr lang="en-ZA" dirty="0"/>
          </a:p>
        </p:txBody>
      </p:sp>
    </p:spTree>
    <p:extLst>
      <p:ext uri="{BB962C8B-B14F-4D97-AF65-F5344CB8AC3E}">
        <p14:creationId xmlns:p14="http://schemas.microsoft.com/office/powerpoint/2010/main" val="302018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ZA" dirty="0" smtClean="0"/>
              <a:t>Why were  countries not  on track in meeting the MDGs</a:t>
            </a:r>
          </a:p>
          <a:p>
            <a:r>
              <a:rPr lang="en-ZA" dirty="0" smtClean="0"/>
              <a:t>Some were on track, others were off-track and others in between </a:t>
            </a:r>
          </a:p>
          <a:p>
            <a:r>
              <a:rPr lang="en-ZA" dirty="0" smtClean="0"/>
              <a:t>Declaring with the SDGs now 17 aspirational goals and 169 targets is fine</a:t>
            </a:r>
          </a:p>
          <a:p>
            <a:r>
              <a:rPr lang="en-ZA" dirty="0" smtClean="0"/>
              <a:t>But lessons from the on track, off track and half-track cases of MDGs are relevant for SDGs</a:t>
            </a:r>
          </a:p>
          <a:p>
            <a:r>
              <a:rPr lang="en-ZA" dirty="0" smtClean="0"/>
              <a:t> For the SDGs means of implementation are also indicated, how will the implementation be implemented?</a:t>
            </a:r>
          </a:p>
          <a:p>
            <a:r>
              <a:rPr lang="en-ZA" dirty="0" smtClean="0"/>
              <a:t>SDGs require renewing new patterns of global partnership</a:t>
            </a:r>
          </a:p>
          <a:p>
            <a:r>
              <a:rPr lang="en-ZA" dirty="0" smtClean="0"/>
              <a:t>They require continuous monitoring and reviewing the  journey and the process</a:t>
            </a:r>
          </a:p>
          <a:p>
            <a:endParaRPr lang="en-ZA" dirty="0"/>
          </a:p>
        </p:txBody>
      </p:sp>
      <p:sp>
        <p:nvSpPr>
          <p:cNvPr id="2" name="Title 1"/>
          <p:cNvSpPr>
            <a:spLocks noGrp="1"/>
          </p:cNvSpPr>
          <p:nvPr>
            <p:ph type="title"/>
          </p:nvPr>
        </p:nvSpPr>
        <p:spPr/>
        <p:txBody>
          <a:bodyPr/>
          <a:lstStyle/>
          <a:p>
            <a:r>
              <a:rPr lang="en-ZA" dirty="0" smtClean="0"/>
              <a:t>Learning from MDGs</a:t>
            </a:r>
            <a:endParaRPr lang="en-ZA" dirty="0"/>
          </a:p>
        </p:txBody>
      </p:sp>
    </p:spTree>
    <p:extLst>
      <p:ext uri="{BB962C8B-B14F-4D97-AF65-F5344CB8AC3E}">
        <p14:creationId xmlns:p14="http://schemas.microsoft.com/office/powerpoint/2010/main" val="266286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ZA" dirty="0" smtClean="0"/>
              <a:t>All countries-poor and rich, developed, transition and developing are to join together not apart from each other </a:t>
            </a:r>
          </a:p>
          <a:p>
            <a:r>
              <a:rPr lang="en-ZA" dirty="0" smtClean="0"/>
              <a:t>No one  is expected not to be excluded</a:t>
            </a:r>
          </a:p>
          <a:p>
            <a:r>
              <a:rPr lang="en-ZA" dirty="0" smtClean="0"/>
              <a:t>All development must be sustainable and  inclusive of youth, women and nature</a:t>
            </a:r>
          </a:p>
          <a:p>
            <a:r>
              <a:rPr lang="en-ZA" dirty="0" smtClean="0"/>
              <a:t> Sustainable development for  global Security community –to deal with governance improvement to address all types of conflicts</a:t>
            </a:r>
          </a:p>
          <a:p>
            <a:r>
              <a:rPr lang="en-ZA" dirty="0" smtClean="0"/>
              <a:t>New partnerships are needed as environmental security requires boundary transgression , not </a:t>
            </a:r>
            <a:r>
              <a:rPr lang="en-ZA" dirty="0"/>
              <a:t> </a:t>
            </a:r>
            <a:r>
              <a:rPr lang="en-ZA" dirty="0" smtClean="0"/>
              <a:t>border enclosure</a:t>
            </a:r>
            <a:endParaRPr lang="en-ZA" dirty="0"/>
          </a:p>
        </p:txBody>
      </p:sp>
      <p:sp>
        <p:nvSpPr>
          <p:cNvPr id="2" name="Title 1"/>
          <p:cNvSpPr>
            <a:spLocks noGrp="1"/>
          </p:cNvSpPr>
          <p:nvPr>
            <p:ph type="title"/>
          </p:nvPr>
        </p:nvSpPr>
        <p:spPr/>
        <p:txBody>
          <a:bodyPr/>
          <a:lstStyle/>
          <a:p>
            <a:r>
              <a:rPr lang="en-ZA" dirty="0" smtClean="0"/>
              <a:t> SDGs for all by 2030!</a:t>
            </a:r>
            <a:endParaRPr lang="en-ZA" dirty="0"/>
          </a:p>
        </p:txBody>
      </p:sp>
    </p:spTree>
    <p:extLst>
      <p:ext uri="{BB962C8B-B14F-4D97-AF65-F5344CB8AC3E}">
        <p14:creationId xmlns:p14="http://schemas.microsoft.com/office/powerpoint/2010/main" val="1801300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ZA" dirty="0" smtClean="0"/>
              <a:t>Open Government Partnership (OGP)</a:t>
            </a:r>
          </a:p>
          <a:p>
            <a:r>
              <a:rPr lang="en-ZA" dirty="0" smtClean="0"/>
              <a:t>To end poverty and end human rights violations</a:t>
            </a:r>
          </a:p>
          <a:p>
            <a:r>
              <a:rPr lang="en-ZA" dirty="0" smtClean="0"/>
              <a:t>66 countries are members and 28 are eligible</a:t>
            </a:r>
          </a:p>
          <a:p>
            <a:r>
              <a:rPr lang="en-ZA" dirty="0" smtClean="0"/>
              <a:t>To provide access to information, citizen engagement, public official assets disclosure, fiscal transparency</a:t>
            </a:r>
            <a:endParaRPr lang="en-ZA" dirty="0"/>
          </a:p>
        </p:txBody>
      </p:sp>
      <p:sp>
        <p:nvSpPr>
          <p:cNvPr id="2" name="Title 1"/>
          <p:cNvSpPr>
            <a:spLocks noGrp="1"/>
          </p:cNvSpPr>
          <p:nvPr>
            <p:ph type="title"/>
          </p:nvPr>
        </p:nvSpPr>
        <p:spPr/>
        <p:txBody>
          <a:bodyPr>
            <a:normAutofit fontScale="90000"/>
          </a:bodyPr>
          <a:lstStyle/>
          <a:p>
            <a:r>
              <a:rPr lang="en-ZA" dirty="0" smtClean="0"/>
              <a:t> Some Examples of New Partnerships</a:t>
            </a:r>
            <a:endParaRPr lang="en-ZA" dirty="0"/>
          </a:p>
        </p:txBody>
      </p:sp>
    </p:spTree>
    <p:extLst>
      <p:ext uri="{BB962C8B-B14F-4D97-AF65-F5344CB8AC3E}">
        <p14:creationId xmlns:p14="http://schemas.microsoft.com/office/powerpoint/2010/main" val="1326648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ZA" dirty="0" smtClean="0"/>
              <a:t>Global partnership for Social Accountability(GPSA)</a:t>
            </a:r>
          </a:p>
          <a:p>
            <a:r>
              <a:rPr lang="en-ZA" dirty="0" smtClean="0"/>
              <a:t>46 countries are partners</a:t>
            </a:r>
          </a:p>
          <a:p>
            <a:r>
              <a:rPr lang="en-ZA" dirty="0" smtClean="0"/>
              <a:t>They allow civil society organisations to monitor Government policy and implementation</a:t>
            </a:r>
          </a:p>
          <a:p>
            <a:r>
              <a:rPr lang="en-ZA" dirty="0" smtClean="0"/>
              <a:t>For SDGs to be implemented more of these initiatives are needed</a:t>
            </a:r>
            <a:endParaRPr lang="en-ZA" dirty="0"/>
          </a:p>
        </p:txBody>
      </p:sp>
      <p:sp>
        <p:nvSpPr>
          <p:cNvPr id="2" name="Title 1"/>
          <p:cNvSpPr>
            <a:spLocks noGrp="1"/>
          </p:cNvSpPr>
          <p:nvPr>
            <p:ph type="title"/>
          </p:nvPr>
        </p:nvSpPr>
        <p:spPr/>
        <p:txBody>
          <a:bodyPr/>
          <a:lstStyle/>
          <a:p>
            <a:r>
              <a:rPr lang="en-ZA" dirty="0" smtClean="0"/>
              <a:t>Examples of New partnerships</a:t>
            </a:r>
            <a:endParaRPr lang="en-ZA" dirty="0"/>
          </a:p>
        </p:txBody>
      </p:sp>
    </p:spTree>
    <p:extLst>
      <p:ext uri="{BB962C8B-B14F-4D97-AF65-F5344CB8AC3E}">
        <p14:creationId xmlns:p14="http://schemas.microsoft.com/office/powerpoint/2010/main" val="574809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ZA" dirty="0" smtClean="0"/>
              <a:t>What is good governance: is there a universal consensus? Tradition vs. modernity, indigenous vs. Western norms, Secularity vs. religious</a:t>
            </a:r>
          </a:p>
          <a:p>
            <a:r>
              <a:rPr lang="en-ZA" dirty="0" smtClean="0"/>
              <a:t>Effective Governance: How is effectiveness measured?</a:t>
            </a:r>
          </a:p>
          <a:p>
            <a:r>
              <a:rPr lang="en-ZA" dirty="0" smtClean="0"/>
              <a:t>Equitable Governance: how is this measured?</a:t>
            </a:r>
          </a:p>
          <a:p>
            <a:r>
              <a:rPr lang="en-ZA" dirty="0" smtClean="0"/>
              <a:t>Finland will pay everyone in the country $876.00 a month</a:t>
            </a:r>
          </a:p>
          <a:p>
            <a:r>
              <a:rPr lang="en-ZA" dirty="0" smtClean="0"/>
              <a:t>“For me, a basic income means simplifying the social security system”(Finnish PM </a:t>
            </a:r>
            <a:r>
              <a:rPr lang="en-ZA" dirty="0" err="1" smtClean="0"/>
              <a:t>Juha</a:t>
            </a:r>
            <a:r>
              <a:rPr lang="en-ZA" dirty="0" smtClean="0"/>
              <a:t> </a:t>
            </a:r>
            <a:r>
              <a:rPr lang="en-ZA" dirty="0" err="1" smtClean="0"/>
              <a:t>Siplia</a:t>
            </a:r>
            <a:r>
              <a:rPr lang="en-ZA" dirty="0" smtClean="0"/>
              <a:t>)</a:t>
            </a:r>
            <a:endParaRPr lang="en-ZA" dirty="0"/>
          </a:p>
        </p:txBody>
      </p:sp>
      <p:sp>
        <p:nvSpPr>
          <p:cNvPr id="2" name="Title 1"/>
          <p:cNvSpPr>
            <a:spLocks noGrp="1"/>
          </p:cNvSpPr>
          <p:nvPr>
            <p:ph type="title"/>
          </p:nvPr>
        </p:nvSpPr>
        <p:spPr/>
        <p:txBody>
          <a:bodyPr/>
          <a:lstStyle/>
          <a:p>
            <a:r>
              <a:rPr lang="en-ZA" dirty="0" smtClean="0"/>
              <a:t>Governance challenges</a:t>
            </a:r>
            <a:endParaRPr lang="en-ZA" dirty="0"/>
          </a:p>
        </p:txBody>
      </p:sp>
    </p:spTree>
    <p:extLst>
      <p:ext uri="{BB962C8B-B14F-4D97-AF65-F5344CB8AC3E}">
        <p14:creationId xmlns:p14="http://schemas.microsoft.com/office/powerpoint/2010/main" val="1854337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ZA" dirty="0" smtClean="0"/>
              <a:t>Systems, Governance, Institutions and leadership have to be coherent</a:t>
            </a:r>
          </a:p>
          <a:p>
            <a:r>
              <a:rPr lang="en-ZA" dirty="0" smtClean="0"/>
              <a:t>Countries have varied systems from traditional to state dominated or market dominated variants</a:t>
            </a:r>
          </a:p>
          <a:p>
            <a:r>
              <a:rPr lang="en-ZA" dirty="0" smtClean="0"/>
              <a:t>The institutions also vary with many in developing countries run by unpredictable ways of how transitions and changes take place</a:t>
            </a:r>
          </a:p>
          <a:p>
            <a:r>
              <a:rPr lang="en-ZA" dirty="0" smtClean="0"/>
              <a:t>There have been regime changes, but regime building has been not easy(e.g. Libya, Iraq and so on)</a:t>
            </a:r>
          </a:p>
          <a:p>
            <a:r>
              <a:rPr lang="en-ZA" dirty="0" smtClean="0"/>
              <a:t>A  variety of Leadership that lacks moral and intellectual intelligence and imagination still exists   </a:t>
            </a:r>
          </a:p>
          <a:p>
            <a:r>
              <a:rPr lang="en-ZA" dirty="0" smtClean="0"/>
              <a:t>SDGs to be implemented from being aspirations, need systems, institutions, leadership and governance coherence and synergy.</a:t>
            </a:r>
            <a:endParaRPr lang="en-ZA" dirty="0"/>
          </a:p>
        </p:txBody>
      </p:sp>
      <p:sp>
        <p:nvSpPr>
          <p:cNvPr id="3" name="Title 2"/>
          <p:cNvSpPr>
            <a:spLocks noGrp="1"/>
          </p:cNvSpPr>
          <p:nvPr>
            <p:ph type="title"/>
          </p:nvPr>
        </p:nvSpPr>
        <p:spPr/>
        <p:txBody>
          <a:bodyPr/>
          <a:lstStyle/>
          <a:p>
            <a:r>
              <a:rPr lang="en-ZA" dirty="0" smtClean="0"/>
              <a:t>Getting Governance to work</a:t>
            </a:r>
            <a:endParaRPr lang="en-ZA" dirty="0"/>
          </a:p>
        </p:txBody>
      </p:sp>
    </p:spTree>
    <p:extLst>
      <p:ext uri="{BB962C8B-B14F-4D97-AF65-F5344CB8AC3E}">
        <p14:creationId xmlns:p14="http://schemas.microsoft.com/office/powerpoint/2010/main" val="1598168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ZA" dirty="0" smtClean="0"/>
              <a:t>Declaration is easy, implementation not so</a:t>
            </a:r>
          </a:p>
          <a:p>
            <a:r>
              <a:rPr lang="en-ZA" dirty="0" smtClean="0"/>
              <a:t>Will all countries that sign incorporate SDGs in their national strategies and pursue consistently the 17 goals</a:t>
            </a:r>
          </a:p>
          <a:p>
            <a:r>
              <a:rPr lang="en-ZA" dirty="0" smtClean="0"/>
              <a:t>Generate annually  clear indictors to measure success and failure</a:t>
            </a:r>
          </a:p>
          <a:p>
            <a:r>
              <a:rPr lang="en-ZA" dirty="0" smtClean="0"/>
              <a:t>Make available the needed resources</a:t>
            </a:r>
          </a:p>
          <a:p>
            <a:r>
              <a:rPr lang="en-ZA" dirty="0" smtClean="0"/>
              <a:t>And make their institutions to deliver</a:t>
            </a:r>
          </a:p>
          <a:p>
            <a:r>
              <a:rPr lang="en-ZA" dirty="0" smtClean="0"/>
              <a:t>Learn from the failures of MDGs to make SDGs successful</a:t>
            </a:r>
          </a:p>
          <a:p>
            <a:r>
              <a:rPr lang="en-ZA" dirty="0" smtClean="0"/>
              <a:t>Address the economic system’s impact on SDGs</a:t>
            </a:r>
          </a:p>
          <a:p>
            <a:r>
              <a:rPr lang="en-ZA" dirty="0" smtClean="0"/>
              <a:t>Let us see from 2015-2030: what  success  will ensue?</a:t>
            </a:r>
            <a:endParaRPr lang="en-ZA" dirty="0"/>
          </a:p>
        </p:txBody>
      </p:sp>
      <p:sp>
        <p:nvSpPr>
          <p:cNvPr id="2" name="Title 1"/>
          <p:cNvSpPr>
            <a:spLocks noGrp="1"/>
          </p:cNvSpPr>
          <p:nvPr>
            <p:ph type="title"/>
          </p:nvPr>
        </p:nvSpPr>
        <p:spPr/>
        <p:txBody>
          <a:bodyPr/>
          <a:lstStyle/>
          <a:p>
            <a:r>
              <a:rPr lang="en-ZA" dirty="0" smtClean="0"/>
              <a:t>Concluding Thoughts</a:t>
            </a:r>
            <a:endParaRPr lang="en-ZA" dirty="0"/>
          </a:p>
        </p:txBody>
      </p:sp>
    </p:spTree>
    <p:extLst>
      <p:ext uri="{BB962C8B-B14F-4D97-AF65-F5344CB8AC3E}">
        <p14:creationId xmlns:p14="http://schemas.microsoft.com/office/powerpoint/2010/main" val="4142747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ZA" dirty="0" smtClean="0"/>
          </a:p>
          <a:p>
            <a:r>
              <a:rPr lang="en-ZA" dirty="0" smtClean="0"/>
              <a:t>Useful quotes</a:t>
            </a:r>
          </a:p>
          <a:p>
            <a:r>
              <a:rPr lang="en-ZA" dirty="0" smtClean="0"/>
              <a:t>Background</a:t>
            </a:r>
          </a:p>
          <a:p>
            <a:r>
              <a:rPr lang="en-ZA" dirty="0" smtClean="0"/>
              <a:t>Governance Challenges</a:t>
            </a:r>
          </a:p>
          <a:p>
            <a:r>
              <a:rPr lang="en-ZA" dirty="0" smtClean="0"/>
              <a:t>From Declaration to Implementation</a:t>
            </a:r>
          </a:p>
          <a:p>
            <a:r>
              <a:rPr lang="en-ZA" dirty="0" smtClean="0"/>
              <a:t>Some Concluding Thoughts</a:t>
            </a:r>
            <a:endParaRPr lang="en-ZA" dirty="0"/>
          </a:p>
        </p:txBody>
      </p:sp>
      <p:sp>
        <p:nvSpPr>
          <p:cNvPr id="2" name="Title 1"/>
          <p:cNvSpPr>
            <a:spLocks noGrp="1"/>
          </p:cNvSpPr>
          <p:nvPr>
            <p:ph type="title"/>
          </p:nvPr>
        </p:nvSpPr>
        <p:spPr/>
        <p:txBody>
          <a:bodyPr/>
          <a:lstStyle/>
          <a:p>
            <a:r>
              <a:rPr lang="en-ZA" dirty="0" smtClean="0"/>
              <a:t>Outline</a:t>
            </a:r>
            <a:endParaRPr lang="en-ZA" dirty="0"/>
          </a:p>
        </p:txBody>
      </p:sp>
    </p:spTree>
    <p:extLst>
      <p:ext uri="{BB962C8B-B14F-4D97-AF65-F5344CB8AC3E}">
        <p14:creationId xmlns:p14="http://schemas.microsoft.com/office/powerpoint/2010/main" val="1535341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109728" indent="0">
              <a:buNone/>
            </a:pPr>
            <a:r>
              <a:rPr lang="en-ZA" dirty="0" smtClean="0"/>
              <a:t>Thank you, </a:t>
            </a:r>
            <a:r>
              <a:rPr lang="en-ZA" dirty="0" err="1" smtClean="0"/>
              <a:t>Amsegnalehu</a:t>
            </a:r>
            <a:r>
              <a:rPr lang="en-ZA" dirty="0" smtClean="0"/>
              <a:t>, Asante Sana</a:t>
            </a:r>
          </a:p>
          <a:p>
            <a:pPr marL="109728" indent="0">
              <a:buNone/>
            </a:pPr>
            <a:endParaRPr lang="en-ZA" dirty="0"/>
          </a:p>
          <a:p>
            <a:pPr marL="109728" indent="0">
              <a:buNone/>
            </a:pPr>
            <a:r>
              <a:rPr lang="en-ZA" dirty="0" smtClean="0"/>
              <a:t>Mammo Muchie</a:t>
            </a:r>
          </a:p>
          <a:p>
            <a:pPr marL="109728" indent="0">
              <a:buNone/>
            </a:pPr>
            <a:r>
              <a:rPr lang="en-ZA" dirty="0" smtClean="0">
                <a:hlinkClick r:id="rId2"/>
              </a:rPr>
              <a:t>www.pati-global.com</a:t>
            </a:r>
            <a:endParaRPr lang="en-ZA" dirty="0" smtClean="0"/>
          </a:p>
          <a:p>
            <a:pPr marL="109728" indent="0">
              <a:buNone/>
            </a:pPr>
            <a:r>
              <a:rPr lang="en-ZA" dirty="0" smtClean="0">
                <a:hlinkClick r:id="rId3"/>
              </a:rPr>
              <a:t>www.sarchi-steid.org.za</a:t>
            </a:r>
            <a:endParaRPr lang="en-ZA" dirty="0" smtClean="0"/>
          </a:p>
          <a:p>
            <a:pPr marL="109728" indent="0">
              <a:buNone/>
            </a:pPr>
            <a:r>
              <a:rPr lang="en-ZA" dirty="0">
                <a:hlinkClick r:id="rId4"/>
              </a:rPr>
              <a:t>http://</a:t>
            </a:r>
            <a:r>
              <a:rPr lang="en-ZA" dirty="0" smtClean="0">
                <a:hlinkClick r:id="rId4"/>
              </a:rPr>
              <a:t>www.tandfonline.com/toc/rajs20/current</a:t>
            </a:r>
            <a:endParaRPr lang="en-ZA" dirty="0" smtClean="0"/>
          </a:p>
          <a:p>
            <a:pPr marL="109728" indent="0">
              <a:buNone/>
            </a:pPr>
            <a:r>
              <a:rPr lang="en-ZA" dirty="0">
                <a:hlinkClick r:id="rId5"/>
              </a:rPr>
              <a:t>https://</a:t>
            </a:r>
            <a:r>
              <a:rPr lang="en-ZA" dirty="0" smtClean="0">
                <a:hlinkClick r:id="rId5"/>
              </a:rPr>
              <a:t>mobile.twitter.com/ajstid1</a:t>
            </a:r>
            <a:endParaRPr lang="en-ZA" dirty="0" smtClean="0"/>
          </a:p>
          <a:p>
            <a:pPr marL="109728" indent="0">
              <a:buNone/>
            </a:pPr>
            <a:r>
              <a:rPr lang="en-ZA" dirty="0">
                <a:hlinkClick r:id="rId6"/>
              </a:rPr>
              <a:t>http://</a:t>
            </a:r>
            <a:r>
              <a:rPr lang="en-ZA" dirty="0" smtClean="0">
                <a:hlinkClick r:id="rId6"/>
              </a:rPr>
              <a:t>www.nesglobal.org/eejrif4/index.php?journal=admin</a:t>
            </a:r>
            <a:endParaRPr lang="en-ZA" dirty="0" smtClean="0"/>
          </a:p>
          <a:p>
            <a:pPr marL="109728" indent="0">
              <a:buNone/>
            </a:pPr>
            <a:endParaRPr lang="en-ZA" dirty="0"/>
          </a:p>
          <a:p>
            <a:pPr marL="109728" indent="0">
              <a:buNone/>
            </a:pPr>
            <a:endParaRPr lang="en-ZA" dirty="0" smtClean="0"/>
          </a:p>
          <a:p>
            <a:pPr marL="109728" indent="0">
              <a:buNone/>
            </a:pPr>
            <a:endParaRPr lang="en-ZA" dirty="0" smtClean="0"/>
          </a:p>
          <a:p>
            <a:endParaRPr lang="en-ZA" dirty="0"/>
          </a:p>
          <a:p>
            <a:endParaRPr lang="en-ZA" dirty="0"/>
          </a:p>
        </p:txBody>
      </p:sp>
      <p:sp>
        <p:nvSpPr>
          <p:cNvPr id="2" name="Title 1"/>
          <p:cNvSpPr>
            <a:spLocks noGrp="1"/>
          </p:cNvSpPr>
          <p:nvPr>
            <p:ph type="title"/>
          </p:nvPr>
        </p:nvSpPr>
        <p:spPr/>
        <p:txBody>
          <a:bodyPr/>
          <a:lstStyle/>
          <a:p>
            <a:r>
              <a:rPr lang="en-ZA" dirty="0" smtClean="0"/>
              <a:t>Finally</a:t>
            </a:r>
            <a:endParaRPr lang="en-ZA" dirty="0"/>
          </a:p>
        </p:txBody>
      </p:sp>
    </p:spTree>
    <p:extLst>
      <p:ext uri="{BB962C8B-B14F-4D97-AF65-F5344CB8AC3E}">
        <p14:creationId xmlns:p14="http://schemas.microsoft.com/office/powerpoint/2010/main" val="117825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endParaRPr lang="en-ZA" i="1" dirty="0" smtClean="0">
              <a:effectLst/>
            </a:endParaRPr>
          </a:p>
          <a:p>
            <a:pPr lvl="0"/>
            <a:r>
              <a:rPr lang="en-ZA" i="1" u="sng" dirty="0" smtClean="0">
                <a:hlinkClick r:id="rId2"/>
              </a:rPr>
              <a:t>“</a:t>
            </a:r>
            <a:r>
              <a:rPr lang="en-ZA" b="1" i="1" u="sng" dirty="0" smtClean="0">
                <a:solidFill>
                  <a:schemeClr val="tx1">
                    <a:lumMod val="75000"/>
                    <a:lumOff val="25000"/>
                  </a:schemeClr>
                </a:solidFill>
                <a:hlinkClick r:id="rId2"/>
              </a:rPr>
              <a:t>Sustainable </a:t>
            </a:r>
            <a:r>
              <a:rPr lang="en-ZA" b="1" i="1" u="sng" dirty="0">
                <a:solidFill>
                  <a:schemeClr val="tx1">
                    <a:lumMod val="75000"/>
                    <a:lumOff val="25000"/>
                  </a:schemeClr>
                </a:solidFill>
                <a:hlinkClick r:id="rId2"/>
              </a:rPr>
              <a:t>development is the pathway to the future we want for all. It offers a framework to generate economic growth, achieve social justice, exercise environmental stewardship and strengthen governance.</a:t>
            </a:r>
            <a:r>
              <a:rPr lang="en-ZA" b="1" i="1" dirty="0">
                <a:solidFill>
                  <a:schemeClr val="tx1">
                    <a:lumMod val="75000"/>
                    <a:lumOff val="25000"/>
                  </a:schemeClr>
                </a:solidFill>
              </a:rPr>
              <a:t>”</a:t>
            </a:r>
            <a:br>
              <a:rPr lang="en-ZA" b="1" i="1" dirty="0">
                <a:solidFill>
                  <a:schemeClr val="tx1">
                    <a:lumMod val="75000"/>
                    <a:lumOff val="25000"/>
                  </a:schemeClr>
                </a:solidFill>
              </a:rPr>
            </a:br>
            <a:r>
              <a:rPr lang="en-ZA" b="1" i="1" dirty="0">
                <a:solidFill>
                  <a:schemeClr val="tx1">
                    <a:lumMod val="75000"/>
                    <a:lumOff val="25000"/>
                  </a:schemeClr>
                </a:solidFill>
              </a:rPr>
              <a:t>(</a:t>
            </a:r>
            <a:r>
              <a:rPr lang="en-ZA" b="1" i="1" u="sng" dirty="0">
                <a:solidFill>
                  <a:schemeClr val="tx1">
                    <a:lumMod val="75000"/>
                    <a:lumOff val="25000"/>
                  </a:schemeClr>
                </a:solidFill>
                <a:hlinkClick r:id="rId3"/>
              </a:rPr>
              <a:t>Ban Ki-moon</a:t>
            </a:r>
            <a:r>
              <a:rPr lang="en-ZA" b="1" i="1" dirty="0"/>
              <a:t>)</a:t>
            </a:r>
            <a:endParaRPr lang="en-ZA" b="1" dirty="0"/>
          </a:p>
          <a:p>
            <a:r>
              <a:rPr lang="en-ZA" dirty="0"/>
              <a:t> </a:t>
            </a:r>
          </a:p>
          <a:p>
            <a:endParaRPr lang="en-ZA" i="1" dirty="0"/>
          </a:p>
          <a:p>
            <a:pPr marL="0" indent="0">
              <a:buNone/>
            </a:pPr>
            <a:endParaRPr lang="en-ZA" i="1" dirty="0" smtClean="0">
              <a:effectLst/>
            </a:endParaRPr>
          </a:p>
          <a:p>
            <a:pPr marL="0" indent="0">
              <a:buNone/>
            </a:pPr>
            <a:r>
              <a:rPr lang="en-ZA" dirty="0" smtClean="0">
                <a:effectLst/>
              </a:rPr>
              <a:t/>
            </a:r>
            <a:br>
              <a:rPr lang="en-ZA" dirty="0" smtClean="0">
                <a:effectLst/>
              </a:rPr>
            </a:br>
            <a:endParaRPr lang="en-ZA" dirty="0"/>
          </a:p>
        </p:txBody>
      </p:sp>
      <p:sp>
        <p:nvSpPr>
          <p:cNvPr id="2" name="Title 1"/>
          <p:cNvSpPr>
            <a:spLocks noGrp="1"/>
          </p:cNvSpPr>
          <p:nvPr>
            <p:ph type="title"/>
          </p:nvPr>
        </p:nvSpPr>
        <p:spPr/>
        <p:txBody>
          <a:bodyPr/>
          <a:lstStyle/>
          <a:p>
            <a:r>
              <a:rPr lang="en-ZA" dirty="0" smtClean="0"/>
              <a:t>Useful Quotes</a:t>
            </a:r>
            <a:endParaRPr lang="en-ZA" dirty="0"/>
          </a:p>
        </p:txBody>
      </p:sp>
    </p:spTree>
    <p:extLst>
      <p:ext uri="{BB962C8B-B14F-4D97-AF65-F5344CB8AC3E}">
        <p14:creationId xmlns:p14="http://schemas.microsoft.com/office/powerpoint/2010/main" val="1920916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ZA" i="1" dirty="0"/>
              <a:t>In view of the different contributions to global environmental </a:t>
            </a:r>
            <a:r>
              <a:rPr lang="en-ZA" i="1" dirty="0" smtClean="0"/>
              <a:t>degradation states </a:t>
            </a:r>
            <a:r>
              <a:rPr lang="en-ZA" i="1" dirty="0"/>
              <a:t>have common but differentiated responsibilities. The </a:t>
            </a:r>
            <a:r>
              <a:rPr lang="en-ZA" i="1" dirty="0" smtClean="0"/>
              <a:t>developed countries </a:t>
            </a:r>
            <a:r>
              <a:rPr lang="en-ZA" i="1" dirty="0"/>
              <a:t>acknowledge the responsibility that they bear in the </a:t>
            </a:r>
            <a:r>
              <a:rPr lang="en-ZA" i="1" dirty="0" smtClean="0"/>
              <a:t>international pursuit </a:t>
            </a:r>
            <a:r>
              <a:rPr lang="en-ZA" i="1" dirty="0"/>
              <a:t>to sustainable development in view of the pressures their </a:t>
            </a:r>
            <a:r>
              <a:rPr lang="en-ZA" i="1" dirty="0" smtClean="0"/>
              <a:t>societies place </a:t>
            </a:r>
            <a:r>
              <a:rPr lang="en-ZA" i="1" dirty="0"/>
              <a:t>on the global environment and of the technologies and </a:t>
            </a:r>
            <a:r>
              <a:rPr lang="en-ZA" i="1" dirty="0" smtClean="0"/>
              <a:t>financial resources </a:t>
            </a:r>
            <a:r>
              <a:rPr lang="en-ZA" i="1" dirty="0"/>
              <a:t>they command</a:t>
            </a:r>
            <a:endParaRPr lang="en-ZA" dirty="0"/>
          </a:p>
        </p:txBody>
      </p:sp>
      <p:sp>
        <p:nvSpPr>
          <p:cNvPr id="2" name="Title 1"/>
          <p:cNvSpPr>
            <a:spLocks noGrp="1"/>
          </p:cNvSpPr>
          <p:nvPr>
            <p:ph type="title"/>
          </p:nvPr>
        </p:nvSpPr>
        <p:spPr/>
        <p:txBody>
          <a:bodyPr/>
          <a:lstStyle/>
          <a:p>
            <a:r>
              <a:rPr lang="en-ZA" dirty="0" smtClean="0"/>
              <a:t>Useful Quotes</a:t>
            </a:r>
            <a:endParaRPr lang="en-ZA" dirty="0"/>
          </a:p>
        </p:txBody>
      </p:sp>
    </p:spTree>
    <p:extLst>
      <p:ext uri="{BB962C8B-B14F-4D97-AF65-F5344CB8AC3E}">
        <p14:creationId xmlns:p14="http://schemas.microsoft.com/office/powerpoint/2010/main" val="3355062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Economic growth has not included nature safety as a primary goal</a:t>
            </a:r>
          </a:p>
          <a:p>
            <a:r>
              <a:rPr lang="en-ZA" dirty="0" smtClean="0"/>
              <a:t>The developed world industrialised at the cost of nature</a:t>
            </a:r>
          </a:p>
          <a:p>
            <a:r>
              <a:rPr lang="en-ZA" dirty="0" smtClean="0"/>
              <a:t>They still continue to develop without undergoing a paradigm shift with the way economic growth continues to impact on the environment</a:t>
            </a:r>
          </a:p>
          <a:p>
            <a:r>
              <a:rPr lang="en-ZA" dirty="0" smtClean="0"/>
              <a:t>They need to bear heavy responsibility for the cost they caused against nature</a:t>
            </a:r>
          </a:p>
        </p:txBody>
      </p:sp>
      <p:sp>
        <p:nvSpPr>
          <p:cNvPr id="3" name="Title 2"/>
          <p:cNvSpPr>
            <a:spLocks noGrp="1"/>
          </p:cNvSpPr>
          <p:nvPr>
            <p:ph type="title"/>
          </p:nvPr>
        </p:nvSpPr>
        <p:spPr>
          <a:xfrm>
            <a:off x="683568" y="620688"/>
            <a:ext cx="8229600" cy="1143000"/>
          </a:xfrm>
        </p:spPr>
        <p:txBody>
          <a:bodyPr>
            <a:normAutofit fontScale="90000"/>
          </a:bodyPr>
          <a:lstStyle/>
          <a:p>
            <a:r>
              <a:rPr lang="en-ZA" sz="2800" dirty="0" smtClean="0"/>
              <a:t>  </a:t>
            </a:r>
            <a:br>
              <a:rPr lang="en-ZA" sz="2800" dirty="0" smtClean="0"/>
            </a:br>
            <a:r>
              <a:rPr lang="en-ZA" sz="2800" dirty="0" smtClean="0"/>
              <a:t/>
            </a:r>
            <a:br>
              <a:rPr lang="en-ZA" sz="2800" dirty="0" smtClean="0"/>
            </a:br>
            <a:r>
              <a:rPr lang="en-ZA" sz="2800" dirty="0"/>
              <a:t/>
            </a:r>
            <a:br>
              <a:rPr lang="en-ZA" sz="2800" dirty="0"/>
            </a:br>
            <a:r>
              <a:rPr lang="en-ZA" sz="2800" dirty="0" smtClean="0"/>
              <a:t/>
            </a:r>
            <a:br>
              <a:rPr lang="en-ZA" sz="2800" dirty="0" smtClean="0"/>
            </a:br>
            <a:r>
              <a:rPr lang="en-ZA" sz="2800" dirty="0" smtClean="0"/>
              <a:t>The real issues: How to bring growth inclusive of nature safety with economics</a:t>
            </a:r>
            <a:br>
              <a:rPr lang="en-ZA" sz="2800" dirty="0" smtClean="0"/>
            </a:br>
            <a:r>
              <a:rPr lang="en-ZA" sz="2800" dirty="0" smtClean="0"/>
              <a:t/>
            </a:r>
            <a:br>
              <a:rPr lang="en-ZA" sz="2800" dirty="0" smtClean="0"/>
            </a:br>
            <a:r>
              <a:rPr lang="en-ZA" sz="2800" dirty="0"/>
              <a:t/>
            </a:r>
            <a:br>
              <a:rPr lang="en-ZA" sz="2800" dirty="0"/>
            </a:br>
            <a:r>
              <a:rPr lang="en-ZA" sz="2800" dirty="0" smtClean="0"/>
              <a:t/>
            </a:r>
            <a:br>
              <a:rPr lang="en-ZA" sz="2800" dirty="0" smtClean="0"/>
            </a:br>
            <a:r>
              <a:rPr lang="en-ZA" sz="2800" dirty="0"/>
              <a:t/>
            </a:r>
            <a:br>
              <a:rPr lang="en-ZA" sz="2800" dirty="0"/>
            </a:br>
            <a:endParaRPr lang="en-ZA" sz="2800" dirty="0"/>
          </a:p>
        </p:txBody>
      </p:sp>
    </p:spTree>
    <p:extLst>
      <p:ext uri="{BB962C8B-B14F-4D97-AF65-F5344CB8AC3E}">
        <p14:creationId xmlns:p14="http://schemas.microsoft.com/office/powerpoint/2010/main" val="55993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ZA" dirty="0" smtClean="0"/>
              <a:t>The developing world is on the path to industrialise</a:t>
            </a:r>
          </a:p>
          <a:p>
            <a:r>
              <a:rPr lang="en-ZA" dirty="0" smtClean="0"/>
              <a:t>They need  not repeat what the already developed world did to have industrialised by causing costly  damage to nature</a:t>
            </a:r>
          </a:p>
          <a:p>
            <a:r>
              <a:rPr lang="en-ZA" dirty="0" smtClean="0"/>
              <a:t>They need to innovate green industrialisation</a:t>
            </a:r>
          </a:p>
          <a:p>
            <a:r>
              <a:rPr lang="en-ZA" dirty="0" smtClean="0"/>
              <a:t>The innovation requires fundamental re-thinking of how to combine  economic growth with environmental security</a:t>
            </a:r>
          </a:p>
          <a:p>
            <a:r>
              <a:rPr lang="en-ZA" dirty="0" smtClean="0"/>
              <a:t>A new path that requires re-imaging  a totally green innovative economic growth path and process is essential to save the planet</a:t>
            </a:r>
            <a:endParaRPr lang="en-ZA" dirty="0"/>
          </a:p>
        </p:txBody>
      </p:sp>
      <p:sp>
        <p:nvSpPr>
          <p:cNvPr id="3" name="Title 2"/>
          <p:cNvSpPr>
            <a:spLocks noGrp="1"/>
          </p:cNvSpPr>
          <p:nvPr>
            <p:ph type="title"/>
          </p:nvPr>
        </p:nvSpPr>
        <p:spPr/>
        <p:txBody>
          <a:bodyPr>
            <a:normAutofit fontScale="90000"/>
          </a:bodyPr>
          <a:lstStyle/>
          <a:p>
            <a:r>
              <a:rPr lang="en-ZA" dirty="0" smtClean="0"/>
              <a:t> The Real issues: Re-innovating economic growth </a:t>
            </a:r>
            <a:endParaRPr lang="en-ZA" dirty="0"/>
          </a:p>
        </p:txBody>
      </p:sp>
    </p:spTree>
    <p:extLst>
      <p:ext uri="{BB962C8B-B14F-4D97-AF65-F5344CB8AC3E}">
        <p14:creationId xmlns:p14="http://schemas.microsoft.com/office/powerpoint/2010/main" val="4029277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ZA" dirty="0" smtClean="0"/>
              <a:t>Economic growth was achieved by creating unemployment, poverty and inequality</a:t>
            </a:r>
          </a:p>
          <a:p>
            <a:r>
              <a:rPr lang="en-ZA" dirty="0" smtClean="0"/>
              <a:t>Cost to nature and cost to human well-being still remain the scar to all the  material and economic growth achievements we all see around us</a:t>
            </a:r>
          </a:p>
          <a:p>
            <a:r>
              <a:rPr lang="en-ZA" dirty="0" smtClean="0"/>
              <a:t>Innovating an economic growth paradigm that reverses this injustice to humanity and nature is critical</a:t>
            </a:r>
          </a:p>
          <a:p>
            <a:r>
              <a:rPr lang="en-ZA" dirty="0" smtClean="0"/>
              <a:t>Wellbeing multiplication not subtraction, nature safety rather than damage must re-engineer the whole economic growth doctrine</a:t>
            </a:r>
            <a:endParaRPr lang="en-ZA" dirty="0"/>
          </a:p>
        </p:txBody>
      </p:sp>
      <p:sp>
        <p:nvSpPr>
          <p:cNvPr id="3" name="Title 2"/>
          <p:cNvSpPr>
            <a:spLocks noGrp="1"/>
          </p:cNvSpPr>
          <p:nvPr>
            <p:ph type="title"/>
          </p:nvPr>
        </p:nvSpPr>
        <p:spPr/>
        <p:txBody>
          <a:bodyPr>
            <a:normAutofit fontScale="90000"/>
          </a:bodyPr>
          <a:lstStyle/>
          <a:p>
            <a:r>
              <a:rPr lang="en-ZA" dirty="0" smtClean="0"/>
              <a:t>Economic growth with wellbeing</a:t>
            </a:r>
            <a:endParaRPr lang="en-ZA" dirty="0"/>
          </a:p>
        </p:txBody>
      </p:sp>
    </p:spTree>
    <p:extLst>
      <p:ext uri="{BB962C8B-B14F-4D97-AF65-F5344CB8AC3E}">
        <p14:creationId xmlns:p14="http://schemas.microsoft.com/office/powerpoint/2010/main" val="405688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ZA" dirty="0" smtClean="0"/>
              <a:t>Not only market</a:t>
            </a:r>
          </a:p>
          <a:p>
            <a:r>
              <a:rPr lang="en-ZA" dirty="0" smtClean="0"/>
              <a:t>Not only planning</a:t>
            </a:r>
          </a:p>
          <a:p>
            <a:r>
              <a:rPr lang="en-ZA" dirty="0" smtClean="0"/>
              <a:t>Combine them</a:t>
            </a:r>
          </a:p>
          <a:p>
            <a:r>
              <a:rPr lang="en-ZA" dirty="0" smtClean="0"/>
              <a:t>Not only state</a:t>
            </a:r>
          </a:p>
          <a:p>
            <a:r>
              <a:rPr lang="en-ZA" dirty="0" smtClean="0"/>
              <a:t>Not only private</a:t>
            </a:r>
          </a:p>
          <a:p>
            <a:r>
              <a:rPr lang="en-ZA" dirty="0" smtClean="0"/>
              <a:t>Find a way to link them</a:t>
            </a:r>
          </a:p>
          <a:p>
            <a:r>
              <a:rPr lang="en-ZA" dirty="0" smtClean="0"/>
              <a:t>Not only politics or economics-synergise them</a:t>
            </a:r>
          </a:p>
          <a:p>
            <a:r>
              <a:rPr lang="en-ZA" dirty="0" smtClean="0"/>
              <a:t>A new system that synthesises with creativity and innovation state with private, market with planning and economics with politics is critical to make a difference in preserving nature and sustaining human-wellbeing!</a:t>
            </a:r>
          </a:p>
          <a:p>
            <a:pPr marL="109728" indent="0">
              <a:buNone/>
            </a:pPr>
            <a:endParaRPr lang="en-ZA" dirty="0"/>
          </a:p>
        </p:txBody>
      </p:sp>
      <p:sp>
        <p:nvSpPr>
          <p:cNvPr id="3" name="Title 2"/>
          <p:cNvSpPr>
            <a:spLocks noGrp="1"/>
          </p:cNvSpPr>
          <p:nvPr>
            <p:ph type="title"/>
          </p:nvPr>
        </p:nvSpPr>
        <p:spPr/>
        <p:txBody>
          <a:bodyPr>
            <a:normAutofit fontScale="90000"/>
          </a:bodyPr>
          <a:lstStyle/>
          <a:p>
            <a:r>
              <a:rPr lang="en-ZA" dirty="0" smtClean="0"/>
              <a:t>New Economic Growth Paradigm Needed</a:t>
            </a:r>
            <a:endParaRPr lang="en-ZA" dirty="0"/>
          </a:p>
        </p:txBody>
      </p:sp>
    </p:spTree>
    <p:extLst>
      <p:ext uri="{BB962C8B-B14F-4D97-AF65-F5344CB8AC3E}">
        <p14:creationId xmlns:p14="http://schemas.microsoft.com/office/powerpoint/2010/main" val="678220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ZA" dirty="0" smtClean="0"/>
              <a:t>Making profit through market validation is not enough</a:t>
            </a:r>
          </a:p>
          <a:p>
            <a:r>
              <a:rPr lang="en-ZA" dirty="0" smtClean="0"/>
              <a:t>Social and environmental validation must be equally added.</a:t>
            </a:r>
          </a:p>
          <a:p>
            <a:r>
              <a:rPr lang="en-ZA" dirty="0"/>
              <a:t>Validate any economic gain by an equal social, environmental and social gain</a:t>
            </a:r>
          </a:p>
          <a:p>
            <a:r>
              <a:rPr lang="en-ZA" dirty="0"/>
              <a:t>Economic gain alone is not sufficient</a:t>
            </a:r>
          </a:p>
          <a:p>
            <a:r>
              <a:rPr lang="en-ZA" dirty="0"/>
              <a:t>All gains must be combined</a:t>
            </a:r>
          </a:p>
          <a:p>
            <a:r>
              <a:rPr lang="en-ZA" dirty="0"/>
              <a:t>The validation of economic success must be measured with both nature and human wellbeing</a:t>
            </a:r>
          </a:p>
          <a:p>
            <a:r>
              <a:rPr lang="en-ZA" dirty="0"/>
              <a:t>A new </a:t>
            </a:r>
            <a:r>
              <a:rPr lang="en-ZA" dirty="0" smtClean="0"/>
              <a:t>equation: F(Total </a:t>
            </a:r>
            <a:r>
              <a:rPr lang="en-ZA" dirty="0"/>
              <a:t>Gain)=f(human wellbeing)+f(nature)+ </a:t>
            </a:r>
            <a:r>
              <a:rPr lang="en-ZA" dirty="0" smtClean="0"/>
              <a:t>f(economics)</a:t>
            </a:r>
            <a:endParaRPr lang="en-ZA" dirty="0"/>
          </a:p>
        </p:txBody>
      </p:sp>
      <p:sp>
        <p:nvSpPr>
          <p:cNvPr id="3" name="Title 2"/>
          <p:cNvSpPr>
            <a:spLocks noGrp="1"/>
          </p:cNvSpPr>
          <p:nvPr>
            <p:ph type="title"/>
          </p:nvPr>
        </p:nvSpPr>
        <p:spPr/>
        <p:txBody>
          <a:bodyPr>
            <a:normAutofit fontScale="90000"/>
          </a:bodyPr>
          <a:lstStyle/>
          <a:p>
            <a:r>
              <a:rPr lang="en-ZA" dirty="0" smtClean="0"/>
              <a:t>Change Economic Validation: not by profit alone</a:t>
            </a:r>
            <a:endParaRPr lang="en-ZA" dirty="0"/>
          </a:p>
        </p:txBody>
      </p:sp>
    </p:spTree>
    <p:extLst>
      <p:ext uri="{BB962C8B-B14F-4D97-AF65-F5344CB8AC3E}">
        <p14:creationId xmlns:p14="http://schemas.microsoft.com/office/powerpoint/2010/main" val="3969993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1622</TotalTime>
  <Words>1219</Words>
  <Application>Microsoft Office PowerPoint</Application>
  <PresentationFormat>On-screen Show (4:3)</PresentationFormat>
  <Paragraphs>127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Innovating Governance to Implement SDGs 2030 by Mammo Muchie DST/NRF Research Professor, Tshwane University of Technology,&amp; TMDC, Oxford University, UK &amp; UoGondar and ASTU, Ethiopia, Invited as Professorial Research Fellow by Tonji University &amp; JNU, New Delhi, India </vt:lpstr>
      <vt:lpstr>Outline</vt:lpstr>
      <vt:lpstr>Useful Quotes</vt:lpstr>
      <vt:lpstr>Useful Quotes</vt:lpstr>
      <vt:lpstr>      The real issues: How to bring growth inclusive of nature safety with economics     </vt:lpstr>
      <vt:lpstr> The Real issues: Re-innovating economic growth </vt:lpstr>
      <vt:lpstr>Economic growth with wellbeing</vt:lpstr>
      <vt:lpstr>New Economic Growth Paradigm Needed</vt:lpstr>
      <vt:lpstr>Change Economic Validation: not by profit alone</vt:lpstr>
      <vt:lpstr>Relevance to SDGs</vt:lpstr>
      <vt:lpstr>SDGs:  What to Implement? </vt:lpstr>
      <vt:lpstr>Governance Indicators</vt:lpstr>
      <vt:lpstr>Learning from MDGs</vt:lpstr>
      <vt:lpstr> SDGs for all by 2030!</vt:lpstr>
      <vt:lpstr> Some Examples of New Partnerships</vt:lpstr>
      <vt:lpstr>Examples of New partnerships</vt:lpstr>
      <vt:lpstr>Governance challenges</vt:lpstr>
      <vt:lpstr>Getting Governance to work</vt:lpstr>
      <vt:lpstr>Concluding Thoughts</vt:lpstr>
      <vt:lpstr>Finally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 Governance for Implementing SDGs 2030 DST/NRF Research Professor, Tshwane University of Technology, TMDC, OXFORD UNIVERSITY</dc:title>
  <dc:creator>Mammo Muchie</dc:creator>
  <cp:lastModifiedBy>Mammo Muchie</cp:lastModifiedBy>
  <cp:revision>31</cp:revision>
  <dcterms:created xsi:type="dcterms:W3CDTF">2015-12-08T09:45:05Z</dcterms:created>
  <dcterms:modified xsi:type="dcterms:W3CDTF">2016-05-11T07:16:52Z</dcterms:modified>
</cp:coreProperties>
</file>