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407" r:id="rId3"/>
    <p:sldId id="333" r:id="rId4"/>
    <p:sldId id="410" r:id="rId5"/>
    <p:sldId id="380" r:id="rId6"/>
    <p:sldId id="372" r:id="rId7"/>
    <p:sldId id="402" r:id="rId8"/>
    <p:sldId id="401" r:id="rId9"/>
    <p:sldId id="386" r:id="rId10"/>
    <p:sldId id="387" r:id="rId11"/>
    <p:sldId id="388" r:id="rId12"/>
    <p:sldId id="389" r:id="rId13"/>
    <p:sldId id="390" r:id="rId14"/>
    <p:sldId id="391" r:id="rId15"/>
    <p:sldId id="392" r:id="rId16"/>
    <p:sldId id="393" r:id="rId17"/>
    <p:sldId id="395" r:id="rId18"/>
    <p:sldId id="397" r:id="rId19"/>
    <p:sldId id="384" r:id="rId20"/>
    <p:sldId id="346" r:id="rId21"/>
    <p:sldId id="347" r:id="rId22"/>
    <p:sldId id="306" r:id="rId23"/>
    <p:sldId id="307" r:id="rId24"/>
    <p:sldId id="308" r:id="rId25"/>
    <p:sldId id="412" r:id="rId26"/>
    <p:sldId id="413" r:id="rId27"/>
    <p:sldId id="400" r:id="rId28"/>
    <p:sldId id="406" r:id="rId29"/>
    <p:sldId id="41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litha"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VIs</c:v>
          </c:tx>
          <c:spPr>
            <a:ln>
              <a:solidFill>
                <a:srgbClr val="002060"/>
              </a:solidFill>
            </a:ln>
          </c:spPr>
          <c:marker>
            <c:symbol val="none"/>
          </c:marker>
          <c:trendline>
            <c:spPr>
              <a:ln w="25400" cmpd="sng">
                <a:solidFill>
                  <a:srgbClr val="FF0000"/>
                </a:solidFill>
                <a:prstDash val="solid"/>
              </a:ln>
            </c:spPr>
            <c:trendlineType val="linear"/>
            <c:dispRSqr val="0"/>
            <c:dispEq val="0"/>
          </c:trendline>
          <c:cat>
            <c:numRef>
              <c:f>Sheet1!$A$2:$A$20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Sheet1!$G$2:$G$20</c:f>
              <c:numCache>
                <c:formatCode>0.0</c:formatCode>
                <c:ptCount val="19"/>
                <c:pt idx="0">
                  <c:v>0.39174970647197377</c:v>
                </c:pt>
                <c:pt idx="1">
                  <c:v>0.45979039075304062</c:v>
                </c:pt>
                <c:pt idx="2">
                  <c:v>0.52034240572066115</c:v>
                </c:pt>
                <c:pt idx="3">
                  <c:v>0.51466116962998243</c:v>
                </c:pt>
                <c:pt idx="4">
                  <c:v>1.4180788978164498</c:v>
                </c:pt>
                <c:pt idx="5">
                  <c:v>1.5608081473386926</c:v>
                </c:pt>
                <c:pt idx="6">
                  <c:v>5.1341460035425541</c:v>
                </c:pt>
                <c:pt idx="7">
                  <c:v>4.7532544477918943</c:v>
                </c:pt>
                <c:pt idx="8">
                  <c:v>4.0230657562234473</c:v>
                </c:pt>
                <c:pt idx="9">
                  <c:v>2.2314729657776273</c:v>
                </c:pt>
                <c:pt idx="10">
                  <c:v>1.9494165135369239</c:v>
                </c:pt>
                <c:pt idx="11">
                  <c:v>2.3046202398980027</c:v>
                </c:pt>
                <c:pt idx="12">
                  <c:v>2.3975387771908387</c:v>
                </c:pt>
                <c:pt idx="13">
                  <c:v>0.26934675513474293</c:v>
                </c:pt>
                <c:pt idx="14">
                  <c:v>9.7039776865173233E-2</c:v>
                </c:pt>
                <c:pt idx="15">
                  <c:v>0.16060830740439777</c:v>
                </c:pt>
                <c:pt idx="16">
                  <c:v>0.19608104612118543</c:v>
                </c:pt>
                <c:pt idx="17">
                  <c:v>1.5755942730573382E-2</c:v>
                </c:pt>
                <c:pt idx="18">
                  <c:v>1.3033371070347989E-3</c:v>
                </c:pt>
              </c:numCache>
            </c:numRef>
          </c:val>
          <c:smooth val="0"/>
        </c:ser>
        <c:dLbls>
          <c:showLegendKey val="0"/>
          <c:showVal val="0"/>
          <c:showCatName val="0"/>
          <c:showSerName val="0"/>
          <c:showPercent val="0"/>
          <c:showBubbleSize val="0"/>
        </c:dLbls>
        <c:marker val="1"/>
        <c:smooth val="0"/>
        <c:axId val="169729408"/>
        <c:axId val="171730048"/>
      </c:lineChart>
      <c:catAx>
        <c:axId val="169729408"/>
        <c:scaling>
          <c:orientation val="minMax"/>
        </c:scaling>
        <c:delete val="0"/>
        <c:axPos val="b"/>
        <c:numFmt formatCode="General" sourceLinked="1"/>
        <c:majorTickMark val="out"/>
        <c:minorTickMark val="none"/>
        <c:tickLblPos val="nextTo"/>
        <c:crossAx val="171730048"/>
        <c:crosses val="autoZero"/>
        <c:auto val="1"/>
        <c:lblAlgn val="ctr"/>
        <c:lblOffset val="100"/>
        <c:noMultiLvlLbl val="0"/>
      </c:catAx>
      <c:valAx>
        <c:axId val="171730048"/>
        <c:scaling>
          <c:orientation val="minMax"/>
        </c:scaling>
        <c:delete val="0"/>
        <c:axPos val="l"/>
        <c:majorGridlines/>
        <c:numFmt formatCode="0.0" sourceLinked="1"/>
        <c:majorTickMark val="out"/>
        <c:minorTickMark val="none"/>
        <c:tickLblPos val="nextTo"/>
        <c:crossAx val="169729408"/>
        <c:crosses val="autoZero"/>
        <c:crossBetween val="between"/>
      </c:valAx>
    </c:plotArea>
    <c:legend>
      <c:legendPos val="r"/>
      <c:legendEntry>
        <c:idx val="1"/>
        <c:delete val="1"/>
      </c:legendEntry>
      <c:layout/>
      <c:overlay val="0"/>
    </c:legend>
    <c:plotVisOnly val="1"/>
    <c:dispBlanksAs val="gap"/>
    <c:showDLblsOverMax val="0"/>
  </c:chart>
  <c:txPr>
    <a:bodyPr/>
    <a:lstStyle/>
    <a:p>
      <a:pPr>
        <a:defRPr baseline="0">
          <a:latin typeface="Trebuchet MS"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5AA32-9A45-4C9E-BF83-27206ACC4729}" type="datetimeFigureOut">
              <a:rPr lang="en-US" smtClean="0"/>
              <a:pPr/>
              <a:t>3/17/2016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BF0A1-EDD9-4702-AA0F-25277809045B}" type="slidenum">
              <a:rPr lang="en-IN" smtClean="0"/>
              <a:pPr/>
              <a:t>‹#›</a:t>
            </a:fld>
            <a:endParaRPr lang="en-IN"/>
          </a:p>
        </p:txBody>
      </p:sp>
    </p:spTree>
    <p:extLst>
      <p:ext uri="{BB962C8B-B14F-4D97-AF65-F5344CB8AC3E}">
        <p14:creationId xmlns:p14="http://schemas.microsoft.com/office/powerpoint/2010/main" val="52429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BED51-CADD-499B-B187-46FA20766667}" type="slidenum">
              <a:rPr lang="en-US"/>
              <a:pPr/>
              <a:t>20</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20A21-9943-41E6-869A-965FA3726219}" type="slidenum">
              <a:rPr lang="en-US"/>
              <a:pPr/>
              <a:t>21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67E039E-C519-46F5-9727-6F7914B45C22}" type="datetimeFigureOut">
              <a:rPr lang="en-US" smtClean="0"/>
              <a:pPr/>
              <a:t>3/17/2016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67E039E-C519-46F5-9727-6F7914B45C22}" type="datetimeFigureOut">
              <a:rPr lang="en-US" smtClean="0"/>
              <a:pPr/>
              <a:t>3/17/2016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67E039E-C519-46F5-9727-6F7914B45C22}" type="datetimeFigureOut">
              <a:rPr lang="en-US" smtClean="0"/>
              <a:pPr/>
              <a:t>3/17/2016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67E039E-C519-46F5-9727-6F7914B45C22}" type="datetimeFigureOut">
              <a:rPr lang="en-US" smtClean="0"/>
              <a:pPr/>
              <a:t>3/17/2016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E039E-C519-46F5-9727-6F7914B45C22}" type="datetimeFigureOut">
              <a:rPr lang="en-US" smtClean="0"/>
              <a:pPr/>
              <a:t>3/17/2016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67E039E-C519-46F5-9727-6F7914B45C22}" type="datetimeFigureOut">
              <a:rPr lang="en-US" smtClean="0"/>
              <a:pPr/>
              <a:t>3/17/2016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67E039E-C519-46F5-9727-6F7914B45C22}" type="datetimeFigureOut">
              <a:rPr lang="en-US" smtClean="0"/>
              <a:pPr/>
              <a:t>3/17/2016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7E039E-C519-46F5-9727-6F7914B45C22}" type="datetimeFigureOut">
              <a:rPr lang="en-US" smtClean="0"/>
              <a:pPr/>
              <a:t>3/17/2016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E039E-C519-46F5-9727-6F7914B45C22}" type="datetimeFigureOut">
              <a:rPr lang="en-US" smtClean="0"/>
              <a:pPr/>
              <a:t>3/17/2016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E039E-C519-46F5-9727-6F7914B45C22}" type="datetimeFigureOut">
              <a:rPr lang="en-US" smtClean="0"/>
              <a:pPr/>
              <a:t>3/17/2016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E039E-C519-46F5-9727-6F7914B45C22}" type="datetimeFigureOut">
              <a:rPr lang="en-US" smtClean="0"/>
              <a:pPr/>
              <a:t>3/17/2016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8442F2-E36A-4087-9B89-95AE9378E62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E039E-C519-46F5-9727-6F7914B45C22}" type="datetimeFigureOut">
              <a:rPr lang="en-US" smtClean="0"/>
              <a:pPr/>
              <a:t>3/17/2016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442F2-E36A-4087-9B89-95AE9378E62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846667"/>
              </p:ext>
            </p:extLst>
          </p:nvPr>
        </p:nvGraphicFramePr>
        <p:xfrm>
          <a:off x="0" y="1285860"/>
          <a:ext cx="9144000" cy="853440"/>
        </p:xfrm>
        <a:graphic>
          <a:graphicData uri="http://schemas.openxmlformats.org/drawingml/2006/table">
            <a:tbl>
              <a:tblPr/>
              <a:tblGrid>
                <a:gridCol w="9144000"/>
              </a:tblGrid>
              <a:tr h="0">
                <a:tc>
                  <a:txBody>
                    <a:bodyPr/>
                    <a:lstStyle/>
                    <a:p>
                      <a:pPr algn="ctr"/>
                      <a:r>
                        <a:rPr lang="en-US" sz="2800" b="1" kern="1200" dirty="0" smtClean="0">
                          <a:solidFill>
                            <a:srgbClr val="000099"/>
                          </a:solidFill>
                          <a:effectLst/>
                          <a:latin typeface="Calisto MT" pitchFamily="18" charset="0"/>
                          <a:ea typeface="+mn-ea"/>
                          <a:cs typeface="Andalus" panose="02020603050405020304" pitchFamily="18" charset="-78"/>
                        </a:rPr>
                        <a:t>Craft</a:t>
                      </a:r>
                      <a:r>
                        <a:rPr lang="en-US" sz="2800" b="1" kern="1200" baseline="0" dirty="0" smtClean="0">
                          <a:solidFill>
                            <a:srgbClr val="000099"/>
                          </a:solidFill>
                          <a:effectLst/>
                          <a:latin typeface="Calisto MT" pitchFamily="18" charset="0"/>
                          <a:ea typeface="+mn-ea"/>
                          <a:cs typeface="Andalus" panose="02020603050405020304" pitchFamily="18" charset="-78"/>
                        </a:rPr>
                        <a:t> Sector and Exclusion</a:t>
                      </a:r>
                      <a:r>
                        <a:rPr lang="en-US" sz="2800" b="1" kern="1200" dirty="0" smtClean="0">
                          <a:solidFill>
                            <a:srgbClr val="000099"/>
                          </a:solidFill>
                          <a:effectLst/>
                          <a:latin typeface="Calisto MT" pitchFamily="18" charset="0"/>
                          <a:ea typeface="+mn-ea"/>
                          <a:cs typeface="Andalus" panose="02020603050405020304" pitchFamily="18" charset="-78"/>
                        </a:rPr>
                        <a:t>:</a:t>
                      </a:r>
                    </a:p>
                    <a:p>
                      <a:pPr algn="ctr"/>
                      <a:r>
                        <a:rPr lang="en-US" sz="2800" b="1" kern="1200" dirty="0" smtClean="0">
                          <a:solidFill>
                            <a:srgbClr val="000099"/>
                          </a:solidFill>
                          <a:effectLst/>
                          <a:latin typeface="Calisto MT" pitchFamily="18" charset="0"/>
                          <a:ea typeface="+mn-ea"/>
                          <a:cs typeface="Andalus" panose="02020603050405020304" pitchFamily="18" charset="-78"/>
                        </a:rPr>
                        <a:t>Posers for Learning, Innovation and Sustainability </a:t>
                      </a:r>
                      <a:endParaRPr lang="en-IN" sz="2800" b="1" kern="1200" dirty="0" smtClean="0">
                        <a:solidFill>
                          <a:srgbClr val="000099"/>
                        </a:solidFill>
                        <a:effectLst/>
                        <a:latin typeface="Calisto MT" pitchFamily="18" charset="0"/>
                        <a:ea typeface="+mn-ea"/>
                        <a:cs typeface="Andalus"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11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0" y="3244334"/>
            <a:ext cx="9144000" cy="923330"/>
          </a:xfrm>
          <a:prstGeom prst="rect">
            <a:avLst/>
          </a:prstGeom>
        </p:spPr>
        <p:txBody>
          <a:bodyPr wrap="square">
            <a:spAutoFit/>
          </a:bodyPr>
          <a:lstStyle/>
          <a:p>
            <a:pPr algn="ctr"/>
            <a:r>
              <a:rPr lang="en-US" sz="5400" b="1" dirty="0" smtClean="0">
                <a:solidFill>
                  <a:srgbClr val="FFC000"/>
                </a:solidFill>
                <a:latin typeface="Andalus" pitchFamily="18" charset="-78"/>
                <a:cs typeface="Andalus" pitchFamily="18" charset="-78"/>
              </a:rPr>
              <a:t> </a:t>
            </a:r>
            <a:endParaRPr lang="en-IN" sz="4800" dirty="0">
              <a:solidFill>
                <a:srgbClr val="00B050"/>
              </a:solidFill>
              <a:latin typeface="Andalus" pitchFamily="18" charset="-78"/>
              <a:cs typeface="Andalus" pitchFamily="18" charset="-78"/>
            </a:endParaRPr>
          </a:p>
        </p:txBody>
      </p:sp>
      <p:sp>
        <p:nvSpPr>
          <p:cNvPr id="2" name="Rectangle 1"/>
          <p:cNvSpPr/>
          <p:nvPr/>
        </p:nvSpPr>
        <p:spPr>
          <a:xfrm>
            <a:off x="0" y="4653136"/>
            <a:ext cx="9144000" cy="1169551"/>
          </a:xfrm>
          <a:prstGeom prst="rect">
            <a:avLst/>
          </a:prstGeom>
        </p:spPr>
        <p:txBody>
          <a:bodyPr wrap="square">
            <a:spAutoFit/>
          </a:bodyPr>
          <a:lstStyle/>
          <a:p>
            <a:pPr algn="ctr">
              <a:spcAft>
                <a:spcPts val="0"/>
              </a:spcAft>
            </a:pPr>
            <a:r>
              <a:rPr lang="en-US" sz="2000" b="1" i="1" dirty="0" err="1">
                <a:solidFill>
                  <a:srgbClr val="006600"/>
                </a:solidFill>
                <a:latin typeface="Calisto MT" pitchFamily="18" charset="0"/>
                <a:ea typeface="Calibri"/>
                <a:cs typeface="Times New Roman"/>
              </a:rPr>
              <a:t>Keshab</a:t>
            </a:r>
            <a:r>
              <a:rPr lang="en-US" sz="2000" b="1" i="1" dirty="0">
                <a:solidFill>
                  <a:srgbClr val="006600"/>
                </a:solidFill>
                <a:latin typeface="Calisto MT" pitchFamily="18" charset="0"/>
                <a:ea typeface="Calibri"/>
                <a:cs typeface="Times New Roman"/>
              </a:rPr>
              <a:t> Das</a:t>
            </a:r>
          </a:p>
          <a:p>
            <a:endParaRPr lang="en-US" sz="1600" b="1" dirty="0">
              <a:latin typeface="Calisto MT" pitchFamily="18" charset="0"/>
              <a:cs typeface="Andalus" pitchFamily="18" charset="-78"/>
            </a:endParaRPr>
          </a:p>
          <a:p>
            <a:pPr algn="ctr"/>
            <a:r>
              <a:rPr lang="en-US" b="1" dirty="0">
                <a:solidFill>
                  <a:schemeClr val="accent6">
                    <a:lumMod val="50000"/>
                  </a:schemeClr>
                </a:solidFill>
                <a:latin typeface="Calisto MT" pitchFamily="18" charset="0"/>
                <a:cs typeface="Andalus" pitchFamily="18" charset="-78"/>
              </a:rPr>
              <a:t>Gujarat Institute of Development Research, Ahmedabad</a:t>
            </a:r>
            <a:r>
              <a:rPr lang="en-US" b="1" dirty="0">
                <a:solidFill>
                  <a:srgbClr val="7030A0"/>
                </a:solidFill>
                <a:latin typeface="Calisto MT" pitchFamily="18" charset="0"/>
                <a:cs typeface="Andalus" pitchFamily="18" charset="-78"/>
              </a:rPr>
              <a:t> </a:t>
            </a:r>
            <a:endParaRPr lang="en-IN" dirty="0">
              <a:solidFill>
                <a:srgbClr val="7030A0"/>
              </a:solidFill>
              <a:latin typeface="Calisto MT" pitchFamily="18" charset="0"/>
              <a:cs typeface="Andalus" pitchFamily="18" charset="-78"/>
            </a:endParaRPr>
          </a:p>
          <a:p>
            <a:pPr algn="ctr"/>
            <a:r>
              <a:rPr lang="en-US" sz="1600" b="1" dirty="0">
                <a:latin typeface="Calisto MT" pitchFamily="18" charset="0"/>
                <a:cs typeface="Andalus" pitchFamily="18" charset="-78"/>
              </a:rPr>
              <a:t> </a:t>
            </a:r>
            <a:r>
              <a:rPr lang="en-US" sz="1600" b="1" i="1" dirty="0" smtClean="0">
                <a:solidFill>
                  <a:srgbClr val="C00000"/>
                </a:solidFill>
                <a:latin typeface="Calisto MT" pitchFamily="18" charset="0"/>
                <a:cs typeface="Andalus" pitchFamily="18" charset="-78"/>
              </a:rPr>
              <a:t>keshabdas@gmail.com</a:t>
            </a:r>
            <a:endParaRPr lang="en-IN" b="1" i="1" dirty="0">
              <a:solidFill>
                <a:srgbClr val="C00000"/>
              </a:solidFill>
              <a:latin typeface="Calisto MT" pitchFamily="18" charset="0"/>
              <a:ea typeface="Calibri"/>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molela1\IMG_0274.jpg"/>
          <p:cNvPicPr>
            <a:picLocks noChangeAspect="1" noChangeArrowheads="1"/>
          </p:cNvPicPr>
          <p:nvPr/>
        </p:nvPicPr>
        <p:blipFill>
          <a:blip r:embed="rId2" cstate="print"/>
          <a:srcRect/>
          <a:stretch>
            <a:fillRect/>
          </a:stretch>
        </p:blipFill>
        <p:spPr bwMode="auto">
          <a:xfrm>
            <a:off x="0" y="0"/>
            <a:ext cx="8786842" cy="6858000"/>
          </a:xfrm>
          <a:prstGeom prst="rect">
            <a:avLst/>
          </a:prstGeom>
          <a:noFill/>
        </p:spPr>
      </p:pic>
    </p:spTree>
    <p:extLst>
      <p:ext uri="{BB962C8B-B14F-4D97-AF65-F5344CB8AC3E}">
        <p14:creationId xmlns:p14="http://schemas.microsoft.com/office/powerpoint/2010/main" val="1112885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molela1\IMG_0300.jpg"/>
          <p:cNvPicPr>
            <a:picLocks noChangeAspect="1" noChangeArrowheads="1"/>
          </p:cNvPicPr>
          <p:nvPr/>
        </p:nvPicPr>
        <p:blipFill>
          <a:blip r:embed="rId2" cstate="print"/>
          <a:srcRect/>
          <a:stretch>
            <a:fillRect/>
          </a:stretch>
        </p:blipFill>
        <p:spPr bwMode="auto">
          <a:xfrm>
            <a:off x="0" y="2264461"/>
            <a:ext cx="9144000" cy="4593539"/>
          </a:xfrm>
          <a:prstGeom prst="rect">
            <a:avLst/>
          </a:prstGeom>
          <a:noFill/>
        </p:spPr>
      </p:pic>
      <p:sp>
        <p:nvSpPr>
          <p:cNvPr id="22531" name="Rectangle 3"/>
          <p:cNvSpPr>
            <a:spLocks noChangeArrowheads="1"/>
          </p:cNvSpPr>
          <p:nvPr/>
        </p:nvSpPr>
        <p:spPr bwMode="auto">
          <a:xfrm>
            <a:off x="1" y="17692"/>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0099"/>
                </a:solidFill>
                <a:effectLst/>
                <a:latin typeface="Calisto MT" pitchFamily="18" charset="0"/>
                <a:ea typeface="Times New Roman" pitchFamily="18" charset="0"/>
                <a:cs typeface="Arial" pitchFamily="34" charset="0"/>
              </a:rPr>
              <a:t>Limits of Innovations in Products and Processes</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sto MT"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Participating in exhibitions and fairs, products changed to theme tiles, three-dimensional articles and  toys as customers desired.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They started adding paints.  They  plan to invest in machines to mix mud in large quantities faster</a:t>
            </a:r>
            <a:r>
              <a:rPr kumimoji="0" lang="en-US" b="1" i="0" u="none" strike="noStrike" cap="none" normalizeH="0" dirty="0" smtClean="0">
                <a:ln>
                  <a:noFill/>
                </a:ln>
                <a:solidFill>
                  <a:schemeClr val="tx1"/>
                </a:solidFill>
                <a:effectLst/>
                <a:latin typeface="Calisto MT" pitchFamily="18" charset="0"/>
                <a:ea typeface="Times New Roman" pitchFamily="18" charset="0"/>
                <a:cs typeface="Arial" pitchFamily="34" charset="0"/>
              </a:rPr>
              <a:t> and go for diesel /electricity based  ovens.  But  there are constraints of raw material, demand for the product and marketing.</a:t>
            </a: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 </a:t>
            </a:r>
            <a:endParaRPr kumimoji="0" lang="en-US" b="1" i="0" u="none" strike="noStrike" cap="none" normalizeH="0" baseline="0" dirty="0" smtClean="0">
              <a:ln>
                <a:noFill/>
              </a:ln>
              <a:solidFill>
                <a:schemeClr val="tx1"/>
              </a:solidFill>
              <a:effectLst/>
              <a:latin typeface="Calisto MT" pitchFamily="18" charset="0"/>
              <a:cs typeface="Arial" pitchFamily="34" charset="0"/>
            </a:endParaRPr>
          </a:p>
        </p:txBody>
      </p:sp>
    </p:spTree>
    <p:extLst>
      <p:ext uri="{BB962C8B-B14F-4D97-AF65-F5344CB8AC3E}">
        <p14:creationId xmlns:p14="http://schemas.microsoft.com/office/powerpoint/2010/main" val="1467848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molela1\IMG_0287.jpg"/>
          <p:cNvPicPr>
            <a:picLocks noChangeAspect="1" noChangeArrowheads="1"/>
          </p:cNvPicPr>
          <p:nvPr/>
        </p:nvPicPr>
        <p:blipFill>
          <a:blip r:embed="rId2" cstate="print"/>
          <a:srcRect/>
          <a:stretch>
            <a:fillRect/>
          </a:stretch>
        </p:blipFill>
        <p:spPr bwMode="auto">
          <a:xfrm>
            <a:off x="0" y="857232"/>
            <a:ext cx="4286248" cy="3214686"/>
          </a:xfrm>
          <a:prstGeom prst="rect">
            <a:avLst/>
          </a:prstGeom>
          <a:noFill/>
        </p:spPr>
      </p:pic>
      <p:pic>
        <p:nvPicPr>
          <p:cNvPr id="3" name="Picture 2" descr="G:\molela1\IMG_0308.jpg"/>
          <p:cNvPicPr>
            <a:picLocks noChangeAspect="1" noChangeArrowheads="1"/>
          </p:cNvPicPr>
          <p:nvPr/>
        </p:nvPicPr>
        <p:blipFill>
          <a:blip r:embed="rId3" cstate="print"/>
          <a:srcRect/>
          <a:stretch>
            <a:fillRect/>
          </a:stretch>
        </p:blipFill>
        <p:spPr bwMode="auto">
          <a:xfrm>
            <a:off x="4357686" y="3268264"/>
            <a:ext cx="4786314" cy="3589736"/>
          </a:xfrm>
          <a:prstGeom prst="rect">
            <a:avLst/>
          </a:prstGeom>
          <a:noFill/>
        </p:spPr>
      </p:pic>
    </p:spTree>
    <p:extLst>
      <p:ext uri="{BB962C8B-B14F-4D97-AF65-F5344CB8AC3E}">
        <p14:creationId xmlns:p14="http://schemas.microsoft.com/office/powerpoint/2010/main" val="3595476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molela1\IMG_0304.jpg"/>
          <p:cNvPicPr>
            <a:picLocks noChangeAspect="1" noChangeArrowheads="1"/>
          </p:cNvPicPr>
          <p:nvPr/>
        </p:nvPicPr>
        <p:blipFill>
          <a:blip r:embed="rId2" cstate="print"/>
          <a:srcRect/>
          <a:stretch>
            <a:fillRect/>
          </a:stretch>
        </p:blipFill>
        <p:spPr bwMode="auto">
          <a:xfrm>
            <a:off x="0" y="2276872"/>
            <a:ext cx="9144000" cy="4581128"/>
          </a:xfrm>
          <a:prstGeom prst="rect">
            <a:avLst/>
          </a:prstGeom>
          <a:noFill/>
        </p:spPr>
      </p:pic>
      <p:sp>
        <p:nvSpPr>
          <p:cNvPr id="23555" name="Rectangle 3"/>
          <p:cNvSpPr>
            <a:spLocks noChangeArrowheads="1"/>
          </p:cNvSpPr>
          <p:nvPr/>
        </p:nvSpPr>
        <p:spPr bwMode="auto">
          <a:xfrm>
            <a:off x="0" y="116632"/>
            <a:ext cx="91440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0099"/>
                </a:solidFill>
                <a:effectLst/>
                <a:latin typeface="Calisto MT" pitchFamily="18" charset="0"/>
                <a:ea typeface="Times New Roman" pitchFamily="18" charset="0"/>
                <a:cs typeface="Arial" pitchFamily="34" charset="0"/>
              </a:rPr>
              <a:t>State and Innovation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sto MT"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Although </a:t>
            </a:r>
            <a:r>
              <a:rPr kumimoji="0" lang="en-US" b="1" i="0" u="none" strike="noStrike" cap="none" normalizeH="0" baseline="0" dirty="0" err="1" smtClean="0">
                <a:ln>
                  <a:noFill/>
                </a:ln>
                <a:solidFill>
                  <a:schemeClr val="tx1"/>
                </a:solidFill>
                <a:effectLst/>
                <a:latin typeface="Calisto MT" pitchFamily="18" charset="0"/>
                <a:ea typeface="Times New Roman" pitchFamily="18" charset="0"/>
                <a:cs typeface="Arial" pitchFamily="34" charset="0"/>
              </a:rPr>
              <a:t>Molela</a:t>
            </a: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Calisto MT" pitchFamily="18" charset="0"/>
                <a:ea typeface="Times New Roman" pitchFamily="18" charset="0"/>
                <a:cs typeface="Arial" pitchFamily="34" charset="0"/>
              </a:rPr>
              <a:t>terracota</a:t>
            </a: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 craft has been </a:t>
            </a:r>
            <a:r>
              <a:rPr kumimoji="0" lang="en-US" b="1" i="0" u="none" strike="noStrike" cap="none" normalizeH="0" baseline="0" dirty="0" err="1" smtClean="0">
                <a:ln>
                  <a:noFill/>
                </a:ln>
                <a:solidFill>
                  <a:schemeClr val="tx1"/>
                </a:solidFill>
                <a:effectLst/>
                <a:latin typeface="Calisto MT" pitchFamily="18" charset="0"/>
                <a:ea typeface="Times New Roman" pitchFamily="18" charset="0"/>
                <a:cs typeface="Arial" pitchFamily="34" charset="0"/>
              </a:rPr>
              <a:t>recognised</a:t>
            </a: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 under GI , the </a:t>
            </a:r>
            <a:r>
              <a:rPr kumimoji="0" lang="en-US" b="1" i="0" u="none" strike="noStrike" cap="none" normalizeH="0" baseline="0" dirty="0" err="1" smtClean="0">
                <a:ln>
                  <a:noFill/>
                </a:ln>
                <a:solidFill>
                  <a:schemeClr val="tx1"/>
                </a:solidFill>
                <a:effectLst/>
                <a:latin typeface="Calisto MT" pitchFamily="18" charset="0"/>
                <a:ea typeface="Times New Roman" pitchFamily="18" charset="0"/>
                <a:cs typeface="Arial" pitchFamily="34" charset="0"/>
              </a:rPr>
              <a:t>craftspersons</a:t>
            </a: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 have no clue of it, except that a group of people from Chennai had come there in November 2010 and made them fill  forms on GI,  but nothing has happened afterwards.  The same craft has been copied using cement as the raw material by some entrepreneurs</a:t>
            </a:r>
            <a:r>
              <a:rPr kumimoji="0" lang="en-US" b="1" i="0" u="none" strike="noStrike" cap="none" normalizeH="0" dirty="0" smtClean="0">
                <a:ln>
                  <a:noFill/>
                </a:ln>
                <a:solidFill>
                  <a:schemeClr val="tx1"/>
                </a:solidFill>
                <a:effectLst/>
                <a:latin typeface="Calisto MT" pitchFamily="18" charset="0"/>
                <a:ea typeface="Times New Roman" pitchFamily="18" charset="0"/>
                <a:cs typeface="Arial" pitchFamily="34" charset="0"/>
              </a:rPr>
              <a:t> in Agra and they seem to enjoy a good market.</a:t>
            </a: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 </a:t>
            </a:r>
            <a:endParaRPr kumimoji="0" lang="en-US" b="1" i="0" u="none" strike="noStrike" cap="none" normalizeH="0" baseline="0" dirty="0" smtClean="0">
              <a:ln>
                <a:noFill/>
              </a:ln>
              <a:solidFill>
                <a:schemeClr val="tx1"/>
              </a:solidFill>
              <a:effectLst/>
              <a:latin typeface="Calisto MT" pitchFamily="18" charset="0"/>
              <a:cs typeface="Arial" pitchFamily="34" charset="0"/>
            </a:endParaRPr>
          </a:p>
        </p:txBody>
      </p:sp>
    </p:spTree>
    <p:extLst>
      <p:ext uri="{BB962C8B-B14F-4D97-AF65-F5344CB8AC3E}">
        <p14:creationId xmlns:p14="http://schemas.microsoft.com/office/powerpoint/2010/main" val="1282328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molela1\IMG_0339.jpg"/>
          <p:cNvPicPr>
            <a:picLocks noChangeAspect="1" noChangeArrowheads="1"/>
          </p:cNvPicPr>
          <p:nvPr/>
        </p:nvPicPr>
        <p:blipFill>
          <a:blip r:embed="rId2" cstate="print"/>
          <a:srcRect/>
          <a:stretch>
            <a:fillRect/>
          </a:stretch>
        </p:blipFill>
        <p:spPr bwMode="auto">
          <a:xfrm>
            <a:off x="0" y="2143116"/>
            <a:ext cx="9144000" cy="4714884"/>
          </a:xfrm>
          <a:prstGeom prst="rect">
            <a:avLst/>
          </a:prstGeom>
          <a:noFill/>
        </p:spPr>
      </p:pic>
      <p:sp>
        <p:nvSpPr>
          <p:cNvPr id="3" name="Rectangle 2"/>
          <p:cNvSpPr/>
          <p:nvPr/>
        </p:nvSpPr>
        <p:spPr>
          <a:xfrm>
            <a:off x="428596" y="142852"/>
            <a:ext cx="8143932" cy="630942"/>
          </a:xfrm>
          <a:prstGeom prst="rect">
            <a:avLst/>
          </a:prstGeom>
        </p:spPr>
        <p:txBody>
          <a:bodyPr wrap="square">
            <a:spAutoFit/>
          </a:bodyPr>
          <a:lstStyle/>
          <a:p>
            <a:pPr lvl="0" fontAlgn="base">
              <a:spcBef>
                <a:spcPct val="0"/>
              </a:spcBef>
              <a:spcAft>
                <a:spcPct val="0"/>
              </a:spcAft>
            </a:pPr>
            <a:endParaRPr lang="en-US" sz="2400" b="1" i="1" dirty="0" smtClean="0">
              <a:solidFill>
                <a:srgbClr val="0070C0"/>
              </a:solidFill>
              <a:latin typeface="Calisto MT" pitchFamily="18" charset="0"/>
              <a:ea typeface="Times New Roman" pitchFamily="18" charset="0"/>
              <a:cs typeface="Arial" pitchFamily="34" charset="0"/>
            </a:endParaRPr>
          </a:p>
          <a:p>
            <a:pPr lvl="0" fontAlgn="base">
              <a:spcBef>
                <a:spcPct val="0"/>
              </a:spcBef>
              <a:spcAft>
                <a:spcPct val="0"/>
              </a:spcAft>
            </a:pPr>
            <a:endParaRPr lang="en-US" sz="1100" dirty="0" smtClean="0">
              <a:latin typeface="Arial" pitchFamily="34" charset="0"/>
              <a:ea typeface="Times New Roman" pitchFamily="18" charset="0"/>
              <a:cs typeface="Arial" pitchFamily="34" charset="0"/>
            </a:endParaRPr>
          </a:p>
        </p:txBody>
      </p:sp>
      <p:sp>
        <p:nvSpPr>
          <p:cNvPr id="26627" name="Rectangle 3"/>
          <p:cNvSpPr>
            <a:spLocks noChangeArrowheads="1"/>
          </p:cNvSpPr>
          <p:nvPr/>
        </p:nvSpPr>
        <p:spPr bwMode="auto">
          <a:xfrm>
            <a:off x="1" y="123110"/>
            <a:ext cx="8715404"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0099"/>
                </a:solidFill>
                <a:effectLst/>
                <a:latin typeface="Calisto MT" pitchFamily="18" charset="0"/>
                <a:ea typeface="Times New Roman" pitchFamily="18" charset="0"/>
                <a:cs typeface="Arial" pitchFamily="34" charset="0"/>
              </a:rPr>
              <a:t>Prices of Articles</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Calisto MT"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Rates of articles vary  according to quality of work and size; generally 1 feet tile work cost Rs.600-800 . Toys  cost from Rs 20 to Rs 200;</a:t>
            </a:r>
            <a:r>
              <a:rPr kumimoji="0" lang="en-US" b="1" i="0" u="none" strike="noStrike" cap="none" normalizeH="0" dirty="0" smtClean="0">
                <a:ln>
                  <a:noFill/>
                </a:ln>
                <a:solidFill>
                  <a:schemeClr val="tx1"/>
                </a:solidFill>
                <a:effectLst/>
                <a:latin typeface="Calisto MT" pitchFamily="18"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Calisto MT" pitchFamily="18" charset="0"/>
                <a:ea typeface="Times New Roman" pitchFamily="18" charset="0"/>
                <a:cs typeface="Arial" pitchFamily="34" charset="0"/>
              </a:rPr>
              <a:t>Ganesh</a:t>
            </a:r>
            <a:r>
              <a:rPr kumimoji="0" lang="en-US" b="1"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rPr>
              <a:t> statues cost between Rs.30 to Rs 600 depending on  size and design.  Once old, products generally do not sell.  Subcontracting practices are limited.</a:t>
            </a:r>
            <a:r>
              <a:rPr kumimoji="0" lang="en-US" b="1" i="0" u="none" strike="noStrike" cap="none" normalizeH="0" baseline="0" dirty="0" smtClean="0">
                <a:ln>
                  <a:noFill/>
                </a:ln>
                <a:solidFill>
                  <a:schemeClr val="tx1"/>
                </a:solidFill>
                <a:effectLst/>
                <a:latin typeface="Calisto MT" pitchFamily="18" charset="0"/>
                <a:cs typeface="Arial" pitchFamily="34" charset="0"/>
              </a:rPr>
              <a:t> </a:t>
            </a:r>
          </a:p>
        </p:txBody>
      </p:sp>
    </p:spTree>
    <p:extLst>
      <p:ext uri="{BB962C8B-B14F-4D97-AF65-F5344CB8AC3E}">
        <p14:creationId xmlns:p14="http://schemas.microsoft.com/office/powerpoint/2010/main" val="2282243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molela1\IMG_0325.jpg"/>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p:spPr>
      </p:pic>
      <p:sp>
        <p:nvSpPr>
          <p:cNvPr id="25603" name="Rectangle 3"/>
          <p:cNvSpPr>
            <a:spLocks noChangeArrowheads="1"/>
          </p:cNvSpPr>
          <p:nvPr/>
        </p:nvSpPr>
        <p:spPr bwMode="auto">
          <a:xfrm>
            <a:off x="0" y="61555"/>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solidFill>
                  <a:srgbClr val="000099"/>
                </a:solidFill>
                <a:latin typeface="Calisto MT" pitchFamily="18" charset="0"/>
                <a:ea typeface="Times New Roman" pitchFamily="18" charset="0"/>
                <a:cs typeface="Arial" pitchFamily="34" charset="0"/>
              </a:rPr>
              <a:t>The Raw Material Crisis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sto MT"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b="1" dirty="0" smtClean="0">
                <a:latin typeface="Calisto MT" pitchFamily="18" charset="0"/>
                <a:ea typeface="Times New Roman" pitchFamily="18" charset="0"/>
                <a:cs typeface="Arial" pitchFamily="34" charset="0"/>
              </a:rPr>
              <a:t>As brick kilns have come  up on the river banks, mud  availability has been reduced.  The industry might face serious crisis soon.</a:t>
            </a:r>
            <a:endParaRPr kumimoji="0" lang="en-US" b="1" i="0" u="none" strike="noStrike" cap="none" normalizeH="0" baseline="0" dirty="0" smtClean="0">
              <a:ln>
                <a:noFill/>
              </a:ln>
              <a:solidFill>
                <a:schemeClr val="tx1"/>
              </a:solidFill>
              <a:effectLst/>
              <a:latin typeface="Calisto MT" pitchFamily="18" charset="0"/>
              <a:cs typeface="Arial" pitchFamily="34" charset="0"/>
            </a:endParaRPr>
          </a:p>
        </p:txBody>
      </p:sp>
    </p:spTree>
    <p:extLst>
      <p:ext uri="{BB962C8B-B14F-4D97-AF65-F5344CB8AC3E}">
        <p14:creationId xmlns:p14="http://schemas.microsoft.com/office/powerpoint/2010/main" val="4256673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28604"/>
            <a:ext cx="8643998" cy="5247590"/>
          </a:xfrm>
          <a:prstGeom prst="rect">
            <a:avLst/>
          </a:prstGeom>
        </p:spPr>
        <p:txBody>
          <a:bodyPr wrap="square">
            <a:spAutoFit/>
          </a:bodyPr>
          <a:lstStyle/>
          <a:p>
            <a:pPr algn="ctr" fontAlgn="base">
              <a:spcBef>
                <a:spcPct val="0"/>
              </a:spcBef>
              <a:spcAft>
                <a:spcPct val="0"/>
              </a:spcAft>
            </a:pPr>
            <a:r>
              <a:rPr lang="en-US" sz="2000" b="1" dirty="0" smtClean="0">
                <a:solidFill>
                  <a:srgbClr val="000099"/>
                </a:solidFill>
                <a:latin typeface="Calisto MT" pitchFamily="18" charset="0"/>
                <a:ea typeface="Calibri" pitchFamily="34" charset="0"/>
                <a:cs typeface="Times New Roman" pitchFamily="18" charset="0"/>
              </a:rPr>
              <a:t>Bamboo Craft Cluster, </a:t>
            </a:r>
            <a:r>
              <a:rPr lang="en-US" sz="2000" b="1" dirty="0" err="1" smtClean="0">
                <a:solidFill>
                  <a:srgbClr val="000099"/>
                </a:solidFill>
                <a:latin typeface="Calisto MT" pitchFamily="18" charset="0"/>
                <a:ea typeface="Calibri" pitchFamily="34" charset="0"/>
                <a:cs typeface="Times New Roman" pitchFamily="18" charset="0"/>
              </a:rPr>
              <a:t>Barpeta</a:t>
            </a:r>
            <a:r>
              <a:rPr lang="en-US" sz="2000" b="1" dirty="0" smtClean="0">
                <a:solidFill>
                  <a:srgbClr val="000099"/>
                </a:solidFill>
                <a:latin typeface="Calisto MT" pitchFamily="18" charset="0"/>
                <a:ea typeface="Calibri" pitchFamily="34" charset="0"/>
                <a:cs typeface="Times New Roman" pitchFamily="18" charset="0"/>
              </a:rPr>
              <a:t>, Assam</a:t>
            </a:r>
            <a:endParaRPr lang="en-US" sz="2000" b="1" dirty="0" smtClean="0">
              <a:solidFill>
                <a:srgbClr val="000099"/>
              </a:solidFill>
              <a:latin typeface="Calisto MT" pitchFamily="18" charset="0"/>
              <a:cs typeface="Arial" pitchFamily="34" charset="0"/>
            </a:endParaRPr>
          </a:p>
          <a:p>
            <a:pPr lvl="0" fontAlgn="base">
              <a:spcBef>
                <a:spcPct val="0"/>
              </a:spcBef>
              <a:spcAft>
                <a:spcPct val="0"/>
              </a:spcAft>
            </a:pPr>
            <a:endParaRPr lang="en-US" sz="700" dirty="0" smtClean="0">
              <a:latin typeface="Calisto MT" pitchFamily="18" charset="0"/>
              <a:cs typeface="Arial" pitchFamily="34" charset="0"/>
            </a:endParaRPr>
          </a:p>
          <a:p>
            <a:pPr algn="just"/>
            <a:endParaRPr lang="en-IN" sz="2000" b="1" dirty="0" smtClean="0">
              <a:latin typeface="Calisto MT" pitchFamily="18" charset="0"/>
            </a:endParaRPr>
          </a:p>
          <a:p>
            <a:pPr algn="just"/>
            <a:r>
              <a:rPr lang="en-IN" b="1" dirty="0" smtClean="0">
                <a:latin typeface="Calisto MT" pitchFamily="18" charset="0"/>
              </a:rPr>
              <a:t>The craft was introduced with innovations by a Master Craftsman, an MA and trained in Tripura.  He created a group of 15 expert artisans, through whom the expertise has now been transferred to more than 1500 households, mostly </a:t>
            </a:r>
            <a:r>
              <a:rPr lang="en-IN" b="1" dirty="0" err="1" smtClean="0">
                <a:latin typeface="Calisto MT" pitchFamily="18" charset="0"/>
              </a:rPr>
              <a:t>Bangla</a:t>
            </a:r>
            <a:r>
              <a:rPr lang="en-IN" b="1" dirty="0" smtClean="0">
                <a:latin typeface="Calisto MT" pitchFamily="18" charset="0"/>
              </a:rPr>
              <a:t> speaking Muslims.</a:t>
            </a:r>
          </a:p>
          <a:p>
            <a:pPr algn="just"/>
            <a:endParaRPr lang="en-IN" b="1" dirty="0" smtClean="0">
              <a:latin typeface="Calisto MT" pitchFamily="18" charset="0"/>
            </a:endParaRPr>
          </a:p>
          <a:p>
            <a:pPr algn="just"/>
            <a:r>
              <a:rPr lang="en-IN" b="1" dirty="0" smtClean="0">
                <a:latin typeface="Calisto MT" pitchFamily="18" charset="0"/>
              </a:rPr>
              <a:t>Wages are much above those offered in nearby </a:t>
            </a:r>
            <a:r>
              <a:rPr lang="en-IN" b="1" dirty="0" err="1" smtClean="0">
                <a:latin typeface="Calisto MT" pitchFamily="18" charset="0"/>
              </a:rPr>
              <a:t>Kayakuchi</a:t>
            </a:r>
            <a:r>
              <a:rPr lang="en-IN" b="1" dirty="0" smtClean="0">
                <a:latin typeface="Calisto MT" pitchFamily="18" charset="0"/>
              </a:rPr>
              <a:t> clusters.</a:t>
            </a:r>
          </a:p>
          <a:p>
            <a:pPr algn="just"/>
            <a:endParaRPr lang="en-IN" b="1" dirty="0" smtClean="0">
              <a:latin typeface="Calisto MT" pitchFamily="18" charset="0"/>
            </a:endParaRPr>
          </a:p>
          <a:p>
            <a:pPr algn="just"/>
            <a:r>
              <a:rPr lang="en-IN" b="1" dirty="0" smtClean="0">
                <a:latin typeface="Calisto MT" pitchFamily="18" charset="0"/>
              </a:rPr>
              <a:t>The activity has now expanded to 6-7 surrounding villages. The cluster has a good identification with bamboo furniture and handicraft activity, through which it has created linkage with North East Handloom and Handicraft Activity (NEHHDC), for which it is a major supplier.</a:t>
            </a:r>
          </a:p>
          <a:p>
            <a:pPr algn="just"/>
            <a:r>
              <a:rPr lang="en-IN" b="1" dirty="0" smtClean="0">
                <a:latin typeface="Calisto MT" pitchFamily="18" charset="0"/>
              </a:rPr>
              <a:t> </a:t>
            </a:r>
          </a:p>
          <a:p>
            <a:pPr algn="just"/>
            <a:r>
              <a:rPr lang="en-IN" b="1" dirty="0" smtClean="0">
                <a:latin typeface="Calisto MT" pitchFamily="18" charset="0"/>
              </a:rPr>
              <a:t>Through participation in exhibitions, they have also developed regular trade linkage which provides them with consistent year round market orders.  Besides, a handicraft showroom has now been opened in Bangalore, which also attracts orders for the village.</a:t>
            </a:r>
            <a:endParaRPr lang="en-IN" b="1" dirty="0">
              <a:latin typeface="Calisto MT" pitchFamily="18" charset="0"/>
            </a:endParaRPr>
          </a:p>
        </p:txBody>
      </p:sp>
    </p:spTree>
    <p:extLst>
      <p:ext uri="{BB962C8B-B14F-4D97-AF65-F5344CB8AC3E}">
        <p14:creationId xmlns:p14="http://schemas.microsoft.com/office/powerpoint/2010/main" val="2312684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esktop\SIID-Misc\Assam-Bamboo\DSC04324.JPG"/>
          <p:cNvPicPr/>
          <p:nvPr/>
        </p:nvPicPr>
        <p:blipFill>
          <a:blip r:embed="rId2" cstate="print"/>
          <a:srcRect/>
          <a:stretch>
            <a:fillRect/>
          </a:stretch>
        </p:blipFill>
        <p:spPr bwMode="auto">
          <a:xfrm>
            <a:off x="214282" y="1571612"/>
            <a:ext cx="3929090" cy="4286280"/>
          </a:xfrm>
          <a:prstGeom prst="rect">
            <a:avLst/>
          </a:prstGeom>
          <a:noFill/>
          <a:ln w="9525">
            <a:noFill/>
            <a:miter lim="800000"/>
            <a:headEnd/>
            <a:tailEnd/>
          </a:ln>
        </p:spPr>
      </p:pic>
      <p:pic>
        <p:nvPicPr>
          <p:cNvPr id="3" name="Picture 2" descr="C:\Users\admin\Desktop\SIID-Misc\Assam-Bamboo\DSC04320.JPG"/>
          <p:cNvPicPr/>
          <p:nvPr/>
        </p:nvPicPr>
        <p:blipFill>
          <a:blip r:embed="rId3" cstate="print"/>
          <a:srcRect/>
          <a:stretch>
            <a:fillRect/>
          </a:stretch>
        </p:blipFill>
        <p:spPr bwMode="auto">
          <a:xfrm>
            <a:off x="5214942" y="2500306"/>
            <a:ext cx="3357586" cy="3357586"/>
          </a:xfrm>
          <a:prstGeom prst="rect">
            <a:avLst/>
          </a:prstGeom>
          <a:noFill/>
          <a:ln w="9525">
            <a:noFill/>
            <a:miter lim="800000"/>
            <a:headEnd/>
            <a:tailEnd/>
          </a:ln>
        </p:spPr>
      </p:pic>
    </p:spTree>
    <p:extLst>
      <p:ext uri="{BB962C8B-B14F-4D97-AF65-F5344CB8AC3E}">
        <p14:creationId xmlns:p14="http://schemas.microsoft.com/office/powerpoint/2010/main" val="2377435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esktop\SIID-Misc\Assam-Bamboo\DSC04333.JPG"/>
          <p:cNvPicPr/>
          <p:nvPr/>
        </p:nvPicPr>
        <p:blipFill>
          <a:blip r:embed="rId2" cstate="print"/>
          <a:srcRect/>
          <a:stretch>
            <a:fillRect/>
          </a:stretch>
        </p:blipFill>
        <p:spPr bwMode="auto">
          <a:xfrm>
            <a:off x="428596" y="2000240"/>
            <a:ext cx="3000396" cy="4357718"/>
          </a:xfrm>
          <a:prstGeom prst="rect">
            <a:avLst/>
          </a:prstGeom>
          <a:noFill/>
          <a:ln w="9525">
            <a:noFill/>
            <a:miter lim="800000"/>
            <a:headEnd/>
            <a:tailEnd/>
          </a:ln>
        </p:spPr>
      </p:pic>
      <p:pic>
        <p:nvPicPr>
          <p:cNvPr id="3" name="Picture 2" descr="C:\Users\admin\Desktop\SIID-Misc\Assam-Bamboo\DSC04331.JPG"/>
          <p:cNvPicPr/>
          <p:nvPr/>
        </p:nvPicPr>
        <p:blipFill>
          <a:blip r:embed="rId3" cstate="print"/>
          <a:srcRect/>
          <a:stretch>
            <a:fillRect/>
          </a:stretch>
        </p:blipFill>
        <p:spPr bwMode="auto">
          <a:xfrm>
            <a:off x="3786182" y="2428868"/>
            <a:ext cx="5214974" cy="3929090"/>
          </a:xfrm>
          <a:prstGeom prst="rect">
            <a:avLst/>
          </a:prstGeom>
          <a:noFill/>
          <a:ln w="9525">
            <a:noFill/>
            <a:miter lim="800000"/>
            <a:headEnd/>
            <a:tailEnd/>
          </a:ln>
        </p:spPr>
      </p:pic>
    </p:spTree>
    <p:extLst>
      <p:ext uri="{BB962C8B-B14F-4D97-AF65-F5344CB8AC3E}">
        <p14:creationId xmlns:p14="http://schemas.microsoft.com/office/powerpoint/2010/main" val="369513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a:bodyPr>
          <a:lstStyle/>
          <a:p>
            <a:r>
              <a:rPr lang="en-US" sz="2000" b="1" dirty="0" smtClean="0">
                <a:solidFill>
                  <a:srgbClr val="000099"/>
                </a:solidFill>
                <a:latin typeface="Calisto MT" pitchFamily="18" charset="0"/>
              </a:rPr>
              <a:t>Innovation Constraints</a:t>
            </a:r>
            <a:endParaRPr lang="en-IN" sz="2000" dirty="0">
              <a:solidFill>
                <a:srgbClr val="000099"/>
              </a:solidFill>
            </a:endParaRPr>
          </a:p>
        </p:txBody>
      </p:sp>
      <p:sp>
        <p:nvSpPr>
          <p:cNvPr id="3" name="Content Placeholder 2"/>
          <p:cNvSpPr>
            <a:spLocks noGrp="1"/>
          </p:cNvSpPr>
          <p:nvPr>
            <p:ph idx="1"/>
          </p:nvPr>
        </p:nvSpPr>
        <p:spPr>
          <a:xfrm>
            <a:off x="-27112" y="1052736"/>
            <a:ext cx="9144000" cy="3845024"/>
          </a:xfrm>
        </p:spPr>
        <p:txBody>
          <a:bodyPr>
            <a:normAutofit/>
          </a:bodyPr>
          <a:lstStyle/>
          <a:p>
            <a:pPr marL="0" indent="0" algn="just">
              <a:buNone/>
            </a:pPr>
            <a:r>
              <a:rPr lang="en-US" sz="1800" b="1" dirty="0" smtClean="0">
                <a:latin typeface="Calisto MT" pitchFamily="18" charset="0"/>
              </a:rPr>
              <a:t>It is important to </a:t>
            </a:r>
            <a:r>
              <a:rPr lang="en-US" altLang="zh-CN" sz="1800" b="1" dirty="0" smtClean="0">
                <a:solidFill>
                  <a:srgbClr val="006600"/>
                </a:solidFill>
                <a:latin typeface="Calisto MT" pitchFamily="18" charset="0"/>
              </a:rPr>
              <a:t>identify the driving forces and understand functional dynamics of innovation systems in rural clusters</a:t>
            </a:r>
            <a:r>
              <a:rPr lang="en-US" sz="1800" b="1" dirty="0" smtClean="0">
                <a:latin typeface="Calisto MT" pitchFamily="18" charset="0"/>
              </a:rPr>
              <a:t> in India to critically assess if these have been inclusive/pro-poor, mainly in terms of access to available options in progress in innovation be that technological, organizational, market-related and institutional.</a:t>
            </a:r>
          </a:p>
          <a:p>
            <a:pPr algn="just"/>
            <a:endParaRPr lang="en-US" sz="1800" b="1" dirty="0" smtClean="0">
              <a:latin typeface="Calisto MT" pitchFamily="18" charset="0"/>
            </a:endParaRPr>
          </a:p>
          <a:p>
            <a:pPr marL="0" indent="0" algn="just">
              <a:buNone/>
            </a:pPr>
            <a:r>
              <a:rPr lang="en-US" sz="1800" b="1" dirty="0" smtClean="0">
                <a:latin typeface="Calisto MT" pitchFamily="18" charset="0"/>
              </a:rPr>
              <a:t>What are the determinants of the absence of an innovative ethos in rural clusters?  What </a:t>
            </a:r>
            <a:r>
              <a:rPr lang="en-US" altLang="zh-CN" sz="1800" b="1" dirty="0" smtClean="0">
                <a:solidFill>
                  <a:srgbClr val="006600"/>
                </a:solidFill>
                <a:latin typeface="Calisto MT" pitchFamily="18" charset="0"/>
              </a:rPr>
              <a:t>constrains innovation in Method-Material- Applications</a:t>
            </a:r>
            <a:r>
              <a:rPr lang="en-US" sz="1800" b="1" dirty="0" smtClean="0">
                <a:latin typeface="Calisto MT" pitchFamily="18" charset="0"/>
              </a:rPr>
              <a:t>?</a:t>
            </a:r>
          </a:p>
          <a:p>
            <a:pPr algn="just"/>
            <a:endParaRPr lang="en-US" sz="1800" b="1" dirty="0" smtClean="0">
              <a:latin typeface="Calisto MT" pitchFamily="18" charset="0"/>
            </a:endParaRPr>
          </a:p>
          <a:p>
            <a:pPr marL="0" indent="0" algn="just">
              <a:buNone/>
            </a:pPr>
            <a:r>
              <a:rPr lang="en-US" sz="1800" b="1" dirty="0" smtClean="0">
                <a:latin typeface="Calisto MT" pitchFamily="18" charset="0"/>
              </a:rPr>
              <a:t>Has </a:t>
            </a:r>
            <a:r>
              <a:rPr lang="en-US" altLang="zh-CN" sz="1800" b="1" dirty="0" smtClean="0">
                <a:solidFill>
                  <a:srgbClr val="006600"/>
                </a:solidFill>
                <a:latin typeface="Calisto MT" pitchFamily="18" charset="0"/>
              </a:rPr>
              <a:t>weak Market-Institutions-Infrastructure</a:t>
            </a:r>
            <a:r>
              <a:rPr lang="en-US" sz="1800" b="1" dirty="0" smtClean="0">
                <a:solidFill>
                  <a:srgbClr val="00B050"/>
                </a:solidFill>
                <a:latin typeface="Calisto MT" pitchFamily="18" charset="0"/>
              </a:rPr>
              <a:t> </a:t>
            </a:r>
            <a:r>
              <a:rPr lang="en-US" sz="1800" b="1" dirty="0" smtClean="0">
                <a:latin typeface="Calisto MT" pitchFamily="18" charset="0"/>
              </a:rPr>
              <a:t>acted as disincentive to innovate?</a:t>
            </a:r>
          </a:p>
          <a:p>
            <a:pPr algn="just"/>
            <a:endParaRPr lang="en-US" sz="1800" b="1" dirty="0" smtClean="0">
              <a:latin typeface="Calisto MT" pitchFamily="18" charset="0"/>
            </a:endParaRPr>
          </a:p>
          <a:p>
            <a:pPr marL="0" indent="0" algn="just">
              <a:buNone/>
            </a:pPr>
            <a:r>
              <a:rPr lang="en-US" sz="1800" b="1" dirty="0" smtClean="0">
                <a:latin typeface="Calisto MT" pitchFamily="18" charset="0"/>
              </a:rPr>
              <a:t>Or, the nature of </a:t>
            </a:r>
            <a:r>
              <a:rPr lang="en-US" altLang="zh-CN" sz="1800" b="1" dirty="0" smtClean="0">
                <a:solidFill>
                  <a:srgbClr val="006600"/>
                </a:solidFill>
                <a:latin typeface="Calisto MT" pitchFamily="18" charset="0"/>
              </a:rPr>
              <a:t>innovation at the grassroots</a:t>
            </a:r>
            <a:r>
              <a:rPr lang="en-US" sz="1800" b="1" dirty="0" smtClean="0">
                <a:latin typeface="Calisto MT" pitchFamily="18" charset="0"/>
              </a:rPr>
              <a:t> (for artisanal enterprises at least) is largely a </a:t>
            </a:r>
            <a:r>
              <a:rPr lang="en-US" altLang="zh-CN" sz="1800" b="1" dirty="0" smtClean="0">
                <a:solidFill>
                  <a:srgbClr val="006600"/>
                </a:solidFill>
                <a:latin typeface="Calisto MT" pitchFamily="18" charset="0"/>
              </a:rPr>
              <a:t>livelihood-centric</a:t>
            </a:r>
            <a:r>
              <a:rPr lang="en-US" sz="1800" b="1" dirty="0" smtClean="0">
                <a:latin typeface="Calisto MT" pitchFamily="18" charset="0"/>
              </a:rPr>
              <a:t> issue?</a:t>
            </a:r>
            <a:endParaRPr lang="en-IN" sz="1800" b="1" dirty="0" smtClean="0">
              <a:latin typeface="Calisto MT" pitchFamily="18" charset="0"/>
            </a:endParaRPr>
          </a:p>
        </p:txBody>
      </p:sp>
    </p:spTree>
    <p:extLst>
      <p:ext uri="{BB962C8B-B14F-4D97-AF65-F5344CB8AC3E}">
        <p14:creationId xmlns:p14="http://schemas.microsoft.com/office/powerpoint/2010/main" val="383164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0840"/>
            <a:ext cx="9144000" cy="2616101"/>
          </a:xfrm>
          <a:prstGeom prst="rect">
            <a:avLst/>
          </a:prstGeom>
        </p:spPr>
        <p:txBody>
          <a:bodyPr wrap="square">
            <a:spAutoFit/>
          </a:bodyPr>
          <a:lstStyle/>
          <a:p>
            <a:pPr algn="ctr"/>
            <a:r>
              <a:rPr lang="en-US" sz="2000" b="1" dirty="0">
                <a:solidFill>
                  <a:srgbClr val="000099"/>
                </a:solidFill>
                <a:latin typeface="Calisto MT" pitchFamily="18" charset="0"/>
                <a:ea typeface="MS Mincho" pitchFamily="49" charset="-128"/>
                <a:cs typeface="Mangal" pitchFamily="18" charset="0"/>
              </a:rPr>
              <a:t>Thematic Focus</a:t>
            </a:r>
          </a:p>
          <a:p>
            <a:pPr algn="just"/>
            <a:endParaRPr lang="en-US" b="1" dirty="0" smtClean="0">
              <a:latin typeface="Calisto MT" panose="02040603050505030304" pitchFamily="18" charset="0"/>
            </a:endParaRPr>
          </a:p>
          <a:p>
            <a:pPr algn="just"/>
            <a:r>
              <a:rPr lang="en-US" b="1" dirty="0" smtClean="0">
                <a:solidFill>
                  <a:srgbClr val="006600"/>
                </a:solidFill>
                <a:latin typeface="Calisto MT" panose="02040603050505030304" pitchFamily="18" charset="0"/>
              </a:rPr>
              <a:t>SDG </a:t>
            </a:r>
            <a:r>
              <a:rPr lang="en-US" b="1" dirty="0">
                <a:solidFill>
                  <a:srgbClr val="006600"/>
                </a:solidFill>
                <a:latin typeface="Calisto MT" panose="02040603050505030304" pitchFamily="18" charset="0"/>
              </a:rPr>
              <a:t>Goal 8: </a:t>
            </a:r>
            <a:r>
              <a:rPr lang="en-US" b="1" dirty="0">
                <a:latin typeface="Calisto MT" panose="02040603050505030304" pitchFamily="18" charset="0"/>
              </a:rPr>
              <a:t>“Promote sustained, inclusive and sustainable economic growth, full and productive employment and decent work for all”</a:t>
            </a:r>
            <a:endParaRPr lang="en-IN" b="1" dirty="0">
              <a:latin typeface="Calisto MT" panose="02040603050505030304" pitchFamily="18" charset="0"/>
            </a:endParaRPr>
          </a:p>
          <a:p>
            <a:pPr algn="just"/>
            <a:r>
              <a:rPr lang="en-US" b="1" dirty="0">
                <a:latin typeface="Calisto MT" panose="02040603050505030304" pitchFamily="18" charset="0"/>
              </a:rPr>
              <a:t> </a:t>
            </a:r>
            <a:endParaRPr lang="en-IN" b="1" dirty="0">
              <a:latin typeface="Calisto MT" panose="02040603050505030304" pitchFamily="18" charset="0"/>
            </a:endParaRPr>
          </a:p>
          <a:p>
            <a:pPr algn="just"/>
            <a:r>
              <a:rPr lang="en-US" b="1" i="1" dirty="0">
                <a:solidFill>
                  <a:srgbClr val="006600"/>
                </a:solidFill>
                <a:latin typeface="Calisto MT" panose="02040603050505030304" pitchFamily="18" charset="0"/>
              </a:rPr>
              <a:t>Sub-Theme (Goal 8.3):</a:t>
            </a:r>
            <a:r>
              <a:rPr lang="en-US" b="1" dirty="0">
                <a:latin typeface="Calisto MT" panose="02040603050505030304" pitchFamily="18" charset="0"/>
              </a:rPr>
              <a:t> Promote development-oriented policies that support productive activities, decent job creation, entrepreneurship, creativity and innovation, and encourage the formalization and growth of micro-, small- and medium-sized enterprises, including through access to financial </a:t>
            </a:r>
            <a:r>
              <a:rPr lang="en-US" b="1" dirty="0" smtClean="0">
                <a:latin typeface="Calisto MT" panose="02040603050505030304" pitchFamily="18" charset="0"/>
              </a:rPr>
              <a:t>services.</a:t>
            </a:r>
            <a:endParaRPr lang="en-IN" b="1" dirty="0">
              <a:latin typeface="Calisto MT" panose="02040603050505030304" pitchFamily="18" charset="0"/>
            </a:endParaRPr>
          </a:p>
        </p:txBody>
      </p:sp>
    </p:spTree>
    <p:extLst>
      <p:ext uri="{BB962C8B-B14F-4D97-AF65-F5344CB8AC3E}">
        <p14:creationId xmlns:p14="http://schemas.microsoft.com/office/powerpoint/2010/main" val="2964260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643042" y="285728"/>
            <a:ext cx="6858000" cy="400110"/>
          </a:xfrm>
          <a:prstGeom prst="rect">
            <a:avLst/>
          </a:prstGeom>
          <a:noFill/>
          <a:ln w="9525">
            <a:noFill/>
            <a:miter lim="800000"/>
            <a:headEnd/>
            <a:tailEnd/>
          </a:ln>
          <a:effectLst/>
        </p:spPr>
        <p:txBody>
          <a:bodyPr anchor="ctr">
            <a:spAutoFit/>
          </a:bodyPr>
          <a:lstStyle/>
          <a:p>
            <a:r>
              <a:rPr lang="en-US" altLang="ja-JP" sz="2000" b="1" dirty="0">
                <a:solidFill>
                  <a:srgbClr val="000099"/>
                </a:solidFill>
                <a:latin typeface="Calisto MT" pitchFamily="18" charset="0"/>
                <a:ea typeface="MS Mincho" pitchFamily="49" charset="-128"/>
                <a:cs typeface="Times New Roman" pitchFamily="18" charset="0"/>
              </a:rPr>
              <a:t>A Comparison of Major OVOP and OTOP Features</a:t>
            </a:r>
            <a:endParaRPr lang="en-US" altLang="ja-JP" sz="2000" dirty="0">
              <a:solidFill>
                <a:srgbClr val="000099"/>
              </a:solidFill>
              <a:latin typeface="Calisto MT" pitchFamily="18" charset="0"/>
              <a:ea typeface="MS Mincho" pitchFamily="49" charset="-128"/>
              <a:cs typeface="Times New Roman" pitchFamily="18" charset="0"/>
            </a:endParaRPr>
          </a:p>
        </p:txBody>
      </p:sp>
      <p:graphicFrame>
        <p:nvGraphicFramePr>
          <p:cNvPr id="116739" name="Group 3"/>
          <p:cNvGraphicFramePr>
            <a:graphicFrameLocks noGrp="1"/>
          </p:cNvGraphicFramePr>
          <p:nvPr/>
        </p:nvGraphicFramePr>
        <p:xfrm>
          <a:off x="304800" y="685800"/>
          <a:ext cx="8534400" cy="6081713"/>
        </p:xfrm>
        <a:graphic>
          <a:graphicData uri="http://schemas.openxmlformats.org/drawingml/2006/table">
            <a:tbl>
              <a:tblPr/>
              <a:tblGrid>
                <a:gridCol w="4267200"/>
                <a:gridCol w="4267200"/>
              </a:tblGrid>
              <a:tr h="315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B050"/>
                          </a:solidFill>
                          <a:effectLst/>
                          <a:latin typeface="Calisto MT" pitchFamily="18" charset="0"/>
                          <a:ea typeface="MS Mincho" pitchFamily="49" charset="-128"/>
                          <a:cs typeface="Times New Roman" pitchFamily="18" charset="0"/>
                        </a:rPr>
                        <a:t>OVOP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B050"/>
                          </a:solidFill>
                          <a:effectLst/>
                          <a:latin typeface="Calisto MT" pitchFamily="18" charset="0"/>
                          <a:ea typeface="MS Mincho" pitchFamily="49" charset="-128"/>
                          <a:cs typeface="Times New Roman" pitchFamily="18" charset="0"/>
                        </a:rPr>
                        <a:t>OTOP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1" u="none" strike="noStrike" cap="none" normalizeH="0" baseline="0" smtClean="0">
                          <a:ln>
                            <a:noFill/>
                          </a:ln>
                          <a:solidFill>
                            <a:srgbClr val="8A1C06"/>
                          </a:solidFill>
                          <a:effectLst/>
                          <a:latin typeface="Calisto MT" pitchFamily="18" charset="0"/>
                          <a:ea typeface="MS Mincho" pitchFamily="49" charset="-128"/>
                          <a:cs typeface="Times New Roman" pitchFamily="18" charset="0"/>
                        </a:rPr>
                        <a:t>Basic Approach (Self-reliance and Creativity)</a:t>
                      </a:r>
                      <a:endParaRPr kumimoji="0" lang="en-US" altLang="ja-JP" sz="1600" b="1" i="0" u="none" strike="noStrike" cap="none" normalizeH="0" baseline="0" smtClean="0">
                        <a:ln>
                          <a:noFill/>
                        </a:ln>
                        <a:solidFill>
                          <a:srgbClr val="8A1C06"/>
                        </a:solidFill>
                        <a:effectLst/>
                        <a:latin typeface="Calisto MT"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r>
              <a:tr h="186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latin typeface="Calisto MT" pitchFamily="18" charset="0"/>
                          <a:ea typeface="MS Mincho" pitchFamily="49" charset="-128"/>
                          <a:cs typeface="Times New Roman" pitchFamily="18" charset="0"/>
                        </a:rPr>
                        <a:t>‘</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Intrinsic</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(Community revitalization through leadership formation, not just product upgrading).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Close interaction with local community</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regarding </a:t>
                      </a:r>
                      <a:r>
                        <a:rPr kumimoji="0" lang="en-US" altLang="ja-JP" sz="1600" b="1" i="0" u="none" strike="noStrike" cap="none" normalizeH="0" baseline="0" dirty="0" err="1" smtClean="0">
                          <a:ln>
                            <a:noFill/>
                          </a:ln>
                          <a:solidFill>
                            <a:schemeClr val="tx1"/>
                          </a:solidFill>
                          <a:effectLst/>
                          <a:latin typeface="Calisto MT" pitchFamily="18" charset="0"/>
                          <a:ea typeface="MS Mincho" pitchFamily="49" charset="-128"/>
                          <a:cs typeface="Times New Roman" pitchFamily="18" charset="0"/>
                        </a:rPr>
                        <a:t>labour</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use, material use and conservation, design and marketing.</a:t>
                      </a:r>
                      <a:endParaRPr kumimoji="0" lang="en-US" altLang="ja-JP" sz="1600" b="1" i="0" u="none" strike="noStrike" cap="none" normalizeH="0" baseline="0" dirty="0" smtClean="0">
                        <a:ln>
                          <a:noFill/>
                        </a:ln>
                        <a:solidFill>
                          <a:schemeClr val="tx1"/>
                        </a:solidFill>
                        <a:effectLst/>
                        <a:latin typeface="Calisto MT"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latin typeface="Calisto MT" pitchFamily="18" charset="0"/>
                          <a:ea typeface="MS Mincho" pitchFamily="49" charset="-128"/>
                          <a:cs typeface="Times New Roman" pitchFamily="18" charset="0"/>
                        </a:rPr>
                        <a:t>‘</a:t>
                      </a:r>
                      <a:r>
                        <a:rPr kumimoji="0" lang="en-US" altLang="ja-JP" sz="1600" b="1" i="0" u="none" strike="noStrike" cap="none" normalizeH="0" baseline="0" smtClean="0">
                          <a:ln>
                            <a:noFill/>
                          </a:ln>
                          <a:solidFill>
                            <a:srgbClr val="FF3300"/>
                          </a:solidFill>
                          <a:effectLst/>
                          <a:latin typeface="Calisto MT" pitchFamily="18" charset="0"/>
                          <a:ea typeface="MS Mincho" pitchFamily="49" charset="-128"/>
                          <a:cs typeface="Times New Roman" pitchFamily="18" charset="0"/>
                        </a:rPr>
                        <a:t>Extrinsic</a:t>
                      </a:r>
                      <a:r>
                        <a:rPr kumimoji="0" lang="en-US" altLang="ja-JP" sz="1600" b="1" i="0" u="none" strike="noStrike" cap="none" normalizeH="0" baseline="0" smtClean="0">
                          <a:ln>
                            <a:noFill/>
                          </a:ln>
                          <a:solidFill>
                            <a:schemeClr val="tx1"/>
                          </a:solidFill>
                          <a:effectLst/>
                          <a:latin typeface="Calisto MT" pitchFamily="18" charset="0"/>
                          <a:ea typeface="MS Mincho" pitchFamily="49" charset="-128"/>
                          <a:cs typeface="Times New Roman" pitchFamily="18" charset="0"/>
                        </a:rPr>
                        <a:t>’ (Promotion of local entrepreneurship through product upgrading).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3300"/>
                          </a:solidFill>
                          <a:effectLst/>
                          <a:latin typeface="Calisto MT" pitchFamily="18" charset="0"/>
                          <a:ea typeface="MS Mincho" pitchFamily="49" charset="-128"/>
                          <a:cs typeface="Times New Roman" pitchFamily="18" charset="0"/>
                        </a:rPr>
                        <a:t>Broad consultation with both local community</a:t>
                      </a:r>
                      <a:r>
                        <a:rPr kumimoji="0" lang="en-US" altLang="ja-JP" sz="1600" b="1" i="0" u="none" strike="noStrike" cap="none" normalizeH="0" baseline="0" smtClean="0">
                          <a:ln>
                            <a:noFill/>
                          </a:ln>
                          <a:solidFill>
                            <a:schemeClr val="tx1"/>
                          </a:solidFill>
                          <a:effectLst/>
                          <a:latin typeface="Calisto MT" pitchFamily="18" charset="0"/>
                          <a:ea typeface="MS Mincho" pitchFamily="49" charset="-128"/>
                          <a:cs typeface="Times New Roman" pitchFamily="18" charset="0"/>
                        </a:rPr>
                        <a:t> and outsiders regarding labour use, material procurement, design / processes and marketing.</a:t>
                      </a:r>
                      <a:endParaRPr kumimoji="0" lang="en-US" altLang="ja-JP" sz="1600" b="1" i="0" u="none" strike="noStrike" cap="none" normalizeH="0" baseline="0" smtClean="0">
                        <a:ln>
                          <a:noFill/>
                        </a:ln>
                        <a:solidFill>
                          <a:schemeClr val="tx1"/>
                        </a:solidFill>
                        <a:effectLst/>
                        <a:latin typeface="Calisto MT"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1" u="none" strike="noStrike" cap="none" normalizeH="0" baseline="0" smtClean="0">
                          <a:ln>
                            <a:noFill/>
                          </a:ln>
                          <a:solidFill>
                            <a:srgbClr val="8A1C06"/>
                          </a:solidFill>
                          <a:effectLst/>
                          <a:latin typeface="Calisto MT" pitchFamily="18" charset="0"/>
                          <a:ea typeface="MS Mincho" pitchFamily="49" charset="-128"/>
                          <a:cs typeface="Times New Roman" pitchFamily="18" charset="0"/>
                        </a:rPr>
                        <a:t>Markets and Product Promotion</a:t>
                      </a:r>
                      <a:endParaRPr kumimoji="0" lang="en-US" altLang="ja-JP" sz="1600" b="1" i="0" u="none" strike="noStrike" cap="none" normalizeH="0" baseline="0" smtClean="0">
                        <a:ln>
                          <a:noFill/>
                        </a:ln>
                        <a:solidFill>
                          <a:srgbClr val="8A1C06"/>
                        </a:solidFill>
                        <a:effectLst/>
                        <a:latin typeface="Calisto MT"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r>
              <a:tr h="2751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Focuses on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Only One</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product (local treasure).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Caters mostly to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local, regional and national markets</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a:t>
                      </a:r>
                      <a:endParaRPr kumimoji="0" lang="en-US" altLang="ja-JP" sz="1600" b="1" i="0" u="none" strike="noStrike" cap="none" normalizeH="0" baseline="0" dirty="0" smtClean="0">
                        <a:ln>
                          <a:noFill/>
                        </a:ln>
                        <a:solidFill>
                          <a:schemeClr val="tx1"/>
                        </a:solidFill>
                        <a:effectLst/>
                        <a:latin typeface="Calisto MT"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Promotes products through participation in product fairs and by selling through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widespread retail network</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(OVOP Co. Ltd., antenna shops, </a:t>
                      </a:r>
                      <a:r>
                        <a:rPr kumimoji="0" lang="en-US" altLang="ja-JP" sz="1600" b="1" i="0" u="none" strike="noStrike" cap="none" normalizeH="0" baseline="0" dirty="0" err="1" smtClean="0">
                          <a:ln>
                            <a:noFill/>
                          </a:ln>
                          <a:solidFill>
                            <a:schemeClr val="tx1"/>
                          </a:solidFill>
                          <a:effectLst/>
                          <a:latin typeface="Calisto MT" pitchFamily="18" charset="0"/>
                          <a:ea typeface="MS Mincho" pitchFamily="49" charset="-128"/>
                          <a:cs typeface="Times New Roman" pitchFamily="18" charset="0"/>
                        </a:rPr>
                        <a:t>Tokiwa</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departmental stores and other local shops across the province and the district.</a:t>
                      </a:r>
                      <a:endParaRPr kumimoji="0" lang="en-US" altLang="ja-JP" sz="1600" b="1" i="0" u="none" strike="noStrike" cap="none" normalizeH="0" baseline="0" dirty="0" smtClean="0">
                        <a:ln>
                          <a:noFill/>
                        </a:ln>
                        <a:solidFill>
                          <a:schemeClr val="tx1"/>
                        </a:solidFill>
                        <a:effectLst/>
                        <a:latin typeface="Calisto MT"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Highlights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Number One</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product (branded OPC – OTOP Product Champion) and also obtains government certification.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Targets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urban and foreign markets</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a:t>
                      </a:r>
                      <a:endParaRPr kumimoji="0" lang="en-US" altLang="ja-JP" sz="1600" b="1" i="0" u="none" strike="noStrike" cap="none" normalizeH="0" baseline="0" dirty="0" smtClean="0">
                        <a:ln>
                          <a:noFill/>
                        </a:ln>
                        <a:solidFill>
                          <a:schemeClr val="tx1"/>
                        </a:solidFill>
                        <a:effectLst/>
                        <a:latin typeface="Calisto MT"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Promotes products through a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variety of channels</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e.g., Thai Airways, Thailand Post, Lemon Farm, Lotus, and </a:t>
                      </a:r>
                      <a:r>
                        <a:rPr kumimoji="0" lang="en-US" altLang="ja-JP" sz="1600" b="1" i="0" u="none" strike="noStrike" cap="none" normalizeH="0" baseline="0" dirty="0" err="1" smtClean="0">
                          <a:ln>
                            <a:noFill/>
                          </a:ln>
                          <a:solidFill>
                            <a:schemeClr val="tx1"/>
                          </a:solidFill>
                          <a:effectLst/>
                          <a:latin typeface="Calisto MT" pitchFamily="18" charset="0"/>
                          <a:ea typeface="MS Mincho" pitchFamily="49" charset="-128"/>
                          <a:cs typeface="Times New Roman" pitchFamily="18" charset="0"/>
                        </a:rPr>
                        <a:t>BigC</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It also organizes product fairs and has opened several OTOP stores across the country.</a:t>
                      </a:r>
                      <a:endParaRPr kumimoji="0" lang="en-US" altLang="ja-JP" sz="1600" b="1" i="0" u="none" strike="noStrike" cap="none" normalizeH="0" baseline="0" dirty="0" smtClean="0">
                        <a:ln>
                          <a:noFill/>
                        </a:ln>
                        <a:solidFill>
                          <a:schemeClr val="tx1"/>
                        </a:solidFill>
                        <a:effectLst/>
                        <a:latin typeface="Calisto MT"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6759" name="Rectangle 23"/>
          <p:cNvSpPr>
            <a:spLocks noChangeArrowheads="1"/>
          </p:cNvSpPr>
          <p:nvPr/>
        </p:nvSpPr>
        <p:spPr bwMode="auto">
          <a:xfrm>
            <a:off x="7772400" y="6559550"/>
            <a:ext cx="990600" cy="274638"/>
          </a:xfrm>
          <a:prstGeom prst="rect">
            <a:avLst/>
          </a:prstGeom>
          <a:noFill/>
          <a:ln w="9525">
            <a:noFill/>
            <a:miter lim="800000"/>
            <a:headEnd/>
            <a:tailEnd/>
          </a:ln>
          <a:effectLst/>
        </p:spPr>
        <p:txBody>
          <a:bodyPr anchor="ctr">
            <a:spAutoFit/>
          </a:bodyPr>
          <a:lstStyle/>
          <a:p>
            <a:r>
              <a:rPr lang="en-US" altLang="ja-JP" sz="1200">
                <a:latin typeface="Century" pitchFamily="18" charset="0"/>
                <a:ea typeface="MS Mincho" pitchFamily="49" charset="-128"/>
                <a:cs typeface="Times New Roman" pitchFamily="18" charset="0"/>
              </a:rPr>
              <a:t>Contd…</a:t>
            </a:r>
            <a:endParaRPr lang="en-US" altLang="ja-JP" sz="1200">
              <a:ea typeface="MS Mincho" pitchFamily="49" charset="-128"/>
              <a:cs typeface="Times New Roman" pitchFamily="18" charset="0"/>
            </a:endParaRPr>
          </a:p>
        </p:txBody>
      </p:sp>
    </p:spTree>
    <p:extLst>
      <p:ext uri="{BB962C8B-B14F-4D97-AF65-F5344CB8AC3E}">
        <p14:creationId xmlns:p14="http://schemas.microsoft.com/office/powerpoint/2010/main" val="19093255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1000" y="350838"/>
            <a:ext cx="8405842" cy="400110"/>
          </a:xfrm>
          <a:prstGeom prst="rect">
            <a:avLst/>
          </a:prstGeom>
          <a:noFill/>
          <a:ln w="9525">
            <a:noFill/>
            <a:miter lim="800000"/>
            <a:headEnd/>
            <a:tailEnd/>
          </a:ln>
          <a:effectLst/>
        </p:spPr>
        <p:txBody>
          <a:bodyPr wrap="square" anchor="ctr">
            <a:spAutoFit/>
          </a:bodyPr>
          <a:lstStyle/>
          <a:p>
            <a:pPr algn="ctr"/>
            <a:r>
              <a:rPr lang="en-US" altLang="ja-JP" sz="2000" b="1" dirty="0">
                <a:solidFill>
                  <a:srgbClr val="000099"/>
                </a:solidFill>
                <a:latin typeface="Calisto MT" pitchFamily="18" charset="0"/>
                <a:ea typeface="MS Mincho" pitchFamily="49" charset="-128"/>
                <a:cs typeface="Times New Roman" pitchFamily="18" charset="0"/>
              </a:rPr>
              <a:t>A Comparison of Major OVOP and OTOP Features</a:t>
            </a:r>
            <a:endParaRPr lang="en-US" altLang="ja-JP" sz="2000" dirty="0">
              <a:solidFill>
                <a:srgbClr val="000099"/>
              </a:solidFill>
              <a:latin typeface="Calisto MT" pitchFamily="18" charset="0"/>
              <a:ea typeface="MS Mincho" pitchFamily="49" charset="-128"/>
              <a:cs typeface="Times New Roman" pitchFamily="18" charset="0"/>
            </a:endParaRPr>
          </a:p>
        </p:txBody>
      </p:sp>
      <p:graphicFrame>
        <p:nvGraphicFramePr>
          <p:cNvPr id="117763" name="Group 3"/>
          <p:cNvGraphicFramePr>
            <a:graphicFrameLocks noGrp="1"/>
          </p:cNvGraphicFramePr>
          <p:nvPr/>
        </p:nvGraphicFramePr>
        <p:xfrm>
          <a:off x="228600" y="838200"/>
          <a:ext cx="8686800" cy="5613718"/>
        </p:xfrm>
        <a:graphic>
          <a:graphicData uri="http://schemas.openxmlformats.org/drawingml/2006/table">
            <a:tbl>
              <a:tblPr/>
              <a:tblGrid>
                <a:gridCol w="4343400"/>
                <a:gridCol w="43434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B050"/>
                          </a:solidFill>
                          <a:effectLst/>
                          <a:latin typeface="Calisto MT" pitchFamily="18" charset="0"/>
                          <a:ea typeface="MS Mincho" pitchFamily="49" charset="-128"/>
                          <a:cs typeface="Times New Roman" pitchFamily="18" charset="0"/>
                        </a:rPr>
                        <a:t>OVOP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B050"/>
                          </a:solidFill>
                          <a:effectLst/>
                          <a:latin typeface="Calisto MT" pitchFamily="18" charset="0"/>
                          <a:ea typeface="MS Mincho" pitchFamily="49" charset="-128"/>
                          <a:cs typeface="Times New Roman" pitchFamily="18" charset="0"/>
                        </a:rPr>
                        <a:t>OTOP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1" u="none" strike="noStrike" cap="none" normalizeH="0" baseline="0" dirty="0" smtClean="0">
                          <a:ln>
                            <a:noFill/>
                          </a:ln>
                          <a:solidFill>
                            <a:srgbClr val="8A1C06"/>
                          </a:solidFill>
                          <a:effectLst/>
                          <a:latin typeface="Calisto MT" pitchFamily="18" charset="0"/>
                          <a:ea typeface="MS Mincho" pitchFamily="49" charset="-128"/>
                          <a:cs typeface="Times New Roman" pitchFamily="18" charset="0"/>
                        </a:rPr>
                        <a:t>Policy / Administrative Aspects</a:t>
                      </a:r>
                      <a:endParaRPr kumimoji="0" lang="en-US" altLang="ja-JP" sz="1600" b="1" i="0" u="none" strike="noStrike" cap="none" normalizeH="0" baseline="0" dirty="0" smtClean="0">
                        <a:ln>
                          <a:noFill/>
                        </a:ln>
                        <a:solidFill>
                          <a:srgbClr val="8A1C06"/>
                        </a:solidFill>
                        <a:effectLst/>
                        <a:latin typeface="Calisto MT"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r>
              <a:tr h="178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Local, prefecture level policies guide activities</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which are coordinated by the OVOP Promotion Council; there is no national level ‘overseeing’ body.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Funding is raised through various sources</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including government schemes, local companies, cooperatives, etc.  However, private sources dominate.</a:t>
                      </a:r>
                      <a:endParaRPr kumimoji="0" lang="en-US" altLang="ja-JP" sz="1600" b="1" i="0" u="none" strike="noStrike" cap="none" normalizeH="0" baseline="0" dirty="0" smtClean="0">
                        <a:ln>
                          <a:noFill/>
                        </a:ln>
                        <a:solidFill>
                          <a:schemeClr val="tx1"/>
                        </a:solidFill>
                        <a:effectLst/>
                        <a:latin typeface="Calisto MT"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Forms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part of the national policy</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(driven by poll promises) and is highly hierarchical and centralized.  It has administrative and sub-committees at various tiers of government.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Financial support is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mainly through national government</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sources (including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royal projects</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and sub-national level </a:t>
                      </a:r>
                      <a:r>
                        <a:rPr kumimoji="0" lang="en-US" altLang="ja-JP" sz="1600" b="1" i="0" u="none" strike="noStrike" cap="none" normalizeH="0" baseline="0" dirty="0" err="1" smtClean="0">
                          <a:ln>
                            <a:noFill/>
                          </a:ln>
                          <a:solidFill>
                            <a:schemeClr val="tx1"/>
                          </a:solidFill>
                          <a:effectLst/>
                          <a:latin typeface="Calisto MT" pitchFamily="18" charset="0"/>
                          <a:ea typeface="MS Mincho" pitchFamily="49" charset="-128"/>
                          <a:cs typeface="Times New Roman" pitchFamily="18" charset="0"/>
                        </a:rPr>
                        <a:t>organisations</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and private sources.  </a:t>
                      </a:r>
                      <a:endParaRPr kumimoji="0" lang="en-US" altLang="ja-JP" sz="1600" b="1" i="0" u="none" strike="noStrike" cap="none" normalizeH="0" baseline="0" dirty="0" smtClean="0">
                        <a:ln>
                          <a:noFill/>
                        </a:ln>
                        <a:solidFill>
                          <a:schemeClr val="tx1"/>
                        </a:solidFill>
                        <a:effectLst/>
                        <a:latin typeface="Calisto MT"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1" u="none" strike="noStrike" cap="none" normalizeH="0" baseline="0" dirty="0" smtClean="0">
                          <a:ln>
                            <a:noFill/>
                          </a:ln>
                          <a:solidFill>
                            <a:srgbClr val="8A1C06"/>
                          </a:solidFill>
                          <a:effectLst/>
                          <a:latin typeface="Calisto MT" pitchFamily="18" charset="0"/>
                          <a:ea typeface="MS Mincho" pitchFamily="49" charset="-128"/>
                          <a:cs typeface="Times New Roman" pitchFamily="18" charset="0"/>
                        </a:rPr>
                        <a:t>Networking and Inter-dependence</a:t>
                      </a:r>
                      <a:endParaRPr kumimoji="0" lang="en-US" altLang="ja-JP" sz="1600" b="1" i="0" u="none" strike="noStrike" cap="none" normalizeH="0" baseline="0" dirty="0" smtClean="0">
                        <a:ln>
                          <a:noFill/>
                        </a:ln>
                        <a:solidFill>
                          <a:srgbClr val="8A1C06"/>
                        </a:solidFill>
                        <a:effectLst/>
                        <a:latin typeface="Calisto MT"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r>
              <a:tr h="2073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Calisto MT" pitchFamily="18" charset="0"/>
                          <a:ea typeface="MS Mincho" pitchFamily="49" charset="-128"/>
                          <a:cs typeface="Times New Roman" pitchFamily="18" charset="0"/>
                        </a:rPr>
                        <a:t>Prefecture government plays a complementary, supportive role, only when required.  </a:t>
                      </a:r>
                      <a:r>
                        <a:rPr kumimoji="0" lang="en-US" altLang="ja-JP" sz="1600" b="1" i="0" u="none" strike="noStrike" cap="none" normalizeH="0" baseline="0" smtClean="0">
                          <a:ln>
                            <a:noFill/>
                          </a:ln>
                          <a:solidFill>
                            <a:srgbClr val="FF3300"/>
                          </a:solidFill>
                          <a:effectLst/>
                          <a:latin typeface="Calisto MT" pitchFamily="18" charset="0"/>
                          <a:ea typeface="MS Mincho" pitchFamily="49" charset="-128"/>
                          <a:cs typeface="Times New Roman" pitchFamily="18" charset="0"/>
                        </a:rPr>
                        <a:t>Private sector remains an active partner</a:t>
                      </a:r>
                      <a:r>
                        <a:rPr kumimoji="0" lang="en-US" altLang="ja-JP" sz="1600" b="1" i="0" u="none" strike="noStrike" cap="none" normalizeH="0" baseline="0" smtClean="0">
                          <a:ln>
                            <a:noFill/>
                          </a:ln>
                          <a:solidFill>
                            <a:schemeClr val="tx1"/>
                          </a:solidFill>
                          <a:effectLst/>
                          <a:latin typeface="Calisto MT" pitchFamily="18" charset="0"/>
                          <a:ea typeface="MS Mincho" pitchFamily="49" charset="-128"/>
                          <a:cs typeface="Times New Roman" pitchFamily="18" charset="0"/>
                        </a:rPr>
                        <a:t> in most spheres.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FF3300"/>
                          </a:solidFill>
                          <a:effectLst/>
                          <a:latin typeface="Calisto MT" pitchFamily="18" charset="0"/>
                          <a:ea typeface="MS Mincho" pitchFamily="49" charset="-128"/>
                          <a:cs typeface="Times New Roman" pitchFamily="18" charset="0"/>
                        </a:rPr>
                        <a:t>Community performs an effective networking role between the prefecture government and the producers</a:t>
                      </a:r>
                      <a:r>
                        <a:rPr kumimoji="0" lang="en-US" altLang="ja-JP" sz="1600" b="1" i="0" u="none" strike="noStrike" cap="none" normalizeH="0" baseline="0" smtClean="0">
                          <a:ln>
                            <a:noFill/>
                          </a:ln>
                          <a:solidFill>
                            <a:schemeClr val="tx1"/>
                          </a:solidFill>
                          <a:effectLst/>
                          <a:latin typeface="Calisto MT" pitchFamily="18" charset="0"/>
                          <a:ea typeface="MS Mincho" pitchFamily="49" charset="-128"/>
                          <a:cs typeface="Times New Roman" pitchFamily="18" charset="0"/>
                        </a:rPr>
                        <a:t>.</a:t>
                      </a:r>
                      <a:endParaRPr kumimoji="0" lang="en-US" altLang="ja-JP" sz="1600" b="1" i="0" u="none" strike="noStrike" cap="none" normalizeH="0" baseline="0" smtClean="0">
                        <a:ln>
                          <a:noFill/>
                        </a:ln>
                        <a:solidFill>
                          <a:schemeClr val="tx1"/>
                        </a:solidFill>
                        <a:effectLst/>
                        <a:latin typeface="Calisto MT"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smtClean="0">
                        <a:ln>
                          <a:noFill/>
                        </a:ln>
                        <a:solidFill>
                          <a:schemeClr val="tx1"/>
                        </a:solidFill>
                        <a:effectLst/>
                        <a:latin typeface="Calisto MT" pitchFamily="18"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Central government conducts the primary and detailed activities, including contacting the producers. </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Private sector’s involvement is partial or dissipated</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Community has limited ‘</a:t>
                      </a:r>
                      <a:r>
                        <a:rPr kumimoji="0" lang="en-US" altLang="ja-JP" sz="1600" b="1" i="0" u="none" strike="noStrike" cap="none" normalizeH="0" baseline="0" dirty="0" err="1" smtClean="0">
                          <a:ln>
                            <a:noFill/>
                          </a:ln>
                          <a:solidFill>
                            <a:srgbClr val="FF3300"/>
                          </a:solidFill>
                          <a:effectLst/>
                          <a:latin typeface="Calisto MT" pitchFamily="18" charset="0"/>
                          <a:ea typeface="MS Mincho" pitchFamily="49" charset="-128"/>
                          <a:cs typeface="Times New Roman" pitchFamily="18" charset="0"/>
                        </a:rPr>
                        <a:t>sectoral</a:t>
                      </a:r>
                      <a:r>
                        <a:rPr kumimoji="0" lang="en-US" altLang="ja-JP" sz="1600" b="1" i="0" u="none" strike="noStrike" cap="none" normalizeH="0" baseline="0" dirty="0" smtClean="0">
                          <a:ln>
                            <a:noFill/>
                          </a:ln>
                          <a:solidFill>
                            <a:srgbClr val="FF3300"/>
                          </a:solidFill>
                          <a:effectLst/>
                          <a:latin typeface="Calisto MT" pitchFamily="18" charset="0"/>
                          <a:ea typeface="MS Mincho" pitchFamily="49" charset="-128"/>
                          <a:cs typeface="Times New Roman" pitchFamily="18" charset="0"/>
                        </a:rPr>
                        <a:t>’ role</a:t>
                      </a:r>
                      <a:r>
                        <a:rPr kumimoji="0" lang="en-US" altLang="ja-JP" sz="1600" b="1" i="0" u="none" strike="noStrike" cap="none" normalizeH="0" baseline="0" dirty="0" smtClean="0">
                          <a:ln>
                            <a:noFill/>
                          </a:ln>
                          <a:solidFill>
                            <a:schemeClr val="tx1"/>
                          </a:solidFill>
                          <a:effectLst/>
                          <a:latin typeface="Calisto MT" pitchFamily="18" charset="0"/>
                          <a:ea typeface="MS Mincho" pitchFamily="49" charset="-128"/>
                          <a:cs typeface="Times New Roman" pitchFamily="18" charset="0"/>
                        </a:rPr>
                        <a:t>, mostly sidelined.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7783" name="Rectangle 23"/>
          <p:cNvSpPr>
            <a:spLocks noChangeArrowheads="1"/>
          </p:cNvSpPr>
          <p:nvPr/>
        </p:nvSpPr>
        <p:spPr bwMode="auto">
          <a:xfrm>
            <a:off x="304800" y="6460630"/>
            <a:ext cx="3048000" cy="276999"/>
          </a:xfrm>
          <a:prstGeom prst="rect">
            <a:avLst/>
          </a:prstGeom>
          <a:noFill/>
          <a:ln w="9525">
            <a:noFill/>
            <a:miter lim="800000"/>
            <a:headEnd/>
            <a:tailEnd/>
          </a:ln>
          <a:effectLst/>
        </p:spPr>
        <p:txBody>
          <a:bodyPr wrap="square" anchor="ctr">
            <a:spAutoFit/>
          </a:bodyPr>
          <a:lstStyle/>
          <a:p>
            <a:r>
              <a:rPr lang="en-US" altLang="ja-JP" sz="1200" dirty="0">
                <a:latin typeface="Calisto MT" pitchFamily="18" charset="0"/>
                <a:ea typeface="MS Mincho" pitchFamily="49" charset="-128"/>
                <a:cs typeface="Times New Roman" pitchFamily="18" charset="0"/>
              </a:rPr>
              <a:t>Source:  Based upon </a:t>
            </a:r>
            <a:r>
              <a:rPr lang="en-US" altLang="ja-JP" sz="1200" dirty="0" err="1">
                <a:latin typeface="Calisto MT" pitchFamily="18" charset="0"/>
                <a:ea typeface="MS Mincho" pitchFamily="49" charset="-128"/>
                <a:cs typeface="Times New Roman" pitchFamily="18" charset="0"/>
              </a:rPr>
              <a:t>Kabuta</a:t>
            </a:r>
            <a:r>
              <a:rPr lang="en-US" altLang="ja-JP" sz="1200" dirty="0">
                <a:latin typeface="Calisto MT" pitchFamily="18" charset="0"/>
                <a:ea typeface="MS Mincho" pitchFamily="49" charset="-128"/>
                <a:cs typeface="Times New Roman" pitchFamily="18" charset="0"/>
              </a:rPr>
              <a:t> (2007)</a:t>
            </a:r>
            <a:endParaRPr lang="en-US" altLang="ja-JP" sz="2400" dirty="0">
              <a:latin typeface="Calisto MT"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5537507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457200" y="0"/>
            <a:ext cx="8229600" cy="1417638"/>
          </a:xfrm>
          <a:noFill/>
          <a:ln>
            <a:miter lim="800000"/>
            <a:headEnd/>
            <a:tailEnd/>
          </a:ln>
        </p:spPr>
        <p:txBody>
          <a:bodyPr vert="horz" wrap="square" lIns="91440" tIns="45720" rIns="91440" bIns="45720" numCol="1" anchor="t" anchorCtr="0" compatLnSpc="1">
            <a:prstTxWarp prst="textNoShape">
              <a:avLst/>
            </a:prstTxWarp>
            <a:normAutofit/>
          </a:bodyPr>
          <a:lstStyle/>
          <a:p>
            <a:r>
              <a:rPr lang="en-US" altLang="ja-JP" sz="1800" b="1" dirty="0">
                <a:solidFill>
                  <a:srgbClr val="6C048C"/>
                </a:solidFill>
                <a:latin typeface="Verdana" pitchFamily="34" charset="0"/>
                <a:ea typeface="MS PGothic" pitchFamily="34" charset="-128"/>
              </a:rPr>
              <a:t/>
            </a:r>
            <a:br>
              <a:rPr lang="en-US" altLang="ja-JP" sz="1800" b="1" dirty="0">
                <a:solidFill>
                  <a:srgbClr val="6C048C"/>
                </a:solidFill>
                <a:latin typeface="Verdana" pitchFamily="34" charset="0"/>
                <a:ea typeface="MS PGothic" pitchFamily="34" charset="-128"/>
              </a:rPr>
            </a:br>
            <a:r>
              <a:rPr lang="en-US" altLang="ja-JP" sz="2000" b="1" dirty="0">
                <a:solidFill>
                  <a:srgbClr val="000099"/>
                </a:solidFill>
                <a:latin typeface="Calisto MT" pitchFamily="18" charset="0"/>
                <a:ea typeface="MS PGothic" pitchFamily="34" charset="-128"/>
              </a:rPr>
              <a:t>The </a:t>
            </a:r>
            <a:r>
              <a:rPr lang="en-US" altLang="ja-JP" sz="2000" b="1" i="1" dirty="0">
                <a:solidFill>
                  <a:srgbClr val="000099"/>
                </a:solidFill>
                <a:latin typeface="Calisto MT" pitchFamily="18" charset="0"/>
                <a:ea typeface="MS PGothic" pitchFamily="34" charset="-128"/>
              </a:rPr>
              <a:t>Cluster Grid</a:t>
            </a:r>
            <a:r>
              <a:rPr lang="en-US" altLang="ja-JP" sz="2000" b="1" dirty="0">
                <a:solidFill>
                  <a:srgbClr val="000099"/>
                </a:solidFill>
                <a:latin typeface="Calisto MT" pitchFamily="18" charset="0"/>
                <a:ea typeface="MS PGothic" pitchFamily="34" charset="-128"/>
              </a:rPr>
              <a:t>:</a:t>
            </a:r>
            <a:br>
              <a:rPr lang="en-US" altLang="ja-JP" sz="2000" b="1" dirty="0">
                <a:solidFill>
                  <a:srgbClr val="000099"/>
                </a:solidFill>
                <a:latin typeface="Calisto MT" pitchFamily="18" charset="0"/>
                <a:ea typeface="MS PGothic" pitchFamily="34" charset="-128"/>
              </a:rPr>
            </a:br>
            <a:r>
              <a:rPr lang="en-US" altLang="ja-JP" sz="2000" b="1" dirty="0">
                <a:solidFill>
                  <a:srgbClr val="000099"/>
                </a:solidFill>
                <a:latin typeface="Calisto MT" pitchFamily="18" charset="0"/>
                <a:ea typeface="MS PGothic" pitchFamily="34" charset="-128"/>
              </a:rPr>
              <a:t>A Proposal for Broad-basing Policy </a:t>
            </a:r>
            <a:r>
              <a:rPr lang="en-US" altLang="ja-JP" sz="2000" b="1" dirty="0" err="1">
                <a:solidFill>
                  <a:srgbClr val="000099"/>
                </a:solidFill>
                <a:latin typeface="Calisto MT" pitchFamily="18" charset="0"/>
                <a:ea typeface="MS PGothic" pitchFamily="34" charset="-128"/>
              </a:rPr>
              <a:t>Operationalisation</a:t>
            </a:r>
            <a:endParaRPr lang="ja-JP" altLang="en-US" sz="2000" b="1" dirty="0">
              <a:solidFill>
                <a:srgbClr val="000099"/>
              </a:solidFill>
              <a:latin typeface="Calisto MT" pitchFamily="18" charset="0"/>
              <a:ea typeface="MS PGothic" pitchFamily="34" charset="-128"/>
            </a:endParaRPr>
          </a:p>
        </p:txBody>
      </p:sp>
      <p:sp>
        <p:nvSpPr>
          <p:cNvPr id="83971" name="Rectangle 3"/>
          <p:cNvSpPr>
            <a:spLocks noGrp="1" noChangeArrowheads="1"/>
          </p:cNvSpPr>
          <p:nvPr>
            <p:ph idx="1"/>
          </p:nvPr>
        </p:nvSpPr>
        <p:spPr bwMode="auto">
          <a:xfrm>
            <a:off x="0" y="1600200"/>
            <a:ext cx="9144000" cy="4525963"/>
          </a:xfrm>
          <a:noFill/>
          <a:ln>
            <a:miter lim="800000"/>
            <a:headEnd/>
            <a:tailEnd/>
          </a:ln>
        </p:spPr>
        <p:txBody>
          <a:bodyPr vert="horz" wrap="square" lIns="91440" tIns="45720" rIns="91440" bIns="45720" numCol="1" anchor="t" anchorCtr="0" compatLnSpc="1">
            <a:prstTxWarp prst="textNoShape">
              <a:avLst/>
            </a:prstTxWarp>
          </a:bodyPr>
          <a:lstStyle/>
          <a:p>
            <a:pPr algn="just"/>
            <a:r>
              <a:rPr lang="en-US" altLang="ja-JP" sz="1800" b="1" dirty="0">
                <a:latin typeface="Calisto MT" pitchFamily="18" charset="0"/>
                <a:ea typeface="MS PGothic" pitchFamily="34" charset="-128"/>
              </a:rPr>
              <a:t>Fully </a:t>
            </a:r>
            <a:r>
              <a:rPr lang="en-US" altLang="ja-JP" sz="1800" b="1" dirty="0" err="1">
                <a:latin typeface="Calisto MT" pitchFamily="18" charset="0"/>
                <a:ea typeface="MS PGothic" pitchFamily="34" charset="-128"/>
              </a:rPr>
              <a:t>computerised</a:t>
            </a:r>
            <a:r>
              <a:rPr lang="en-US" altLang="ja-JP" sz="1800" b="1" dirty="0">
                <a:latin typeface="Calisto MT" pitchFamily="18" charset="0"/>
                <a:ea typeface="MS PGothic" pitchFamily="34" charset="-128"/>
              </a:rPr>
              <a:t> system (</a:t>
            </a:r>
            <a:r>
              <a:rPr lang="en-US" altLang="ja-JP" sz="1800" b="1" dirty="0">
                <a:solidFill>
                  <a:srgbClr val="009900"/>
                </a:solidFill>
                <a:latin typeface="Calisto MT" pitchFamily="18" charset="0"/>
                <a:ea typeface="MS PGothic" pitchFamily="34" charset="-128"/>
              </a:rPr>
              <a:t>portal</a:t>
            </a:r>
            <a:r>
              <a:rPr lang="en-US" altLang="ja-JP" sz="1800" b="1" dirty="0">
                <a:latin typeface="Calisto MT" pitchFamily="18" charset="0"/>
                <a:ea typeface="MS PGothic" pitchFamily="34" charset="-128"/>
              </a:rPr>
              <a:t>) of dynamic and </a:t>
            </a:r>
            <a:r>
              <a:rPr lang="en-US" altLang="ja-JP" sz="1800" b="1" dirty="0">
                <a:solidFill>
                  <a:srgbClr val="009900"/>
                </a:solidFill>
                <a:latin typeface="Calisto MT" pitchFamily="18" charset="0"/>
                <a:ea typeface="MS PGothic" pitchFamily="34" charset="-128"/>
              </a:rPr>
              <a:t>interactive</a:t>
            </a:r>
            <a:r>
              <a:rPr lang="en-US" altLang="ja-JP" sz="1800" b="1" dirty="0">
                <a:latin typeface="Calisto MT" pitchFamily="18" charset="0"/>
                <a:ea typeface="MS PGothic" pitchFamily="34" charset="-128"/>
              </a:rPr>
              <a:t> database.</a:t>
            </a:r>
          </a:p>
          <a:p>
            <a:pPr algn="just">
              <a:buFontTx/>
              <a:buNone/>
            </a:pPr>
            <a:endParaRPr lang="en-US" altLang="ja-JP" sz="1800" b="1" dirty="0">
              <a:latin typeface="Calisto MT" pitchFamily="18" charset="0"/>
              <a:ea typeface="MS PGothic" pitchFamily="34" charset="-128"/>
            </a:endParaRPr>
          </a:p>
          <a:p>
            <a:pPr algn="just"/>
            <a:r>
              <a:rPr lang="en-US" altLang="ja-JP" sz="1800" b="1" dirty="0">
                <a:latin typeface="Calisto MT" pitchFamily="18" charset="0"/>
                <a:ea typeface="MS PGothic" pitchFamily="34" charset="-128"/>
              </a:rPr>
              <a:t>Based upon / </a:t>
            </a:r>
            <a:r>
              <a:rPr lang="en-US" altLang="ja-JP" sz="1800" b="1" dirty="0" err="1">
                <a:latin typeface="Calisto MT" pitchFamily="18" charset="0"/>
                <a:ea typeface="MS PGothic" pitchFamily="34" charset="-128"/>
              </a:rPr>
              <a:t>operationalised</a:t>
            </a:r>
            <a:r>
              <a:rPr lang="en-US" altLang="ja-JP" sz="1800" b="1" dirty="0">
                <a:latin typeface="Calisto MT" pitchFamily="18" charset="0"/>
                <a:ea typeface="MS PGothic" pitchFamily="34" charset="-128"/>
              </a:rPr>
              <a:t> with </a:t>
            </a:r>
            <a:r>
              <a:rPr lang="en-US" altLang="ja-JP" sz="1800" b="1" dirty="0">
                <a:solidFill>
                  <a:srgbClr val="009900"/>
                </a:solidFill>
                <a:latin typeface="Calisto MT" pitchFamily="18" charset="0"/>
                <a:ea typeface="MS PGothic" pitchFamily="34" charset="-128"/>
              </a:rPr>
              <a:t>unique ID</a:t>
            </a:r>
            <a:r>
              <a:rPr lang="en-US" altLang="ja-JP" sz="1800" b="1" dirty="0">
                <a:latin typeface="Calisto MT" pitchFamily="18" charset="0"/>
                <a:ea typeface="MS PGothic" pitchFamily="34" charset="-128"/>
              </a:rPr>
              <a:t> (Identity Code) by cluster.</a:t>
            </a:r>
          </a:p>
          <a:p>
            <a:pPr algn="just">
              <a:buFontTx/>
              <a:buNone/>
            </a:pPr>
            <a:endParaRPr lang="en-US" altLang="ja-JP" sz="1800" b="1" dirty="0">
              <a:latin typeface="Calisto MT" pitchFamily="18" charset="0"/>
              <a:ea typeface="MS PGothic" pitchFamily="34" charset="-128"/>
            </a:endParaRPr>
          </a:p>
          <a:p>
            <a:pPr algn="just"/>
            <a:r>
              <a:rPr lang="en-US" altLang="ja-JP" sz="1800" b="1" dirty="0">
                <a:latin typeface="Calisto MT" pitchFamily="18" charset="0"/>
                <a:ea typeface="MS PGothic" pitchFamily="34" charset="-128"/>
              </a:rPr>
              <a:t>Can be accessed and effectively used by: </a:t>
            </a:r>
            <a:r>
              <a:rPr lang="en-US" altLang="ja-JP" sz="1800" b="1" dirty="0" err="1">
                <a:latin typeface="Calisto MT" pitchFamily="18" charset="0"/>
                <a:ea typeface="MS PGothic" pitchFamily="34" charset="-128"/>
              </a:rPr>
              <a:t>Specialised</a:t>
            </a:r>
            <a:r>
              <a:rPr lang="en-US" altLang="ja-JP" sz="1800" b="1" dirty="0">
                <a:latin typeface="Calisto MT" pitchFamily="18" charset="0"/>
                <a:ea typeface="MS PGothic" pitchFamily="34" charset="-128"/>
              </a:rPr>
              <a:t> service providers, policy makers, entrepreneurs, traders, bankers, voluntary agencies and researchers worldwide.  </a:t>
            </a:r>
            <a:r>
              <a:rPr lang="en-US" altLang="ja-JP" sz="1800" b="1" dirty="0">
                <a:solidFill>
                  <a:srgbClr val="009900"/>
                </a:solidFill>
                <a:latin typeface="Calisto MT" pitchFamily="18" charset="0"/>
                <a:ea typeface="MS PGothic" pitchFamily="34" charset="-128"/>
              </a:rPr>
              <a:t>Offers much scope for cooperation between Asian </a:t>
            </a:r>
            <a:r>
              <a:rPr lang="en-US" altLang="ja-JP" sz="1800" b="1" dirty="0" smtClean="0">
                <a:solidFill>
                  <a:srgbClr val="009900"/>
                </a:solidFill>
                <a:latin typeface="Calisto MT" pitchFamily="18" charset="0"/>
                <a:ea typeface="MS PGothic" pitchFamily="34" charset="-128"/>
              </a:rPr>
              <a:t>and other economies</a:t>
            </a:r>
            <a:r>
              <a:rPr lang="en-US" altLang="ja-JP" sz="1800" b="1" dirty="0">
                <a:solidFill>
                  <a:srgbClr val="009900"/>
                </a:solidFill>
                <a:latin typeface="Calisto MT" pitchFamily="18" charset="0"/>
                <a:ea typeface="MS PGothic" pitchFamily="34" charset="-128"/>
              </a:rPr>
              <a:t>.</a:t>
            </a:r>
          </a:p>
          <a:p>
            <a:endParaRPr lang="ja-JP" altLang="en-US" sz="1800" b="1" dirty="0">
              <a:latin typeface="Verdana"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ChangeArrowheads="1"/>
          </p:cNvSpPr>
          <p:nvPr/>
        </p:nvSpPr>
        <p:spPr bwMode="auto">
          <a:xfrm>
            <a:off x="381000" y="245068"/>
            <a:ext cx="8334404" cy="769441"/>
          </a:xfrm>
          <a:prstGeom prst="rect">
            <a:avLst/>
          </a:prstGeom>
          <a:noFill/>
          <a:ln w="9525">
            <a:noFill/>
            <a:miter lim="800000"/>
            <a:headEnd/>
            <a:tailEnd/>
          </a:ln>
          <a:effectLst/>
        </p:spPr>
        <p:txBody>
          <a:bodyPr wrap="square" anchor="ctr">
            <a:spAutoFit/>
          </a:bodyPr>
          <a:lstStyle/>
          <a:p>
            <a:pPr algn="ctr"/>
            <a:r>
              <a:rPr lang="en-GB" altLang="ja-JP" sz="2000" b="1" dirty="0">
                <a:solidFill>
                  <a:srgbClr val="000099"/>
                </a:solidFill>
                <a:latin typeface="Calisto MT" pitchFamily="18" charset="0"/>
                <a:ea typeface="Courier New" pitchFamily="49" charset="0"/>
                <a:cs typeface="Times New Roman" charset="0"/>
              </a:rPr>
              <a:t>Cluster Grid-I</a:t>
            </a:r>
            <a:r>
              <a:rPr lang="en-GB" altLang="ja-JP" sz="2000" b="1" dirty="0">
                <a:solidFill>
                  <a:srgbClr val="0070C0"/>
                </a:solidFill>
                <a:latin typeface="Calisto MT" pitchFamily="18" charset="0"/>
                <a:ea typeface="Courier New" pitchFamily="49" charset="0"/>
                <a:cs typeface="Times New Roman" charset="0"/>
              </a:rPr>
              <a:t> </a:t>
            </a:r>
            <a:r>
              <a:rPr lang="en-GB" altLang="ja-JP" sz="2000" b="1" dirty="0">
                <a:solidFill>
                  <a:srgbClr val="8A1C06"/>
                </a:solidFill>
                <a:latin typeface="Calisto MT" pitchFamily="18" charset="0"/>
                <a:ea typeface="Courier New" pitchFamily="49" charset="0"/>
                <a:cs typeface="Times New Roman" charset="0"/>
              </a:rPr>
              <a:t>(Identification)</a:t>
            </a:r>
            <a:endParaRPr lang="en-US" altLang="ja-JP" sz="2000" dirty="0">
              <a:solidFill>
                <a:srgbClr val="8A1C06"/>
              </a:solidFill>
              <a:latin typeface="Calisto MT" pitchFamily="18" charset="0"/>
              <a:ea typeface="Courier New" pitchFamily="49" charset="0"/>
              <a:cs typeface="Times New Roman" charset="0"/>
            </a:endParaRPr>
          </a:p>
          <a:p>
            <a:pPr eaLnBrk="0" hangingPunct="0"/>
            <a:endParaRPr lang="en-US" altLang="ja-JP" sz="2400" dirty="0">
              <a:ea typeface="MS PGothic" pitchFamily="34" charset="-128"/>
              <a:cs typeface="Times New Roman" charset="0"/>
            </a:endParaRPr>
          </a:p>
        </p:txBody>
      </p:sp>
      <p:graphicFrame>
        <p:nvGraphicFramePr>
          <p:cNvPr id="89905" name="Group 817"/>
          <p:cNvGraphicFramePr>
            <a:graphicFrameLocks noGrp="1"/>
          </p:cNvGraphicFramePr>
          <p:nvPr/>
        </p:nvGraphicFramePr>
        <p:xfrm>
          <a:off x="0" y="1373188"/>
          <a:ext cx="9144000" cy="4067810"/>
        </p:xfrm>
        <a:graphic>
          <a:graphicData uri="http://schemas.openxmlformats.org/drawingml/2006/table">
            <a:tbl>
              <a:tblPr/>
              <a:tblGrid>
                <a:gridCol w="228600"/>
                <a:gridCol w="838200"/>
                <a:gridCol w="381000"/>
                <a:gridCol w="304800"/>
                <a:gridCol w="533400"/>
                <a:gridCol w="609600"/>
                <a:gridCol w="914400"/>
                <a:gridCol w="762000"/>
                <a:gridCol w="381000"/>
                <a:gridCol w="457200"/>
                <a:gridCol w="838200"/>
                <a:gridCol w="609600"/>
                <a:gridCol w="685800"/>
                <a:gridCol w="757238"/>
                <a:gridCol w="842962"/>
              </a:tblGrid>
              <a:tr h="161925">
                <a:tc gridSpan="1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accent2"/>
                          </a:solidFill>
                          <a:effectLst/>
                          <a:latin typeface="Century" pitchFamily="18" charset="0"/>
                          <a:ea typeface="MS PGothic" pitchFamily="34" charset="-128"/>
                          <a:cs typeface="Times New Roman" charset="0"/>
                        </a:rPr>
                        <a:t>Unique Identification Code</a:t>
                      </a:r>
                      <a:endParaRPr kumimoji="0" lang="en-GB" altLang="ja-JP" sz="2400" b="1" i="0" u="none" strike="noStrike" cap="none" normalizeH="0" baseline="0" smtClean="0">
                        <a:ln>
                          <a:noFill/>
                        </a:ln>
                        <a:solidFill>
                          <a:schemeClr val="accent2"/>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6192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FF3300"/>
                          </a:solidFill>
                          <a:effectLst/>
                          <a:latin typeface="Century" pitchFamily="18" charset="0"/>
                          <a:ea typeface="MS PGothic" pitchFamily="34" charset="-128"/>
                          <a:cs typeface="Times New Roman" charset="0"/>
                        </a:rPr>
                        <a:t>Sector</a:t>
                      </a:r>
                      <a:endParaRPr kumimoji="0" lang="en-GB" altLang="ja-JP" sz="2400" b="1" i="0" u="none" strike="noStrike" cap="none" normalizeH="0" baseline="0" smtClean="0">
                        <a:ln>
                          <a:noFill/>
                        </a:ln>
                        <a:solidFill>
                          <a:srgbClr val="FF33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FF3300"/>
                          </a:solidFill>
                          <a:effectLst/>
                          <a:latin typeface="Century" pitchFamily="18" charset="0"/>
                          <a:ea typeface="MS PGothic" pitchFamily="34" charset="-128"/>
                          <a:cs typeface="Times New Roman" charset="0"/>
                        </a:rPr>
                        <a:t>Space</a:t>
                      </a:r>
                      <a:endParaRPr kumimoji="0" lang="en-GB" altLang="ja-JP" sz="2400" b="1" i="0" u="none" strike="noStrike" cap="none" normalizeH="0" baseline="0" smtClean="0">
                        <a:ln>
                          <a:noFill/>
                        </a:ln>
                        <a:solidFill>
                          <a:srgbClr val="FF33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FF3300"/>
                          </a:solidFill>
                          <a:effectLst/>
                          <a:latin typeface="Century" pitchFamily="18" charset="0"/>
                          <a:ea typeface="MS PGothic" pitchFamily="34" charset="-128"/>
                          <a:cs typeface="Times New Roman" charset="0"/>
                        </a:rPr>
                        <a:t>Support System</a:t>
                      </a:r>
                      <a:endParaRPr kumimoji="0" lang="en-GB" altLang="ja-JP" sz="2400" b="1" i="0" u="none" strike="noStrike" cap="none" normalizeH="0" baseline="0" smtClean="0">
                        <a:ln>
                          <a:noFill/>
                        </a:ln>
                        <a:solidFill>
                          <a:srgbClr val="FF33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r>
              <a:tr h="0">
                <a:tc vMerge="1">
                  <a:txBody>
                    <a:bodyPr/>
                    <a:lstStyle/>
                    <a:p>
                      <a:endParaRPr lang="en-I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Market</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Informalization</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Macro Policy</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TechnologyLevel</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Location</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Regional Policy</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Infrastructure</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Own Groups</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Other Clusters</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Spcialised Agencies</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L /R / N/G</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Lb</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T</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RC</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L / N</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H / Lw/ Nl</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R /Tn / C</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A</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P</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Transport</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Power</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List</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List</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List</a:t>
                      </a:r>
                      <a:endParaRPr kumimoji="0" lang="en-GB" altLang="ja-JP" sz="24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0"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588">
                <a:tc gridSpan="1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1" i="0" u="none" strike="noStrike" cap="none" normalizeH="0" baseline="0" smtClean="0">
                          <a:ln>
                            <a:noFill/>
                          </a:ln>
                          <a:solidFill>
                            <a:srgbClr val="990099"/>
                          </a:solidFill>
                          <a:effectLst/>
                          <a:latin typeface="Century" pitchFamily="18" charset="0"/>
                          <a:ea typeface="MS PGothic" pitchFamily="34" charset="-128"/>
                          <a:cs typeface="Times New Roman" charset="0"/>
                        </a:rPr>
                        <a:t>Major Products:</a:t>
                      </a:r>
                      <a:endParaRPr kumimoji="0" lang="en-US" altLang="ja-JP" sz="2400" b="1" i="0" u="none" strike="noStrike" cap="none" normalizeH="0" baseline="0" smtClean="0">
                        <a:ln>
                          <a:noFill/>
                        </a:ln>
                        <a:solidFill>
                          <a:srgbClr val="990099"/>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28588">
                <a:tc gridSpan="1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1" i="0" u="none" strike="noStrike" cap="none" normalizeH="0" baseline="0" smtClean="0">
                          <a:ln>
                            <a:noFill/>
                          </a:ln>
                          <a:solidFill>
                            <a:srgbClr val="990099"/>
                          </a:solidFill>
                          <a:effectLst/>
                          <a:latin typeface="Century" pitchFamily="18" charset="0"/>
                          <a:ea typeface="MS PGothic" pitchFamily="34" charset="-128"/>
                          <a:cs typeface="Times New Roman" charset="0"/>
                        </a:rPr>
                        <a:t>Emergence / History:</a:t>
                      </a:r>
                      <a:endParaRPr kumimoji="0" lang="en-US" altLang="ja-JP" sz="2400" b="1" i="0" u="none" strike="noStrike" cap="none" normalizeH="0" baseline="0" smtClean="0">
                        <a:ln>
                          <a:noFill/>
                        </a:ln>
                        <a:solidFill>
                          <a:srgbClr val="990099"/>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28588">
                <a:tc gridSpan="1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1" i="0" u="none" strike="noStrike" cap="none" normalizeH="0" baseline="0" smtClean="0">
                          <a:ln>
                            <a:noFill/>
                          </a:ln>
                          <a:solidFill>
                            <a:srgbClr val="990099"/>
                          </a:solidFill>
                          <a:effectLst/>
                          <a:latin typeface="Century" pitchFamily="18" charset="0"/>
                          <a:ea typeface="MS PGothic" pitchFamily="34" charset="-128"/>
                          <a:cs typeface="Times New Roman" charset="0"/>
                        </a:rPr>
                        <a:t>Turning Points:</a:t>
                      </a:r>
                      <a:endParaRPr kumimoji="0" lang="en-US" altLang="ja-JP" sz="2400" b="1" i="0" u="none" strike="noStrike" cap="none" normalizeH="0" baseline="0" smtClean="0">
                        <a:ln>
                          <a:noFill/>
                        </a:ln>
                        <a:solidFill>
                          <a:srgbClr val="990099"/>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sp>
        <p:nvSpPr>
          <p:cNvPr id="89872" name="Rectangle 784"/>
          <p:cNvSpPr>
            <a:spLocks noChangeArrowheads="1"/>
          </p:cNvSpPr>
          <p:nvPr/>
        </p:nvSpPr>
        <p:spPr bwMode="auto">
          <a:xfrm>
            <a:off x="228600" y="5853113"/>
            <a:ext cx="8458200" cy="933450"/>
          </a:xfrm>
          <a:prstGeom prst="rect">
            <a:avLst/>
          </a:prstGeom>
          <a:noFill/>
          <a:ln w="9525">
            <a:noFill/>
            <a:miter lim="800000"/>
            <a:headEnd/>
            <a:tailEnd/>
          </a:ln>
          <a:effectLst/>
        </p:spPr>
        <p:txBody>
          <a:bodyPr anchor="ctr">
            <a:spAutoFit/>
          </a:bodyPr>
          <a:lstStyle/>
          <a:p>
            <a:r>
              <a:rPr lang="en-US" altLang="ja-JP" sz="1100" b="1">
                <a:latin typeface="Century" pitchFamily="18" charset="0"/>
                <a:ea typeface="MS PGothic" pitchFamily="34" charset="-128"/>
                <a:cs typeface="Times New Roman" charset="0"/>
              </a:rPr>
              <a:t>Notes:  L- Local, R- Regional, N- National, G- Global, Lb- Labour, T- Technology, RC- Regulatory Compliance, H- High, Lw- Low, Nl- Nil, Ru- Rural, Tn- Town, C- City, A- Active, P- Passive</a:t>
            </a:r>
          </a:p>
          <a:p>
            <a:pPr eaLnBrk="0" hangingPunct="0"/>
            <a:endParaRPr lang="en-US" altLang="ja-JP" sz="1100" b="1">
              <a:latin typeface="Century" pitchFamily="18" charset="0"/>
              <a:ea typeface="MS PGothic" pitchFamily="34" charset="-128"/>
              <a:cs typeface="Times New Roman" charset="0"/>
            </a:endParaRPr>
          </a:p>
          <a:p>
            <a:pPr eaLnBrk="0" hangingPunct="0"/>
            <a:r>
              <a:rPr lang="en-US" altLang="ja-JP" sz="1100" b="1">
                <a:latin typeface="Century" pitchFamily="18" charset="0"/>
                <a:ea typeface="MS PGothic" pitchFamily="34" charset="-128"/>
                <a:cs typeface="Times New Roman" charset="0"/>
              </a:rPr>
              <a:t>Source:  Author’s conceptualization.</a:t>
            </a:r>
          </a:p>
          <a:p>
            <a:endParaRPr lang="en-US" altLang="ja-JP" sz="1100" b="1">
              <a:latin typeface="Century" pitchFamily="18" charset="0"/>
              <a:ea typeface="MS PGothic" pitchFamily="34" charset="-128"/>
              <a:cs typeface="Times New Roman"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0" y="624700"/>
            <a:ext cx="9144000" cy="615553"/>
          </a:xfrm>
          <a:prstGeom prst="rect">
            <a:avLst/>
          </a:prstGeom>
          <a:noFill/>
          <a:ln w="9525">
            <a:noFill/>
            <a:miter lim="800000"/>
            <a:headEnd/>
            <a:tailEnd/>
          </a:ln>
          <a:effectLst/>
        </p:spPr>
        <p:txBody>
          <a:bodyPr wrap="square" anchor="ctr">
            <a:spAutoFit/>
          </a:bodyPr>
          <a:lstStyle/>
          <a:p>
            <a:pPr algn="ctr"/>
            <a:r>
              <a:rPr lang="en-GB" altLang="ja-JP" sz="2000" b="1" dirty="0">
                <a:solidFill>
                  <a:srgbClr val="000099"/>
                </a:solidFill>
                <a:latin typeface="Calisto MT" pitchFamily="18" charset="0"/>
                <a:ea typeface="Courier New" pitchFamily="49" charset="0"/>
                <a:cs typeface="Times New Roman" charset="0"/>
              </a:rPr>
              <a:t>Cluster Grid-II</a:t>
            </a:r>
            <a:r>
              <a:rPr lang="en-GB" altLang="ja-JP" sz="2000" b="1" dirty="0">
                <a:solidFill>
                  <a:srgbClr val="6C048C"/>
                </a:solidFill>
                <a:latin typeface="Calisto MT" pitchFamily="18" charset="0"/>
                <a:ea typeface="Courier New" pitchFamily="49" charset="0"/>
                <a:cs typeface="Times New Roman" charset="0"/>
              </a:rPr>
              <a:t>:</a:t>
            </a:r>
            <a:r>
              <a:rPr lang="en-GB" altLang="ja-JP" sz="2000" b="1" dirty="0">
                <a:latin typeface="Calisto MT" pitchFamily="18" charset="0"/>
                <a:ea typeface="Courier New" pitchFamily="49" charset="0"/>
                <a:cs typeface="Times New Roman" charset="0"/>
              </a:rPr>
              <a:t> </a:t>
            </a:r>
            <a:r>
              <a:rPr lang="en-GB" altLang="ja-JP" sz="2000" b="1" dirty="0">
                <a:solidFill>
                  <a:srgbClr val="8A1C06"/>
                </a:solidFill>
                <a:latin typeface="Calisto MT" pitchFamily="18" charset="0"/>
                <a:ea typeface="Courier New" pitchFamily="49" charset="0"/>
                <a:cs typeface="Times New Roman" charset="0"/>
              </a:rPr>
              <a:t>(</a:t>
            </a:r>
            <a:r>
              <a:rPr lang="en-GB" altLang="ja-JP" sz="2000" b="1" dirty="0" smtClean="0">
                <a:solidFill>
                  <a:srgbClr val="8A1C06"/>
                </a:solidFill>
                <a:latin typeface="Calisto MT" pitchFamily="18" charset="0"/>
                <a:ea typeface="Courier New" pitchFamily="49" charset="0"/>
                <a:cs typeface="Times New Roman" charset="0"/>
              </a:rPr>
              <a:t>Intervention/ </a:t>
            </a:r>
            <a:r>
              <a:rPr lang="en-GB" altLang="ja-JP" sz="2000" b="1" dirty="0">
                <a:solidFill>
                  <a:srgbClr val="8A1C06"/>
                </a:solidFill>
                <a:latin typeface="Calisto MT" pitchFamily="18" charset="0"/>
                <a:ea typeface="Courier New" pitchFamily="49" charset="0"/>
                <a:cs typeface="Times New Roman" charset="0"/>
              </a:rPr>
              <a:t>Initiatives)</a:t>
            </a:r>
            <a:endParaRPr lang="en-US" altLang="ja-JP" sz="2000" b="1" dirty="0">
              <a:solidFill>
                <a:srgbClr val="8A1C06"/>
              </a:solidFill>
              <a:latin typeface="Calisto MT" pitchFamily="18" charset="0"/>
              <a:ea typeface="Courier New" pitchFamily="49" charset="0"/>
              <a:cs typeface="Times New Roman" charset="0"/>
            </a:endParaRPr>
          </a:p>
          <a:p>
            <a:pPr algn="ctr" eaLnBrk="0" hangingPunct="0"/>
            <a:endParaRPr lang="en-US" altLang="ja-JP" sz="1400" b="1" dirty="0">
              <a:latin typeface="Verdana" pitchFamily="34" charset="0"/>
              <a:ea typeface="Courier New" pitchFamily="49" charset="0"/>
              <a:cs typeface="Times New Roman" charset="0"/>
            </a:endParaRPr>
          </a:p>
        </p:txBody>
      </p:sp>
      <p:graphicFrame>
        <p:nvGraphicFramePr>
          <p:cNvPr id="90704" name="Group 592"/>
          <p:cNvGraphicFramePr>
            <a:graphicFrameLocks noGrp="1"/>
          </p:cNvGraphicFramePr>
          <p:nvPr/>
        </p:nvGraphicFramePr>
        <p:xfrm>
          <a:off x="-1588" y="1503363"/>
          <a:ext cx="9147176" cy="3830955"/>
        </p:xfrm>
        <a:graphic>
          <a:graphicData uri="http://schemas.openxmlformats.org/drawingml/2006/table">
            <a:tbl>
              <a:tblPr/>
              <a:tblGrid>
                <a:gridCol w="611188"/>
                <a:gridCol w="990600"/>
                <a:gridCol w="914400"/>
                <a:gridCol w="609600"/>
                <a:gridCol w="1143000"/>
                <a:gridCol w="1371600"/>
                <a:gridCol w="457200"/>
                <a:gridCol w="381000"/>
                <a:gridCol w="990600"/>
                <a:gridCol w="762000"/>
                <a:gridCol w="915988"/>
              </a:tblGrid>
              <a:tr h="161925">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chemeClr val="accent2"/>
                          </a:solidFill>
                          <a:effectLst/>
                          <a:latin typeface="Century" pitchFamily="18" charset="0"/>
                          <a:ea typeface="MS PGothic" pitchFamily="34" charset="-128"/>
                          <a:cs typeface="Times New Roman" charset="0"/>
                        </a:rPr>
                        <a:t>Unique Identification Code</a:t>
                      </a:r>
                      <a:endParaRPr kumimoji="0" lang="en-GB" altLang="ja-JP" sz="2400" b="1" i="0" u="none" strike="noStrike" cap="none" normalizeH="0" baseline="0" smtClean="0">
                        <a:ln>
                          <a:noFill/>
                        </a:ln>
                        <a:solidFill>
                          <a:schemeClr val="accent2"/>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6192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FF3300"/>
                          </a:solidFill>
                          <a:effectLst/>
                          <a:latin typeface="Century" pitchFamily="18" charset="0"/>
                          <a:ea typeface="MS PGothic" pitchFamily="34" charset="-128"/>
                          <a:cs typeface="Times New Roman" charset="0"/>
                        </a:rPr>
                        <a:t>Sector</a:t>
                      </a:r>
                      <a:endParaRPr kumimoji="0" lang="en-GB" altLang="ja-JP" sz="2400" b="1" i="0" u="none" strike="noStrike" cap="none" normalizeH="0" baseline="0" smtClean="0">
                        <a:ln>
                          <a:noFill/>
                        </a:ln>
                        <a:solidFill>
                          <a:srgbClr val="FF33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FF3300"/>
                          </a:solidFill>
                          <a:effectLst/>
                          <a:latin typeface="Century" pitchFamily="18" charset="0"/>
                          <a:ea typeface="MS PGothic" pitchFamily="34" charset="-128"/>
                          <a:cs typeface="Times New Roman" charset="0"/>
                        </a:rPr>
                        <a:t>Space</a:t>
                      </a:r>
                      <a:endParaRPr kumimoji="0" lang="en-GB" altLang="ja-JP" sz="2400" b="1" i="0" u="none" strike="noStrike" cap="none" normalizeH="0" baseline="0" smtClean="0">
                        <a:ln>
                          <a:noFill/>
                        </a:ln>
                        <a:solidFill>
                          <a:srgbClr val="FF33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FF3300"/>
                          </a:solidFill>
                          <a:effectLst/>
                          <a:latin typeface="Century" pitchFamily="18" charset="0"/>
                          <a:ea typeface="MS PGothic" pitchFamily="34" charset="-128"/>
                          <a:cs typeface="Times New Roman" charset="0"/>
                        </a:rPr>
                        <a:t>Support System</a:t>
                      </a:r>
                      <a:endParaRPr kumimoji="0" lang="en-GB" altLang="ja-JP" sz="2400" b="1" i="0" u="none" strike="noStrike" cap="none" normalizeH="0" baseline="0" smtClean="0">
                        <a:ln>
                          <a:noFill/>
                        </a:ln>
                        <a:solidFill>
                          <a:srgbClr val="FF33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r>
              <a:tr h="257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Credit</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Technology</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Marketing</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Trade/ IPR</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Infrastructure</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Entrepreneurship</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Regional Policy</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Groups /</a:t>
                      </a:r>
                      <a:endParaRPr kumimoji="0" lang="en-US" altLang="ja-JP" sz="1000" b="1" i="0" u="none" strike="noStrike" cap="none" normalizeH="0" baseline="0" smtClean="0">
                        <a:ln>
                          <a:noFill/>
                        </a:ln>
                        <a:solidFill>
                          <a:srgbClr val="009900"/>
                        </a:solidFill>
                        <a:effectLst/>
                        <a:latin typeface="Times New Roman" charset="0"/>
                        <a:ea typeface="MS PGothic" pitchFamily="34"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Associations</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Related Clusters</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100" b="1" i="0" u="none" strike="noStrike" cap="none" normalizeH="0" baseline="0" smtClean="0">
                          <a:ln>
                            <a:noFill/>
                          </a:ln>
                          <a:solidFill>
                            <a:srgbClr val="009900"/>
                          </a:solidFill>
                          <a:effectLst/>
                          <a:latin typeface="Century" pitchFamily="18" charset="0"/>
                          <a:ea typeface="MS PGothic" pitchFamily="34" charset="-128"/>
                          <a:cs typeface="Times New Roman" charset="0"/>
                        </a:rPr>
                        <a:t>Specialised Agencies</a:t>
                      </a:r>
                      <a:endParaRPr kumimoji="0" lang="en-GB" altLang="ja-JP" sz="2400" b="1" i="0" u="none" strike="noStrike" cap="none" normalizeH="0" baseline="0" smtClean="0">
                        <a:ln>
                          <a:noFill/>
                        </a:ln>
                        <a:solidFill>
                          <a:srgbClr val="009900"/>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A</a:t>
                      </a:r>
                      <a:endParaRPr kumimoji="0" lang="en-US" altLang="ja-JP" sz="11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1" i="0" u="none" strike="noStrike" cap="none" normalizeH="0" baseline="0" smtClean="0">
                          <a:ln>
                            <a:noFill/>
                          </a:ln>
                          <a:solidFill>
                            <a:schemeClr val="tx1"/>
                          </a:solidFill>
                          <a:effectLst/>
                          <a:latin typeface="Century" pitchFamily="18" charset="0"/>
                          <a:ea typeface="MS PGothic" pitchFamily="34" charset="-128"/>
                          <a:cs typeface="Times New Roman" charset="0"/>
                        </a:rPr>
                        <a:t>P</a:t>
                      </a:r>
                      <a:endParaRPr kumimoji="0" lang="en-US" altLang="ja-JP" sz="1100" b="1" i="0" u="none" strike="noStrike" cap="none" normalizeH="0" baseline="0" smtClean="0">
                        <a:ln>
                          <a:noFill/>
                        </a:ln>
                        <a:solidFill>
                          <a:schemeClr val="tx1"/>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1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smtClean="0">
                        <a:ln>
                          <a:noFill/>
                        </a:ln>
                        <a:solidFill>
                          <a:schemeClr val="tx1"/>
                        </a:solidFill>
                        <a:effectLst/>
                        <a:latin typeface="Times New Roman"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gridSpan="11">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1" i="0" u="none" strike="noStrike" cap="none" normalizeH="0" baseline="0" smtClean="0">
                          <a:ln>
                            <a:noFill/>
                          </a:ln>
                          <a:solidFill>
                            <a:srgbClr val="990099"/>
                          </a:solidFill>
                          <a:effectLst/>
                          <a:latin typeface="Century" pitchFamily="18" charset="0"/>
                          <a:ea typeface="MS PGothic" pitchFamily="34" charset="-128"/>
                          <a:cs typeface="Times New Roman" charset="0"/>
                        </a:rPr>
                        <a:t>Existing Policies:</a:t>
                      </a:r>
                      <a:endParaRPr kumimoji="0" lang="en-US" altLang="ja-JP" sz="2400" b="1" i="0" u="none" strike="noStrike" cap="none" normalizeH="0" baseline="0" smtClean="0">
                        <a:ln>
                          <a:noFill/>
                        </a:ln>
                        <a:solidFill>
                          <a:srgbClr val="990099"/>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44463">
                <a:tc gridSpan="11">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1" i="0" u="none" strike="noStrike" cap="none" normalizeH="0" baseline="0" smtClean="0">
                          <a:ln>
                            <a:noFill/>
                          </a:ln>
                          <a:solidFill>
                            <a:srgbClr val="990099"/>
                          </a:solidFill>
                          <a:effectLst/>
                          <a:latin typeface="Century" pitchFamily="18" charset="0"/>
                          <a:ea typeface="MS PGothic" pitchFamily="34" charset="-128"/>
                          <a:cs typeface="Times New Roman" charset="0"/>
                        </a:rPr>
                        <a:t>Existing Database:</a:t>
                      </a:r>
                      <a:endParaRPr kumimoji="0" lang="en-US" altLang="ja-JP" sz="2400" b="1" i="0" u="none" strike="noStrike" cap="none" normalizeH="0" baseline="0" smtClean="0">
                        <a:ln>
                          <a:noFill/>
                        </a:ln>
                        <a:solidFill>
                          <a:srgbClr val="990099"/>
                        </a:solidFill>
                        <a:effectLst/>
                        <a:latin typeface="Times New Roman" charset="0"/>
                        <a:ea typeface="MS PGothic" pitchFamily="34"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sp>
        <p:nvSpPr>
          <p:cNvPr id="90677" name="Rectangle 565"/>
          <p:cNvSpPr>
            <a:spLocks noChangeArrowheads="1"/>
          </p:cNvSpPr>
          <p:nvPr/>
        </p:nvSpPr>
        <p:spPr bwMode="auto">
          <a:xfrm>
            <a:off x="-1588" y="5554663"/>
            <a:ext cx="2498726" cy="765175"/>
          </a:xfrm>
          <a:prstGeom prst="rect">
            <a:avLst/>
          </a:prstGeom>
          <a:noFill/>
          <a:ln w="9525">
            <a:noFill/>
            <a:miter lim="800000"/>
            <a:headEnd/>
            <a:tailEnd/>
          </a:ln>
          <a:effectLst/>
        </p:spPr>
        <p:txBody>
          <a:bodyPr anchor="ctr">
            <a:spAutoFit/>
          </a:bodyPr>
          <a:lstStyle/>
          <a:p>
            <a:r>
              <a:rPr lang="en-US" altLang="ja-JP" sz="1100" b="1">
                <a:latin typeface="Century" pitchFamily="18" charset="0"/>
                <a:ea typeface="MS PGothic" pitchFamily="34" charset="-128"/>
                <a:cs typeface="Times New Roman" charset="0"/>
              </a:rPr>
              <a:t>Notes:  A- Active, P- Passive</a:t>
            </a:r>
          </a:p>
          <a:p>
            <a:endParaRPr lang="en-US" altLang="ja-JP" sz="1100" b="1">
              <a:latin typeface="Century" pitchFamily="18" charset="0"/>
              <a:ea typeface="MS PGothic" pitchFamily="34" charset="-128"/>
              <a:cs typeface="Times New Roman" charset="0"/>
            </a:endParaRPr>
          </a:p>
          <a:p>
            <a:pPr eaLnBrk="0" hangingPunct="0"/>
            <a:r>
              <a:rPr lang="en-US" altLang="ja-JP" sz="1100" b="1">
                <a:latin typeface="Century" pitchFamily="18" charset="0"/>
                <a:ea typeface="MS PGothic" pitchFamily="34" charset="-128"/>
                <a:cs typeface="Times New Roman" charset="0"/>
              </a:rPr>
              <a:t>Source:  Author’s conceptualization.</a:t>
            </a:r>
          </a:p>
          <a:p>
            <a:endParaRPr lang="en-US" altLang="ja-JP" sz="1100">
              <a:latin typeface="Century" pitchFamily="18" charset="0"/>
              <a:ea typeface="MS PGothic" pitchFamily="34" charset="-128"/>
              <a:cs typeface="Times New Roman"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0" y="404664"/>
            <a:ext cx="9144000" cy="5109091"/>
          </a:xfrm>
          <a:prstGeom prst="rect">
            <a:avLst/>
          </a:prstGeom>
        </p:spPr>
        <p:txBody>
          <a:bodyPr wrap="square">
            <a:spAutoFit/>
          </a:bodyPr>
          <a:lstStyle/>
          <a:p>
            <a:pPr algn="ctr"/>
            <a:r>
              <a:rPr lang="en-US" sz="2000" b="1" dirty="0">
                <a:solidFill>
                  <a:srgbClr val="000099"/>
                </a:solidFill>
                <a:latin typeface="Calisto MT" pitchFamily="18" charset="0"/>
                <a:ea typeface="+mj-ea"/>
                <a:cs typeface="+mj-cs"/>
              </a:rPr>
              <a:t>Scope for Learning, Innovation and Sustainable Business</a:t>
            </a:r>
          </a:p>
          <a:p>
            <a:pPr algn="just"/>
            <a:endParaRPr lang="en-US" b="1" dirty="0" smtClean="0">
              <a:latin typeface="Calisto MT" panose="02040603050505030304" pitchFamily="18" charset="0"/>
            </a:endParaRPr>
          </a:p>
          <a:p>
            <a:pPr algn="just"/>
            <a:r>
              <a:rPr lang="en-US" b="1" dirty="0">
                <a:latin typeface="Calisto MT" panose="02040603050505030304" pitchFamily="18" charset="0"/>
              </a:rPr>
              <a:t>Separate policy-oriented and </a:t>
            </a:r>
            <a:r>
              <a:rPr lang="en-US" b="1" dirty="0" smtClean="0">
                <a:latin typeface="Calisto MT" panose="02040603050505030304" pitchFamily="18" charset="0"/>
              </a:rPr>
              <a:t>field </a:t>
            </a:r>
            <a:r>
              <a:rPr lang="en-US" b="1" dirty="0">
                <a:latin typeface="Calisto MT" panose="02040603050505030304" pitchFamily="18" charset="0"/>
              </a:rPr>
              <a:t>research based studies of MSMEs, enterprise clusters (in rural and urban areas) and handicrafts in several Indian </a:t>
            </a:r>
            <a:r>
              <a:rPr lang="en-US" b="1" dirty="0" smtClean="0">
                <a:latin typeface="Calisto MT" panose="02040603050505030304" pitchFamily="18" charset="0"/>
              </a:rPr>
              <a:t>states </a:t>
            </a:r>
            <a:r>
              <a:rPr lang="en-US" b="1" dirty="0">
                <a:latin typeface="Calisto MT" panose="02040603050505030304" pitchFamily="18" charset="0"/>
              </a:rPr>
              <a:t>have underscored the adverse implications of serious lapses in learning, innovation and competence building in India’s MSMEs.   The absence of institutional innovation in revitalizing entrepreneurship and accessing/creating wider markets through broad-basing education and skilling has not just been a bane to boosting gainful and decent job creation but also could potentially stymie </a:t>
            </a:r>
            <a:r>
              <a:rPr lang="en-US" b="1" i="1" dirty="0">
                <a:latin typeface="Calisto MT" panose="02040603050505030304" pitchFamily="18" charset="0"/>
              </a:rPr>
              <a:t>inclusive</a:t>
            </a:r>
            <a:r>
              <a:rPr lang="en-US" b="1" dirty="0">
                <a:latin typeface="Calisto MT" panose="02040603050505030304" pitchFamily="18" charset="0"/>
              </a:rPr>
              <a:t> growth to the poor’s disadvantage.</a:t>
            </a:r>
            <a:endParaRPr lang="en-IN" b="1" dirty="0">
              <a:latin typeface="Calisto MT" panose="02040603050505030304" pitchFamily="18" charset="0"/>
            </a:endParaRPr>
          </a:p>
          <a:p>
            <a:pPr algn="just"/>
            <a:endParaRPr lang="en-US" b="1" dirty="0" smtClean="0">
              <a:latin typeface="Calisto MT" panose="02040603050505030304" pitchFamily="18" charset="0"/>
            </a:endParaRPr>
          </a:p>
          <a:p>
            <a:pPr algn="just"/>
            <a:r>
              <a:rPr lang="en-US" b="1" dirty="0" smtClean="0">
                <a:latin typeface="Calisto MT" panose="02040603050505030304" pitchFamily="18" charset="0"/>
              </a:rPr>
              <a:t>A </a:t>
            </a:r>
            <a:r>
              <a:rPr lang="en-US" b="1" dirty="0">
                <a:latin typeface="Calisto MT" panose="02040603050505030304" pitchFamily="18" charset="0"/>
              </a:rPr>
              <a:t>key learning, particularly, from the east and south east Asian countries (including, China, Japan, Thailand, Philippines, Malaysia and Indonesia) and a few African nations (including Kenya, Tanzania, Nigeria, Ghana and Uganda) has been the efforts at </a:t>
            </a:r>
            <a:endParaRPr lang="en-US" b="1" dirty="0" smtClean="0">
              <a:latin typeface="Calisto MT" panose="02040603050505030304" pitchFamily="18" charset="0"/>
            </a:endParaRPr>
          </a:p>
          <a:p>
            <a:pPr algn="just"/>
            <a:endParaRPr lang="en-US" b="1" i="1" dirty="0">
              <a:latin typeface="Calisto MT" panose="02040603050505030304" pitchFamily="18" charset="0"/>
            </a:endParaRPr>
          </a:p>
          <a:p>
            <a:pPr marL="742950" lvl="1" indent="-285750" algn="just">
              <a:buFont typeface="Arial" panose="020B0604020202020204" pitchFamily="34" charset="0"/>
              <a:buChar char="•"/>
            </a:pPr>
            <a:r>
              <a:rPr lang="en-US" b="1" dirty="0" smtClean="0">
                <a:solidFill>
                  <a:srgbClr val="006600"/>
                </a:solidFill>
                <a:latin typeface="Calisto MT" panose="02040603050505030304" pitchFamily="18" charset="0"/>
              </a:rPr>
              <a:t>identifying </a:t>
            </a:r>
            <a:r>
              <a:rPr lang="en-US" b="1" dirty="0">
                <a:solidFill>
                  <a:srgbClr val="006600"/>
                </a:solidFill>
                <a:latin typeface="Calisto MT" panose="02040603050505030304" pitchFamily="18" charset="0"/>
              </a:rPr>
              <a:t>relevant sources of </a:t>
            </a:r>
            <a:r>
              <a:rPr lang="en-US" b="1" dirty="0" smtClean="0">
                <a:solidFill>
                  <a:srgbClr val="006600"/>
                </a:solidFill>
                <a:latin typeface="Calisto MT" panose="02040603050505030304" pitchFamily="18" charset="0"/>
              </a:rPr>
              <a:t>knowledge</a:t>
            </a:r>
          </a:p>
          <a:p>
            <a:pPr marL="285750" indent="-285750" algn="just">
              <a:buFont typeface="Arial" panose="020B0604020202020204" pitchFamily="34" charset="0"/>
              <a:buChar char="•"/>
            </a:pPr>
            <a:endParaRPr lang="en-US" b="1" dirty="0">
              <a:solidFill>
                <a:srgbClr val="006600"/>
              </a:solidFill>
              <a:latin typeface="Calisto MT" panose="02040603050505030304" pitchFamily="18" charset="0"/>
            </a:endParaRPr>
          </a:p>
          <a:p>
            <a:pPr marL="742950" lvl="1" indent="-285750" algn="just">
              <a:buFont typeface="Arial" panose="020B0604020202020204" pitchFamily="34" charset="0"/>
              <a:buChar char="•"/>
            </a:pPr>
            <a:r>
              <a:rPr lang="en-US" b="1" dirty="0" smtClean="0">
                <a:solidFill>
                  <a:srgbClr val="006600"/>
                </a:solidFill>
                <a:latin typeface="Calisto MT" panose="02040603050505030304" pitchFamily="18" charset="0"/>
              </a:rPr>
              <a:t>devising </a:t>
            </a:r>
            <a:r>
              <a:rPr lang="en-US" b="1" dirty="0">
                <a:solidFill>
                  <a:srgbClr val="006600"/>
                </a:solidFill>
                <a:latin typeface="Calisto MT" panose="02040603050505030304" pitchFamily="18" charset="0"/>
              </a:rPr>
              <a:t>effective strategy of dissemination through skilling, training and </a:t>
            </a:r>
            <a:r>
              <a:rPr lang="en-US" b="1" dirty="0" smtClean="0">
                <a:solidFill>
                  <a:srgbClr val="006600"/>
                </a:solidFill>
                <a:latin typeface="Calisto MT" panose="02040603050505030304" pitchFamily="18" charset="0"/>
              </a:rPr>
              <a:t>sharing</a:t>
            </a:r>
          </a:p>
          <a:p>
            <a:pPr algn="just"/>
            <a:endParaRPr lang="en-US" b="1" dirty="0">
              <a:latin typeface="Calisto MT" panose="02040603050505030304" pitchFamily="18" charset="0"/>
            </a:endParaRPr>
          </a:p>
        </p:txBody>
      </p:sp>
    </p:spTree>
    <p:extLst>
      <p:ext uri="{BB962C8B-B14F-4D97-AF65-F5344CB8AC3E}">
        <p14:creationId xmlns:p14="http://schemas.microsoft.com/office/powerpoint/2010/main" val="262919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87" y="548680"/>
            <a:ext cx="9144000" cy="5355312"/>
          </a:xfrm>
          <a:prstGeom prst="rect">
            <a:avLst/>
          </a:prstGeom>
        </p:spPr>
        <p:txBody>
          <a:bodyPr wrap="square">
            <a:spAutoFit/>
          </a:bodyPr>
          <a:lstStyle/>
          <a:p>
            <a:pPr algn="ctr"/>
            <a:r>
              <a:rPr lang="en-US" sz="2000" b="1" dirty="0">
                <a:solidFill>
                  <a:srgbClr val="000099"/>
                </a:solidFill>
                <a:latin typeface="Calisto MT" pitchFamily="18" charset="0"/>
                <a:ea typeface="+mj-ea"/>
                <a:cs typeface="+mj-cs"/>
              </a:rPr>
              <a:t>Elevating Crafts through Knowledge Inputs </a:t>
            </a:r>
          </a:p>
          <a:p>
            <a:pPr algn="just"/>
            <a:endParaRPr lang="en-US" b="1" dirty="0">
              <a:latin typeface="Calisto MT" panose="02040603050505030304" pitchFamily="18" charset="0"/>
            </a:endParaRPr>
          </a:p>
          <a:p>
            <a:pPr algn="just"/>
            <a:r>
              <a:rPr lang="en-US" b="1" dirty="0" smtClean="0">
                <a:latin typeface="Calisto MT" panose="02040603050505030304" pitchFamily="18" charset="0"/>
              </a:rPr>
              <a:t>This </a:t>
            </a:r>
            <a:r>
              <a:rPr lang="en-US" b="1" dirty="0">
                <a:latin typeface="Calisto MT" panose="02040603050505030304" pitchFamily="18" charset="0"/>
              </a:rPr>
              <a:t>has resulted not only in reviving a host of traditional and/or languishing enterprises but positioning their products at higher echelons of high-earning markets including the international.  The exposure of local MSMEs to knowledge about a large and varied demand has implied product diversification (often using the same human and physical resources at no major additional cost) through multi-skilling and cross-learning exercises.  That these forms of learning and innovation have been possible through close interaction with peer entrepreneurs and </a:t>
            </a:r>
            <a:r>
              <a:rPr lang="en-US" b="1" dirty="0" err="1">
                <a:latin typeface="Calisto MT" panose="02040603050505030304" pitchFamily="18" charset="0"/>
              </a:rPr>
              <a:t>mastercraftspersons</a:t>
            </a:r>
            <a:r>
              <a:rPr lang="en-US" b="1" dirty="0">
                <a:latin typeface="Calisto MT" panose="02040603050505030304" pitchFamily="18" charset="0"/>
              </a:rPr>
              <a:t> (often through ICTs) have been well documented.</a:t>
            </a:r>
            <a:endParaRPr lang="en-IN" b="1" dirty="0">
              <a:latin typeface="Calisto MT" panose="02040603050505030304" pitchFamily="18" charset="0"/>
            </a:endParaRPr>
          </a:p>
          <a:p>
            <a:pPr algn="just"/>
            <a:r>
              <a:rPr lang="en-US" b="1" dirty="0">
                <a:latin typeface="Calisto MT" panose="02040603050505030304" pitchFamily="18" charset="0"/>
              </a:rPr>
              <a:t> </a:t>
            </a:r>
            <a:endParaRPr lang="en-IN" b="1" dirty="0">
              <a:latin typeface="Calisto MT" panose="02040603050505030304" pitchFamily="18" charset="0"/>
            </a:endParaRPr>
          </a:p>
          <a:p>
            <a:pPr algn="just"/>
            <a:r>
              <a:rPr lang="en-US" b="1" dirty="0">
                <a:latin typeface="Calisto MT" panose="02040603050505030304" pitchFamily="18" charset="0"/>
              </a:rPr>
              <a:t>A second set of skills (often termed soft skills) extremely pertinent in </a:t>
            </a:r>
            <a:r>
              <a:rPr lang="en-US" b="1" i="1" dirty="0">
                <a:latin typeface="Calisto MT" panose="02040603050505030304" pitchFamily="18" charset="0"/>
              </a:rPr>
              <a:t>conducting small business</a:t>
            </a:r>
            <a:r>
              <a:rPr lang="en-US" b="1" dirty="0">
                <a:latin typeface="Calisto MT" panose="02040603050505030304" pitchFamily="18" charset="0"/>
              </a:rPr>
              <a:t> relate to gaining knowledge in managing finance, comprehending procedural aspects of exporting or patenting or obtaining certification for product/process standards, accessing several business development services (BDS) and even linking with similar business/cluster associations elsewhere.  Entrepreneurial education in this important sphere of conducting business through building up networks holds the potential to improve product quality through responsible (sustainable) business behavior and would ensure fair price to the consumer as well.</a:t>
            </a:r>
            <a:endParaRPr lang="en-IN" b="1" dirty="0">
              <a:latin typeface="Calisto MT" panose="02040603050505030304" pitchFamily="18" charset="0"/>
            </a:endParaRPr>
          </a:p>
        </p:txBody>
      </p:sp>
    </p:spTree>
    <p:extLst>
      <p:ext uri="{BB962C8B-B14F-4D97-AF65-F5344CB8AC3E}">
        <p14:creationId xmlns:p14="http://schemas.microsoft.com/office/powerpoint/2010/main" val="2429038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 y="188640"/>
            <a:ext cx="9144000" cy="490066"/>
          </a:xfrm>
        </p:spPr>
        <p:txBody>
          <a:bodyPr>
            <a:normAutofit fontScale="90000"/>
          </a:bodyPr>
          <a:lstStyle/>
          <a:p>
            <a:r>
              <a:rPr lang="en-US" altLang="zh-CN" sz="2700" b="1" dirty="0" smtClean="0">
                <a:solidFill>
                  <a:srgbClr val="0070C0"/>
                </a:solidFill>
                <a:latin typeface="Calisto MT" pitchFamily="18" charset="0"/>
                <a:ea typeface="SimSun" pitchFamily="2" charset="-122"/>
              </a:rPr>
              <a:t/>
            </a:r>
            <a:br>
              <a:rPr lang="en-US" altLang="zh-CN" sz="2700" b="1" dirty="0" smtClean="0">
                <a:solidFill>
                  <a:srgbClr val="0070C0"/>
                </a:solidFill>
                <a:latin typeface="Calisto MT" pitchFamily="18" charset="0"/>
                <a:ea typeface="SimSun" pitchFamily="2" charset="-122"/>
              </a:rPr>
            </a:br>
            <a:r>
              <a:rPr lang="en-US" altLang="zh-CN" sz="2200" b="1" dirty="0" smtClean="0">
                <a:solidFill>
                  <a:srgbClr val="000099"/>
                </a:solidFill>
                <a:latin typeface="Calisto MT" pitchFamily="18" charset="0"/>
                <a:ea typeface="SimSun" pitchFamily="2" charset="-122"/>
              </a:rPr>
              <a:t>Policy Lessons for Artisan Clusters</a:t>
            </a:r>
            <a:r>
              <a:rPr lang="en-US" altLang="zh-CN" sz="2200" b="1" dirty="0" smtClean="0">
                <a:solidFill>
                  <a:srgbClr val="0070C0"/>
                </a:solidFill>
                <a:latin typeface="Calisto MT" pitchFamily="18" charset="0"/>
                <a:ea typeface="SimSun" pitchFamily="2" charset="-122"/>
              </a:rPr>
              <a:t/>
            </a:r>
            <a:br>
              <a:rPr lang="en-US" altLang="zh-CN" sz="2200" b="1" dirty="0" smtClean="0">
                <a:solidFill>
                  <a:srgbClr val="0070C0"/>
                </a:solidFill>
                <a:latin typeface="Calisto MT" pitchFamily="18" charset="0"/>
                <a:ea typeface="SimSun" pitchFamily="2" charset="-122"/>
              </a:rPr>
            </a:br>
            <a:endParaRPr lang="en-IN" sz="2200" dirty="0"/>
          </a:p>
        </p:txBody>
      </p:sp>
      <p:sp>
        <p:nvSpPr>
          <p:cNvPr id="3" name="Content Placeholder 2"/>
          <p:cNvSpPr>
            <a:spLocks noGrp="1"/>
          </p:cNvSpPr>
          <p:nvPr>
            <p:ph idx="1"/>
          </p:nvPr>
        </p:nvSpPr>
        <p:spPr>
          <a:xfrm>
            <a:off x="0" y="908720"/>
            <a:ext cx="9144000" cy="5472608"/>
          </a:xfrm>
        </p:spPr>
        <p:txBody>
          <a:bodyPr>
            <a:noAutofit/>
          </a:bodyPr>
          <a:lstStyle/>
          <a:p>
            <a:pPr marL="0" indent="0" algn="just">
              <a:spcBef>
                <a:spcPts val="0"/>
              </a:spcBef>
              <a:buNone/>
            </a:pPr>
            <a:r>
              <a:rPr lang="en-IN" sz="1800" b="1" dirty="0" smtClean="0">
                <a:latin typeface="Calisto MT" pitchFamily="18" charset="0"/>
              </a:rPr>
              <a:t>While there need not be any dispute as regards preserving and encouraging traditional skills and crafts, at a regional or macro- policy plane, enhancing the enterprise’s access to a larger--new and existing--market must form an important concern. </a:t>
            </a:r>
            <a:r>
              <a:rPr lang="en-US" sz="1800" b="1" dirty="0">
                <a:latin typeface="Calisto MT" panose="02040603050505030304" pitchFamily="18" charset="0"/>
              </a:rPr>
              <a:t>It needs to be recognized that creative destruction is necessary in the handicrafts sector so that artisans diversify to cater to the contemporary changes in tastes and requirements. As Chatterjee (2014: 17) points out, “The challenge therefore is not one of market threat but rather fostering the capacity of artisans to negotiate effectively with the market, and effectively protect their own interests within a situation of constant change and unrelenting competition”.</a:t>
            </a:r>
            <a:endParaRPr lang="en-IN" sz="1800" b="1" dirty="0" smtClean="0">
              <a:latin typeface="Calisto MT" pitchFamily="18" charset="0"/>
            </a:endParaRPr>
          </a:p>
          <a:p>
            <a:pPr marL="0" indent="0" algn="just">
              <a:spcBef>
                <a:spcPts val="0"/>
              </a:spcBef>
              <a:buNone/>
            </a:pPr>
            <a:endParaRPr lang="en-IN" sz="1800" b="1" dirty="0">
              <a:latin typeface="Calisto MT" pitchFamily="18" charset="0"/>
            </a:endParaRPr>
          </a:p>
          <a:p>
            <a:pPr marL="0" indent="0" algn="just">
              <a:buNone/>
            </a:pPr>
            <a:r>
              <a:rPr lang="en-US" sz="1800" b="1" dirty="0" smtClean="0">
                <a:latin typeface="Calisto MT" pitchFamily="18" charset="0"/>
              </a:rPr>
              <a:t>While clusters can be the focus of such interventions innovative elements in policy must address intrinsic challenges facing craft activities.  It would be important to </a:t>
            </a:r>
            <a:r>
              <a:rPr lang="en-US" sz="1800" b="1" dirty="0" smtClean="0">
                <a:solidFill>
                  <a:srgbClr val="006600"/>
                </a:solidFill>
                <a:latin typeface="Calisto MT" pitchFamily="18" charset="0"/>
              </a:rPr>
              <a:t>classify crafts broadly on the basis of type of constraints faced</a:t>
            </a:r>
            <a:r>
              <a:rPr lang="en-US" sz="1800" b="1" dirty="0" smtClean="0">
                <a:latin typeface="Calisto MT" pitchFamily="18" charset="0"/>
              </a:rPr>
              <a:t>.  These could be (i) raw material-centric (in terms of, for instance, dwindling supply, or, cheaper alternatives being available threatening the craft); (ii) market-centric (inability to access potential higher echelons of costumers); and institution-centric (that is if due to their informal status these are excluded from the benefits made available through formal institutions, mainly, state agencies).</a:t>
            </a:r>
          </a:p>
          <a:p>
            <a:pPr marL="0" indent="0" algn="just">
              <a:buNone/>
            </a:pPr>
            <a:endParaRPr lang="en-US" sz="1800" b="1" dirty="0" smtClean="0">
              <a:latin typeface="Calisto MT" pitchFamily="18" charset="0"/>
            </a:endParaRPr>
          </a:p>
          <a:p>
            <a:pPr marL="0" indent="0" algn="just">
              <a:buNone/>
            </a:pPr>
            <a:endParaRPr lang="en-US" sz="1800" b="1" dirty="0">
              <a:latin typeface="Calisto MT" pitchFamily="18" charset="0"/>
            </a:endParaRPr>
          </a:p>
          <a:p>
            <a:pPr marL="0" indent="0" algn="just">
              <a:buNone/>
            </a:pPr>
            <a:endParaRPr lang="en-US" sz="1800" b="1" dirty="0" smtClean="0">
              <a:latin typeface="Calisto MT" pitchFamily="18" charset="0"/>
            </a:endParaRPr>
          </a:p>
          <a:p>
            <a:pPr marL="0" indent="0" algn="just">
              <a:buNone/>
            </a:pPr>
            <a:endParaRPr lang="en-IN" sz="1800" b="1" dirty="0" smtClean="0">
              <a:latin typeface="Calisto MT" pitchFamily="18" charset="0"/>
            </a:endParaRPr>
          </a:p>
          <a:p>
            <a:pPr marL="0" indent="0" algn="just">
              <a:buNone/>
            </a:pPr>
            <a:endParaRPr lang="en-IN" sz="1800" b="1" dirty="0" smtClean="0">
              <a:latin typeface="Calisto MT" pitchFamily="18" charset="0"/>
            </a:endParaRPr>
          </a:p>
          <a:p>
            <a:pPr marL="0" indent="0" algn="just">
              <a:buNone/>
            </a:pPr>
            <a:endParaRPr lang="en-IN" sz="2000" b="1" dirty="0" smtClean="0">
              <a:latin typeface="Calisto MT" pitchFamily="18" charset="0"/>
            </a:endParaRPr>
          </a:p>
          <a:p>
            <a:endParaRPr lang="en-IN" sz="2200" dirty="0"/>
          </a:p>
        </p:txBody>
      </p:sp>
    </p:spTree>
    <p:extLst>
      <p:ext uri="{BB962C8B-B14F-4D97-AF65-F5344CB8AC3E}">
        <p14:creationId xmlns:p14="http://schemas.microsoft.com/office/powerpoint/2010/main" val="595031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57" y="1484784"/>
            <a:ext cx="9144000" cy="2616101"/>
          </a:xfrm>
          <a:prstGeom prst="rect">
            <a:avLst/>
          </a:prstGeom>
        </p:spPr>
        <p:txBody>
          <a:bodyPr wrap="square">
            <a:spAutoFit/>
          </a:bodyPr>
          <a:lstStyle/>
          <a:p>
            <a:pPr algn="ctr"/>
            <a:r>
              <a:rPr lang="en-US" altLang="zh-CN" sz="2000" b="1" dirty="0">
                <a:solidFill>
                  <a:srgbClr val="000099"/>
                </a:solidFill>
                <a:latin typeface="Calisto MT" pitchFamily="18" charset="0"/>
                <a:ea typeface="SimSun" pitchFamily="2" charset="-122"/>
                <a:cs typeface="+mj-cs"/>
              </a:rPr>
              <a:t>Rethinking Crafts as Sustainable Livelihood Options</a:t>
            </a:r>
          </a:p>
          <a:p>
            <a:pPr algn="just"/>
            <a:endParaRPr lang="en-US" altLang="zh-CN" b="1" dirty="0" smtClean="0">
              <a:latin typeface="Calisto MT" pitchFamily="18" charset="0"/>
              <a:ea typeface="SimSun" pitchFamily="2" charset="-122"/>
            </a:endParaRPr>
          </a:p>
          <a:p>
            <a:pPr algn="just"/>
            <a:r>
              <a:rPr lang="en-US" altLang="zh-CN" b="1" dirty="0" smtClean="0">
                <a:latin typeface="Calisto MT" pitchFamily="18" charset="0"/>
                <a:ea typeface="SimSun" pitchFamily="2" charset="-122"/>
              </a:rPr>
              <a:t>While numerous instances of crafts and their survival point to the phenomenon of what we term as </a:t>
            </a:r>
            <a:r>
              <a:rPr lang="en-US" altLang="zh-CN" b="1" i="1" dirty="0" smtClean="0">
                <a:solidFill>
                  <a:srgbClr val="C00000"/>
                </a:solidFill>
                <a:latin typeface="Calisto MT" pitchFamily="18" charset="0"/>
                <a:ea typeface="SimSun" pitchFamily="2" charset="-122"/>
              </a:rPr>
              <a:t>subsistence </a:t>
            </a:r>
            <a:r>
              <a:rPr lang="en-US" altLang="zh-CN" b="1" i="1" dirty="0" err="1" smtClean="0">
                <a:solidFill>
                  <a:srgbClr val="C00000"/>
                </a:solidFill>
                <a:latin typeface="Calisto MT" pitchFamily="18" charset="0"/>
                <a:ea typeface="SimSun" pitchFamily="2" charset="-122"/>
              </a:rPr>
              <a:t>industrialisation</a:t>
            </a:r>
            <a:r>
              <a:rPr lang="en-US" altLang="zh-CN" b="1" dirty="0" smtClean="0">
                <a:latin typeface="Calisto MT" pitchFamily="18" charset="0"/>
                <a:ea typeface="SimSun" pitchFamily="2" charset="-122"/>
              </a:rPr>
              <a:t> there is much hope for revival and promoting the traditional knowledge and vision for a sustainable production. </a:t>
            </a:r>
            <a:endParaRPr lang="en-US" altLang="zh-CN" b="1" dirty="0">
              <a:latin typeface="Calisto MT" pitchFamily="18" charset="0"/>
              <a:ea typeface="SimSun" pitchFamily="2" charset="-122"/>
            </a:endParaRPr>
          </a:p>
          <a:p>
            <a:pPr algn="just"/>
            <a:endParaRPr lang="en-IN" b="1" dirty="0">
              <a:latin typeface="Calisto MT" panose="02040603050505030304" pitchFamily="18" charset="0"/>
            </a:endParaRPr>
          </a:p>
          <a:p>
            <a:pPr algn="just"/>
            <a:r>
              <a:rPr lang="en-IN" b="1" dirty="0" smtClean="0">
                <a:latin typeface="Calisto MT" panose="02040603050505030304" pitchFamily="18" charset="0"/>
              </a:rPr>
              <a:t>As </a:t>
            </a:r>
            <a:r>
              <a:rPr lang="en-IN" b="1" dirty="0">
                <a:latin typeface="Calisto MT" panose="02040603050505030304" pitchFamily="18" charset="0"/>
              </a:rPr>
              <a:t>ideated by </a:t>
            </a:r>
            <a:r>
              <a:rPr lang="en-US" b="1" dirty="0">
                <a:latin typeface="Calisto MT" panose="02040603050505030304" pitchFamily="18" charset="0"/>
              </a:rPr>
              <a:t>Catherine </a:t>
            </a:r>
            <a:r>
              <a:rPr lang="en-US" b="1" dirty="0" err="1">
                <a:latin typeface="Calisto MT" panose="02040603050505030304" pitchFamily="18" charset="0"/>
              </a:rPr>
              <a:t>Odora</a:t>
            </a:r>
            <a:r>
              <a:rPr lang="en-US" b="1" dirty="0">
                <a:latin typeface="Calisto MT" panose="02040603050505030304" pitchFamily="18" charset="0"/>
              </a:rPr>
              <a:t>-Hoppers that indigenous knowledge systems need to be recognized, promoted, protected and integrated into the mainstream, deeper thinking awaits intervening in crafts in crisis, in particular.  </a:t>
            </a:r>
          </a:p>
        </p:txBody>
      </p:sp>
    </p:spTree>
    <p:extLst>
      <p:ext uri="{BB962C8B-B14F-4D97-AF65-F5344CB8AC3E}">
        <p14:creationId xmlns:p14="http://schemas.microsoft.com/office/powerpoint/2010/main" val="64727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
            <a:ext cx="9144000" cy="511629"/>
          </a:xfrm>
        </p:spPr>
        <p:txBody>
          <a:bodyPr>
            <a:noAutofit/>
          </a:bodyPr>
          <a:lstStyle/>
          <a:p>
            <a:r>
              <a:rPr lang="en-IN" sz="2000" b="1" dirty="0">
                <a:solidFill>
                  <a:srgbClr val="0070C0"/>
                </a:solidFill>
                <a:latin typeface="Calisto MT" pitchFamily="18" charset="0"/>
                <a:ea typeface="MS Mincho" pitchFamily="49" charset="-128"/>
                <a:cs typeface="Mangal" pitchFamily="18" charset="0"/>
              </a:rPr>
              <a:t>Defining </a:t>
            </a:r>
            <a:r>
              <a:rPr lang="en-IN" sz="2000" b="1" dirty="0" smtClean="0">
                <a:solidFill>
                  <a:srgbClr val="0070C0"/>
                </a:solidFill>
                <a:latin typeface="Calisto MT" pitchFamily="18" charset="0"/>
                <a:ea typeface="MS Mincho" pitchFamily="49" charset="-128"/>
                <a:cs typeface="Mangal" pitchFamily="18" charset="0"/>
              </a:rPr>
              <a:t>Crafts</a:t>
            </a:r>
            <a:endParaRPr lang="en-IN" sz="2000" b="1" dirty="0">
              <a:solidFill>
                <a:srgbClr val="0070C0"/>
              </a:solidFill>
              <a:latin typeface="Calisto MT" pitchFamily="18" charset="0"/>
              <a:ea typeface="MS Mincho" pitchFamily="49" charset="-128"/>
              <a:cs typeface="Mangal" pitchFamily="18" charset="0"/>
            </a:endParaRPr>
          </a:p>
        </p:txBody>
      </p:sp>
      <p:sp>
        <p:nvSpPr>
          <p:cNvPr id="3" name="Content Placeholder 2"/>
          <p:cNvSpPr>
            <a:spLocks noGrp="1"/>
          </p:cNvSpPr>
          <p:nvPr>
            <p:ph idx="1"/>
          </p:nvPr>
        </p:nvSpPr>
        <p:spPr>
          <a:xfrm>
            <a:off x="0" y="530352"/>
            <a:ext cx="9144000" cy="6324600"/>
          </a:xfrm>
        </p:spPr>
        <p:txBody>
          <a:bodyPr>
            <a:noAutofit/>
          </a:bodyPr>
          <a:lstStyle/>
          <a:p>
            <a:pPr marL="0" indent="0" algn="just">
              <a:lnSpc>
                <a:spcPct val="110000"/>
              </a:lnSpc>
              <a:spcBef>
                <a:spcPts val="0"/>
              </a:spcBef>
              <a:buNone/>
            </a:pPr>
            <a:r>
              <a:rPr lang="en-IN" sz="1800" b="1" dirty="0" smtClean="0">
                <a:latin typeface="Calisto MT" panose="02040603050505030304" pitchFamily="18" charset="0"/>
              </a:rPr>
              <a:t>UNESCO/ITC Symposium, Manila, 1997 broadened definition:</a:t>
            </a:r>
          </a:p>
          <a:p>
            <a:pPr marL="0" indent="0" algn="just">
              <a:lnSpc>
                <a:spcPct val="110000"/>
              </a:lnSpc>
              <a:spcBef>
                <a:spcPts val="0"/>
              </a:spcBef>
              <a:buNone/>
            </a:pPr>
            <a:r>
              <a:rPr lang="en-IN" sz="1800" b="1" dirty="0" smtClean="0">
                <a:latin typeface="Calisto MT" panose="02040603050505030304" pitchFamily="18" charset="0"/>
              </a:rPr>
              <a:t>“</a:t>
            </a:r>
            <a:r>
              <a:rPr lang="en-US" sz="1800" b="1" dirty="0">
                <a:latin typeface="Calisto MT" panose="02040603050505030304" pitchFamily="18" charset="0"/>
              </a:rPr>
              <a:t>Artisanal products are those produced by artisans, either completely by hand, or with the help of hand tools or even mechanical means, as long as the direct manual contribution of the artisan remains the most substantial component of the finished product. These are produced without restriction in terms of quantity and using raw materials from sustainable resources. The special nature of artisanal products derives from their distinctive features, which can be utilitarian, aesthetic, artistic, creative, culturally attached, decorative, functional, traditional, religiously and socially symbolic and significant</a:t>
            </a:r>
            <a:r>
              <a:rPr lang="en-US" sz="1800" b="1" dirty="0" smtClean="0">
                <a:latin typeface="Calisto MT" panose="02040603050505030304" pitchFamily="18" charset="0"/>
              </a:rPr>
              <a:t>.”</a:t>
            </a:r>
            <a:endParaRPr lang="en-IN" sz="1800" b="1" dirty="0" smtClean="0">
              <a:latin typeface="Calisto MT" panose="02040603050505030304" pitchFamily="18" charset="0"/>
            </a:endParaRPr>
          </a:p>
          <a:p>
            <a:pPr marL="0" indent="0" algn="just">
              <a:lnSpc>
                <a:spcPct val="110000"/>
              </a:lnSpc>
              <a:spcBef>
                <a:spcPts val="0"/>
              </a:spcBef>
              <a:buNone/>
            </a:pPr>
            <a:endParaRPr lang="en-IN" sz="1800" b="1" dirty="0" smtClean="0">
              <a:latin typeface="Calisto MT" panose="02040603050505030304" pitchFamily="18" charset="0"/>
            </a:endParaRPr>
          </a:p>
          <a:p>
            <a:pPr marL="0" indent="0" algn="just">
              <a:lnSpc>
                <a:spcPct val="110000"/>
              </a:lnSpc>
              <a:spcBef>
                <a:spcPts val="0"/>
              </a:spcBef>
              <a:buNone/>
            </a:pPr>
            <a:r>
              <a:rPr lang="en-IN" sz="1800" b="1" dirty="0">
                <a:latin typeface="Calisto MT" panose="02040603050505030304" pitchFamily="18" charset="0"/>
              </a:rPr>
              <a:t>As DC (Handicrafts), Ministry of Textiles conceptualises:</a:t>
            </a:r>
          </a:p>
          <a:p>
            <a:pPr marL="0" indent="0" algn="just">
              <a:lnSpc>
                <a:spcPct val="110000"/>
              </a:lnSpc>
              <a:spcBef>
                <a:spcPts val="0"/>
              </a:spcBef>
              <a:buNone/>
            </a:pPr>
            <a:r>
              <a:rPr lang="en-IN" sz="1800" b="1" dirty="0">
                <a:latin typeface="Calisto MT" panose="02040603050505030304" pitchFamily="18" charset="0"/>
              </a:rPr>
              <a:t>“Handicrafts are mostly defined as items made by hand, often with the use of simple tools, and are generally artistic and/or traditional in nature. They are also objects of utility and objects of decoration.”</a:t>
            </a:r>
          </a:p>
          <a:p>
            <a:pPr marL="0" indent="0" algn="just">
              <a:lnSpc>
                <a:spcPct val="110000"/>
              </a:lnSpc>
              <a:spcBef>
                <a:spcPts val="0"/>
              </a:spcBef>
              <a:buNone/>
            </a:pPr>
            <a:endParaRPr lang="en-IN" sz="1800" b="1" dirty="0">
              <a:latin typeface="Calisto MT" panose="02040603050505030304" pitchFamily="18" charset="0"/>
            </a:endParaRPr>
          </a:p>
          <a:p>
            <a:pPr marL="0" indent="0" algn="just">
              <a:lnSpc>
                <a:spcPct val="110000"/>
              </a:lnSpc>
              <a:spcBef>
                <a:spcPts val="0"/>
              </a:spcBef>
              <a:buNone/>
            </a:pPr>
            <a:r>
              <a:rPr lang="en-IN" sz="1800" b="1" dirty="0" smtClean="0">
                <a:latin typeface="Calisto MT" panose="02040603050505030304" pitchFamily="18" charset="0"/>
              </a:rPr>
              <a:t>There are several non-traditional craft products which may be included as artisan products as well.</a:t>
            </a:r>
            <a:endParaRPr lang="en-IN" sz="2000" b="1" dirty="0"/>
          </a:p>
        </p:txBody>
      </p:sp>
    </p:spTree>
    <p:extLst>
      <p:ext uri="{BB962C8B-B14F-4D97-AF65-F5344CB8AC3E}">
        <p14:creationId xmlns:p14="http://schemas.microsoft.com/office/powerpoint/2010/main" val="3962758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432048"/>
          </a:xfrm>
        </p:spPr>
        <p:txBody>
          <a:bodyPr>
            <a:normAutofit/>
          </a:bodyPr>
          <a:lstStyle/>
          <a:p>
            <a:r>
              <a:rPr lang="en-IN" sz="2000" b="1" dirty="0">
                <a:solidFill>
                  <a:srgbClr val="000099"/>
                </a:solidFill>
                <a:latin typeface="Calisto MT" pitchFamily="18" charset="0"/>
                <a:ea typeface="MS Mincho" pitchFamily="49" charset="-128"/>
                <a:cs typeface="Mangal" pitchFamily="18" charset="0"/>
              </a:rPr>
              <a:t>The Context</a:t>
            </a:r>
          </a:p>
        </p:txBody>
      </p:sp>
      <p:sp>
        <p:nvSpPr>
          <p:cNvPr id="3" name="Content Placeholder 2"/>
          <p:cNvSpPr>
            <a:spLocks noGrp="1"/>
          </p:cNvSpPr>
          <p:nvPr>
            <p:ph idx="1"/>
          </p:nvPr>
        </p:nvSpPr>
        <p:spPr>
          <a:xfrm>
            <a:off x="0" y="620688"/>
            <a:ext cx="9144000" cy="5616624"/>
          </a:xfrm>
        </p:spPr>
        <p:txBody>
          <a:bodyPr>
            <a:noAutofit/>
          </a:bodyPr>
          <a:lstStyle/>
          <a:p>
            <a:pPr marL="36000" indent="0" algn="just">
              <a:spcBef>
                <a:spcPts val="0"/>
              </a:spcBef>
              <a:buNone/>
            </a:pPr>
            <a:r>
              <a:rPr lang="en-US" sz="1800" b="1" dirty="0" smtClean="0">
                <a:latin typeface="Calisto MT" pitchFamily="18" charset="0"/>
              </a:rPr>
              <a:t>Rural craft-based enterprises contribute to local income and employment generation in a substantive manner and being often local craft and material based these have served as workshops of innovation.  In a manner, these rural enterprises have played a role in dissuading distress-driven rural to urban migration.</a:t>
            </a:r>
          </a:p>
          <a:p>
            <a:pPr marL="36000" algn="just">
              <a:spcBef>
                <a:spcPts val="0"/>
              </a:spcBef>
            </a:pPr>
            <a:endParaRPr lang="en-US" sz="1800" b="1" dirty="0" smtClean="0">
              <a:latin typeface="Calisto MT" pitchFamily="18" charset="0"/>
            </a:endParaRPr>
          </a:p>
          <a:p>
            <a:pPr marL="36000" indent="0" algn="just">
              <a:spcBef>
                <a:spcPts val="0"/>
              </a:spcBef>
              <a:buNone/>
            </a:pPr>
            <a:r>
              <a:rPr lang="en-US" sz="1800" b="1" dirty="0" smtClean="0">
                <a:latin typeface="Calisto MT" pitchFamily="18" charset="0"/>
              </a:rPr>
              <a:t>The severely inadequate policy attention to various constraints facing rural enterprises has serious implications in terms of their growth and survival. T</a:t>
            </a:r>
            <a:r>
              <a:rPr lang="en-US" altLang="zh-CN" sz="1800" b="1" dirty="0" smtClean="0">
                <a:latin typeface="Calisto MT" pitchFamily="18" charset="0"/>
              </a:rPr>
              <a:t>hese enterprises are facing challenges of upgrading product quality, access to wider market, multi-skilling </a:t>
            </a:r>
            <a:r>
              <a:rPr lang="en-US" altLang="zh-CN" sz="1800" b="1" dirty="0" err="1" smtClean="0">
                <a:latin typeface="Calisto MT" pitchFamily="18" charset="0"/>
              </a:rPr>
              <a:t>labour</a:t>
            </a:r>
            <a:r>
              <a:rPr lang="en-US" altLang="zh-CN" sz="1800" b="1" dirty="0" smtClean="0">
                <a:latin typeface="Calisto MT" pitchFamily="18" charset="0"/>
              </a:rPr>
              <a:t>, accessing credit and adequate business infrastructure, and protecting the environment</a:t>
            </a:r>
            <a:r>
              <a:rPr lang="en-US" altLang="zh-CN" sz="1800" b="1" dirty="0" smtClean="0">
                <a:latin typeface="Calisto MT" pitchFamily="18" charset="0"/>
                <a:ea typeface="SimSun" pitchFamily="2" charset="-122"/>
                <a:cs typeface="Calibri" pitchFamily="34" charset="0"/>
              </a:rPr>
              <a:t>. </a:t>
            </a:r>
            <a:endParaRPr lang="en-IN" sz="1800" b="1" dirty="0" smtClean="0">
              <a:latin typeface="Calisto MT" pitchFamily="18" charset="0"/>
            </a:endParaRPr>
          </a:p>
          <a:p>
            <a:pPr marL="0" indent="0" algn="just">
              <a:buNone/>
            </a:pPr>
            <a:endParaRPr lang="en-IN" sz="1800" b="1" dirty="0" smtClean="0">
              <a:latin typeface="Calisto MT" pitchFamily="18" charset="0"/>
            </a:endParaRPr>
          </a:p>
          <a:p>
            <a:pPr marL="0" indent="0" algn="just">
              <a:buNone/>
            </a:pPr>
            <a:r>
              <a:rPr lang="en-US" sz="1800" b="1" dirty="0">
                <a:latin typeface="Calisto MT" panose="02040603050505030304" pitchFamily="18" charset="0"/>
              </a:rPr>
              <a:t>That education – whether formal, non-formal and informal – remains the key driver to enhance opportunities in lifelong learning and livelihood pursuits particularly concerning the less-privileged people and regions has been widely recognized.  In times of deepening of globalization trends, the complex challenges of survival and growth facing the micro, small and medium enterprises (MSMEs), especially in rural areas and small and medium towns can be and have been addressed through broadening the sphere of access to education (as broadly envisaged here</a:t>
            </a:r>
            <a:r>
              <a:rPr lang="en-US" sz="1800" b="1" dirty="0" smtClean="0">
                <a:latin typeface="Calisto MT" panose="02040603050505030304" pitchFamily="18" charset="0"/>
              </a:rPr>
              <a:t>).</a:t>
            </a:r>
            <a:endParaRPr lang="en-IN" sz="1800" b="1" dirty="0">
              <a:latin typeface="Calisto MT" panose="02040603050505030304" pitchFamily="18" charset="0"/>
            </a:endParaRPr>
          </a:p>
          <a:p>
            <a:pPr marL="0" indent="0">
              <a:buNone/>
            </a:pPr>
            <a:endParaRPr lang="en-IN"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20688"/>
          </a:xfrm>
        </p:spPr>
        <p:txBody>
          <a:bodyPr>
            <a:normAutofit/>
          </a:bodyPr>
          <a:lstStyle/>
          <a:p>
            <a:r>
              <a:rPr lang="en-US" sz="2000" b="1" dirty="0" smtClean="0">
                <a:solidFill>
                  <a:srgbClr val="000099"/>
                </a:solidFill>
                <a:latin typeface="Calisto MT" pitchFamily="18" charset="0"/>
              </a:rPr>
              <a:t>Forms of Exclusion faced by Craft Enterprises</a:t>
            </a:r>
            <a:endParaRPr lang="en-IN" sz="2000" dirty="0">
              <a:solidFill>
                <a:srgbClr val="000099"/>
              </a:solidFill>
              <a:latin typeface="Calisto MT" pitchFamily="18" charset="0"/>
            </a:endParaRPr>
          </a:p>
        </p:txBody>
      </p:sp>
      <p:sp>
        <p:nvSpPr>
          <p:cNvPr id="3" name="Content Placeholder 2"/>
          <p:cNvSpPr>
            <a:spLocks noGrp="1"/>
          </p:cNvSpPr>
          <p:nvPr>
            <p:ph idx="1"/>
          </p:nvPr>
        </p:nvSpPr>
        <p:spPr>
          <a:xfrm>
            <a:off x="251520" y="1268760"/>
            <a:ext cx="8532440" cy="5040560"/>
          </a:xfrm>
        </p:spPr>
        <p:txBody>
          <a:bodyPr>
            <a:normAutofit fontScale="92500" lnSpcReduction="20000"/>
          </a:bodyPr>
          <a:lstStyle/>
          <a:p>
            <a:r>
              <a:rPr lang="en-US" sz="2100" b="1" dirty="0" smtClean="0">
                <a:solidFill>
                  <a:srgbClr val="C00000"/>
                </a:solidFill>
                <a:latin typeface="Calisto MT" pitchFamily="18" charset="0"/>
              </a:rPr>
              <a:t>Spatial</a:t>
            </a:r>
            <a:r>
              <a:rPr lang="en-US" sz="2100" b="1" dirty="0" smtClean="0">
                <a:latin typeface="Calisto MT" pitchFamily="18" charset="0"/>
              </a:rPr>
              <a:t>	&gt;	Challenged by </a:t>
            </a:r>
            <a:r>
              <a:rPr lang="en-US" sz="2100" b="1" dirty="0" smtClean="0">
                <a:solidFill>
                  <a:srgbClr val="006600"/>
                </a:solidFill>
                <a:latin typeface="Calisto MT" pitchFamily="18" charset="0"/>
              </a:rPr>
              <a:t>geography</a:t>
            </a:r>
          </a:p>
          <a:p>
            <a:pPr>
              <a:buNone/>
            </a:pPr>
            <a:r>
              <a:rPr lang="en-US" sz="2100" b="1" dirty="0" smtClean="0">
                <a:latin typeface="Calisto MT" pitchFamily="18" charset="0"/>
              </a:rPr>
              <a:t>				(Poor natural endowments; distances; 				               weak infrastructure) </a:t>
            </a:r>
          </a:p>
          <a:p>
            <a:pPr>
              <a:buNone/>
            </a:pPr>
            <a:endParaRPr lang="en-US" sz="2100" b="1" dirty="0" smtClean="0">
              <a:latin typeface="Calisto MT" pitchFamily="18" charset="0"/>
            </a:endParaRPr>
          </a:p>
          <a:p>
            <a:r>
              <a:rPr lang="en-US" sz="2100" b="1" dirty="0" err="1" smtClean="0">
                <a:solidFill>
                  <a:srgbClr val="C00000"/>
                </a:solidFill>
                <a:latin typeface="Calisto MT" pitchFamily="18" charset="0"/>
              </a:rPr>
              <a:t>Sectoral</a:t>
            </a:r>
            <a:r>
              <a:rPr lang="en-US" sz="2100" b="1" dirty="0" smtClean="0">
                <a:latin typeface="Calisto MT" pitchFamily="18" charset="0"/>
              </a:rPr>
              <a:t>	&gt;	Disadvantaged by </a:t>
            </a:r>
            <a:r>
              <a:rPr lang="en-US" sz="2100" b="1" dirty="0" smtClean="0">
                <a:solidFill>
                  <a:srgbClr val="006600"/>
                </a:solidFill>
                <a:latin typeface="Calisto MT" pitchFamily="18" charset="0"/>
              </a:rPr>
              <a:t>specialization</a:t>
            </a:r>
            <a:r>
              <a:rPr lang="en-US" sz="2100" b="1" dirty="0" smtClean="0">
                <a:latin typeface="Calisto MT" pitchFamily="18" charset="0"/>
              </a:rPr>
              <a:t> 					              (Products/services/skills no longer in 				              demand; low earnings; dwindling raw 				              material sources;  absence of innovation) </a:t>
            </a:r>
          </a:p>
          <a:p>
            <a:pPr>
              <a:buNone/>
            </a:pPr>
            <a:r>
              <a:rPr lang="en-US" sz="2100" b="1" dirty="0" smtClean="0">
                <a:latin typeface="Calisto MT" pitchFamily="18" charset="0"/>
              </a:rPr>
              <a:t> </a:t>
            </a:r>
          </a:p>
          <a:p>
            <a:r>
              <a:rPr lang="en-US" sz="2100" b="1" dirty="0" smtClean="0">
                <a:solidFill>
                  <a:srgbClr val="C00000"/>
                </a:solidFill>
                <a:latin typeface="Calisto MT" pitchFamily="18" charset="0"/>
              </a:rPr>
              <a:t>Systemic</a:t>
            </a:r>
            <a:r>
              <a:rPr lang="en-US" sz="2100" b="1" dirty="0" smtClean="0">
                <a:latin typeface="Calisto MT" pitchFamily="18" charset="0"/>
              </a:rPr>
              <a:t>	&gt;	</a:t>
            </a:r>
            <a:r>
              <a:rPr lang="en-US" sz="2100" b="1" dirty="0" err="1" smtClean="0">
                <a:latin typeface="Calisto MT" pitchFamily="18" charset="0"/>
              </a:rPr>
              <a:t>Marginalised</a:t>
            </a:r>
            <a:r>
              <a:rPr lang="en-US" sz="2100" b="1" dirty="0" smtClean="0">
                <a:latin typeface="Calisto MT" pitchFamily="18" charset="0"/>
              </a:rPr>
              <a:t> by </a:t>
            </a:r>
            <a:r>
              <a:rPr lang="en-US" sz="2100" b="1" dirty="0" smtClean="0">
                <a:solidFill>
                  <a:srgbClr val="006600"/>
                </a:solidFill>
                <a:latin typeface="Calisto MT" pitchFamily="18" charset="0"/>
              </a:rPr>
              <a:t>institutions</a:t>
            </a:r>
          </a:p>
          <a:p>
            <a:pPr>
              <a:buNone/>
            </a:pPr>
            <a:r>
              <a:rPr lang="en-US" sz="2100" b="1" dirty="0" smtClean="0">
                <a:latin typeface="Calisto MT" pitchFamily="18" charset="0"/>
              </a:rPr>
              <a:t>				(Dysfunctional/discriminating agencies, 				               policies, practices and norms of the state 				               and/or society, formal or informal)</a:t>
            </a:r>
          </a:p>
          <a:p>
            <a:pPr>
              <a:buNone/>
            </a:pPr>
            <a:endParaRPr lang="en-US" sz="2100" b="1" dirty="0" smtClean="0">
              <a:latin typeface="Calisto MT" pitchFamily="18" charset="0"/>
            </a:endParaRPr>
          </a:p>
          <a:p>
            <a:r>
              <a:rPr lang="en-US" sz="2100" b="1" dirty="0" smtClean="0">
                <a:solidFill>
                  <a:srgbClr val="C00000"/>
                </a:solidFill>
                <a:latin typeface="Calisto MT" pitchFamily="18" charset="0"/>
              </a:rPr>
              <a:t>Seasonal</a:t>
            </a:r>
            <a:r>
              <a:rPr lang="en-US" sz="2100" b="1" dirty="0" smtClean="0">
                <a:latin typeface="Calisto MT" pitchFamily="18" charset="0"/>
              </a:rPr>
              <a:t>	&gt;	Constrained  by </a:t>
            </a:r>
            <a:r>
              <a:rPr lang="en-US" sz="2100" b="1" dirty="0" smtClean="0">
                <a:solidFill>
                  <a:srgbClr val="006600"/>
                </a:solidFill>
                <a:latin typeface="Calisto MT" pitchFamily="18" charset="0"/>
              </a:rPr>
              <a:t>occasion</a:t>
            </a:r>
          </a:p>
          <a:p>
            <a:pPr>
              <a:buNone/>
            </a:pPr>
            <a:r>
              <a:rPr lang="en-US" sz="2100" b="1" dirty="0" smtClean="0">
                <a:latin typeface="Calisto MT" pitchFamily="18" charset="0"/>
              </a:rPr>
              <a:t>				(Periodicity of raw material availability, 				               production or demand) </a:t>
            </a:r>
          </a:p>
          <a:p>
            <a:pPr>
              <a:buNone/>
            </a:pPr>
            <a:endParaRPr lang="en-IN" sz="2400" dirty="0">
              <a:latin typeface="Calisto MT" pitchFamily="18" charset="0"/>
            </a:endParaRPr>
          </a:p>
        </p:txBody>
      </p:sp>
    </p:spTree>
    <p:extLst>
      <p:ext uri="{BB962C8B-B14F-4D97-AF65-F5344CB8AC3E}">
        <p14:creationId xmlns:p14="http://schemas.microsoft.com/office/powerpoint/2010/main" val="291488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12776"/>
            <a:ext cx="9144000" cy="400110"/>
          </a:xfrm>
          <a:prstGeom prst="rect">
            <a:avLst/>
          </a:prstGeom>
        </p:spPr>
        <p:txBody>
          <a:bodyPr wrap="square">
            <a:spAutoFit/>
          </a:bodyPr>
          <a:lstStyle/>
          <a:p>
            <a:pPr algn="ctr"/>
            <a:r>
              <a:rPr lang="en-US" sz="2000" b="1" dirty="0" smtClean="0">
                <a:solidFill>
                  <a:srgbClr val="000099"/>
                </a:solidFill>
                <a:latin typeface="Calisto MT" pitchFamily="18" charset="0"/>
              </a:rPr>
              <a:t>Share of Village Industries in Gross Bank Credit, 1995-2013</a:t>
            </a:r>
            <a:endParaRPr lang="en-IN" sz="2000" b="1" dirty="0">
              <a:solidFill>
                <a:srgbClr val="000099"/>
              </a:solidFill>
              <a:latin typeface="Calisto MT" pitchFamily="18" charset="0"/>
            </a:endParaRPr>
          </a:p>
        </p:txBody>
      </p:sp>
      <p:graphicFrame>
        <p:nvGraphicFramePr>
          <p:cNvPr id="4" name="Chart 3"/>
          <p:cNvGraphicFramePr/>
          <p:nvPr>
            <p:extLst>
              <p:ext uri="{D42A27DB-BD31-4B8C-83A1-F6EECF244321}">
                <p14:modId xmlns:p14="http://schemas.microsoft.com/office/powerpoint/2010/main" val="4093122967"/>
              </p:ext>
            </p:extLst>
          </p:nvPr>
        </p:nvGraphicFramePr>
        <p:xfrm>
          <a:off x="179512" y="2057400"/>
          <a:ext cx="8784976" cy="4179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1312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pPr algn="ctr"/>
            <a:r>
              <a:rPr lang="en-IN" sz="2000" b="1" dirty="0" smtClean="0">
                <a:solidFill>
                  <a:srgbClr val="000099"/>
                </a:solidFill>
                <a:latin typeface="Calisto MT" pitchFamily="18" charset="0"/>
              </a:rPr>
              <a:t>Official Statistics on Artisan Enterprises</a:t>
            </a:r>
          </a:p>
          <a:p>
            <a:pPr algn="just"/>
            <a:endParaRPr lang="en-IN" b="1" dirty="0" smtClean="0">
              <a:latin typeface="Calisto MT" pitchFamily="18" charset="0"/>
            </a:endParaRPr>
          </a:p>
          <a:p>
            <a:pPr algn="just"/>
            <a:r>
              <a:rPr lang="en-IN" b="1" dirty="0" smtClean="0">
                <a:latin typeface="Calisto MT" pitchFamily="18" charset="0"/>
              </a:rPr>
              <a:t>The </a:t>
            </a:r>
            <a:r>
              <a:rPr lang="en-IN" b="1" i="1" dirty="0" smtClean="0">
                <a:solidFill>
                  <a:srgbClr val="006600"/>
                </a:solidFill>
                <a:latin typeface="Calisto MT" pitchFamily="18" charset="0"/>
              </a:rPr>
              <a:t>Census of Handicrafts</a:t>
            </a:r>
            <a:r>
              <a:rPr lang="en-IN" b="1" dirty="0" smtClean="0">
                <a:latin typeface="Calisto MT" pitchFamily="18" charset="0"/>
              </a:rPr>
              <a:t> affirmed that </a:t>
            </a:r>
            <a:r>
              <a:rPr lang="en-IN" b="1" dirty="0">
                <a:latin typeface="Calisto MT" pitchFamily="18" charset="0"/>
              </a:rPr>
              <a:t>artisanal activities </a:t>
            </a:r>
            <a:r>
              <a:rPr lang="en-IN" b="1" dirty="0" smtClean="0">
                <a:latin typeface="Calisto MT" pitchFamily="18" charset="0"/>
              </a:rPr>
              <a:t>were </a:t>
            </a:r>
            <a:r>
              <a:rPr lang="en-IN" b="1" dirty="0">
                <a:latin typeface="Calisto MT" pitchFamily="18" charset="0"/>
              </a:rPr>
              <a:t>predominantly carried out in </a:t>
            </a:r>
            <a:r>
              <a:rPr lang="en-IN" b="1" dirty="0" smtClean="0">
                <a:latin typeface="Calisto MT" pitchFamily="18" charset="0"/>
              </a:rPr>
              <a:t>the unorganized </a:t>
            </a:r>
            <a:r>
              <a:rPr lang="en-IN" b="1" dirty="0">
                <a:latin typeface="Calisto MT" pitchFamily="18" charset="0"/>
              </a:rPr>
              <a:t>sector and </a:t>
            </a:r>
            <a:r>
              <a:rPr lang="en-IN" b="1" dirty="0" smtClean="0">
                <a:latin typeface="Calisto MT" pitchFamily="18" charset="0"/>
              </a:rPr>
              <a:t>were spread over all states. These were </a:t>
            </a:r>
            <a:r>
              <a:rPr lang="en-IN" b="1" dirty="0">
                <a:latin typeface="Calisto MT" pitchFamily="18" charset="0"/>
              </a:rPr>
              <a:t>mostly </a:t>
            </a:r>
            <a:r>
              <a:rPr lang="en-IN" b="1" dirty="0" smtClean="0">
                <a:latin typeface="Calisto MT" pitchFamily="18" charset="0"/>
              </a:rPr>
              <a:t>located in </a:t>
            </a:r>
            <a:r>
              <a:rPr lang="en-IN" b="1" dirty="0">
                <a:latin typeface="Calisto MT" pitchFamily="18" charset="0"/>
              </a:rPr>
              <a:t>rural areas with </a:t>
            </a:r>
            <a:r>
              <a:rPr lang="en-IN" b="1" dirty="0" smtClean="0">
                <a:latin typeface="Calisto MT" pitchFamily="18" charset="0"/>
              </a:rPr>
              <a:t>78.2 % </a:t>
            </a:r>
            <a:r>
              <a:rPr lang="en-IN" b="1" dirty="0">
                <a:latin typeface="Calisto MT" pitchFamily="18" charset="0"/>
              </a:rPr>
              <a:t>units and </a:t>
            </a:r>
            <a:r>
              <a:rPr lang="en-IN" b="1" dirty="0" smtClean="0">
                <a:latin typeface="Calisto MT" pitchFamily="18" charset="0"/>
              </a:rPr>
              <a:t>76.5 % </a:t>
            </a:r>
            <a:r>
              <a:rPr lang="en-IN" b="1" dirty="0">
                <a:latin typeface="Calisto MT" pitchFamily="18" charset="0"/>
              </a:rPr>
              <a:t>artisans working in these </a:t>
            </a:r>
            <a:r>
              <a:rPr lang="en-IN" b="1" dirty="0" smtClean="0">
                <a:latin typeface="Calisto MT" pitchFamily="18" charset="0"/>
              </a:rPr>
              <a:t>units.  As high as 96.27 % </a:t>
            </a:r>
            <a:r>
              <a:rPr lang="en-IN" b="1" dirty="0">
                <a:latin typeface="Calisto MT" pitchFamily="18" charset="0"/>
              </a:rPr>
              <a:t>of </a:t>
            </a:r>
            <a:r>
              <a:rPr lang="en-IN" b="1" dirty="0" smtClean="0">
                <a:latin typeface="Calisto MT" pitchFamily="18" charset="0"/>
              </a:rPr>
              <a:t>the artisans worked at the household level.</a:t>
            </a:r>
          </a:p>
          <a:p>
            <a:pPr algn="just"/>
            <a:endParaRPr lang="en-IN" b="1" dirty="0">
              <a:latin typeface="Calisto MT" pitchFamily="18" charset="0"/>
            </a:endParaRPr>
          </a:p>
          <a:p>
            <a:pPr algn="just" fontAlgn="t"/>
            <a:r>
              <a:rPr lang="en-IN" b="1" dirty="0">
                <a:latin typeface="Calisto MT" pitchFamily="18" charset="0"/>
              </a:rPr>
              <a:t>The distribution of crafts in terms of proportion of artisans involved included Textiles (58.4%); Cane &amp; bamboo (12.5%); Straw, grass, fibre &amp; leaf (6.4%); Clay &amp; ceramics (5.5%); Wood (5.5%); Metal (3.7%); Leather (2.9%); Glass (1.0%); Stone (0.7%); Ivory, bone, horn &amp; shells (0.6%).</a:t>
            </a:r>
            <a:endParaRPr lang="en-US" b="1" dirty="0">
              <a:latin typeface="Calisto MT" pitchFamily="18" charset="0"/>
            </a:endParaRPr>
          </a:p>
          <a:p>
            <a:pPr algn="just"/>
            <a:endParaRPr lang="en-IN" b="1" dirty="0">
              <a:latin typeface="Calisto MT" pitchFamily="18" charset="0"/>
            </a:endParaRPr>
          </a:p>
          <a:p>
            <a:pPr algn="just"/>
            <a:r>
              <a:rPr lang="en-US" b="1" dirty="0" smtClean="0">
                <a:latin typeface="Calisto MT" pitchFamily="18" charset="0"/>
              </a:rPr>
              <a:t>This </a:t>
            </a:r>
            <a:r>
              <a:rPr lang="en-US" b="1" dirty="0">
                <a:latin typeface="Calisto MT" pitchFamily="18" charset="0"/>
              </a:rPr>
              <a:t>sector has been an important source of employment and income to millions of artisans across space, in all probability, second only to </a:t>
            </a:r>
            <a:r>
              <a:rPr lang="en-US" b="1" dirty="0" smtClean="0">
                <a:latin typeface="Calisto MT" pitchFamily="18" charset="0"/>
              </a:rPr>
              <a:t>agriculture.</a:t>
            </a:r>
          </a:p>
          <a:p>
            <a:pPr algn="just"/>
            <a:endParaRPr lang="en-US" b="1" dirty="0">
              <a:latin typeface="Calisto MT" pitchFamily="18" charset="0"/>
            </a:endParaRPr>
          </a:p>
          <a:p>
            <a:pPr algn="just"/>
            <a:r>
              <a:rPr lang="en-US" b="1" dirty="0" smtClean="0">
                <a:latin typeface="Calisto MT" pitchFamily="18" charset="0"/>
              </a:rPr>
              <a:t>While </a:t>
            </a:r>
            <a:r>
              <a:rPr lang="en-US" b="1" dirty="0">
                <a:latin typeface="Calisto MT" pitchFamily="18" charset="0"/>
              </a:rPr>
              <a:t>reliable official statistics on this sector, unfortunately, is unavailable, as per the first Handicrafts Census of 1995-96, Gujarat had 1,41,970artisans (of which 89% were home-based) and going by the estimates of the Crafts Council of India (based on </a:t>
            </a:r>
            <a:r>
              <a:rPr lang="en-US" b="1" i="1" dirty="0">
                <a:latin typeface="Calisto MT" pitchFamily="18" charset="0"/>
              </a:rPr>
              <a:t>Census of India 2001</a:t>
            </a:r>
            <a:r>
              <a:rPr lang="en-US" b="1" dirty="0">
                <a:latin typeface="Calisto MT" pitchFamily="18" charset="0"/>
              </a:rPr>
              <a:t>) the figure was 13,90,000 in 2001.  Hence, it is possible only to assert that the number of artisans has clearly risen about 10-fold between 1995-96 and 2001 and the figures may have risen during the last decade and half or so</a:t>
            </a:r>
            <a:r>
              <a:rPr lang="en-US" b="1" dirty="0" smtClean="0">
                <a:latin typeface="Calisto MT" pitchFamily="18" charset="0"/>
              </a:rPr>
              <a:t>.</a:t>
            </a:r>
          </a:p>
          <a:p>
            <a:pPr algn="just"/>
            <a:endParaRPr lang="en-US" b="1" dirty="0">
              <a:latin typeface="Calisto MT" pitchFamily="18" charset="0"/>
            </a:endParaRPr>
          </a:p>
          <a:p>
            <a:pPr algn="just"/>
            <a:r>
              <a:rPr lang="en-US" b="1" dirty="0" smtClean="0">
                <a:latin typeface="Calisto MT" pitchFamily="18" charset="0"/>
              </a:rPr>
              <a:t>Official statistics on clusters, particularly, artisan clusters are problematic. </a:t>
            </a:r>
            <a:endParaRPr lang="en-IN" b="1" dirty="0">
              <a:latin typeface="Calisto MT"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3035300"/>
            <a:ext cx="341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416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036496" cy="5663089"/>
          </a:xfrm>
          <a:prstGeom prst="rect">
            <a:avLst/>
          </a:prstGeom>
        </p:spPr>
        <p:txBody>
          <a:bodyPr wrap="square">
            <a:spAutoFit/>
          </a:bodyPr>
          <a:lstStyle/>
          <a:p>
            <a:pPr algn="ctr"/>
            <a:r>
              <a:rPr lang="en-IN" sz="2000" b="1" dirty="0" smtClean="0">
                <a:solidFill>
                  <a:srgbClr val="000099"/>
                </a:solidFill>
                <a:latin typeface="Calisto MT" pitchFamily="18" charset="0"/>
              </a:rPr>
              <a:t>Attempts at Alternative Estimates</a:t>
            </a:r>
            <a:endParaRPr lang="en-IN" sz="2000" b="1" dirty="0">
              <a:solidFill>
                <a:srgbClr val="000099"/>
              </a:solidFill>
              <a:latin typeface="Calisto MT" pitchFamily="18" charset="0"/>
            </a:endParaRPr>
          </a:p>
          <a:p>
            <a:pPr algn="just"/>
            <a:endParaRPr lang="en-IN" b="1" dirty="0">
              <a:latin typeface="Calisto MT" pitchFamily="18" charset="0"/>
            </a:endParaRPr>
          </a:p>
          <a:p>
            <a:pPr algn="just"/>
            <a:endParaRPr lang="en-IN" b="1" dirty="0">
              <a:latin typeface="Calisto MT" pitchFamily="18" charset="0"/>
            </a:endParaRPr>
          </a:p>
          <a:p>
            <a:pPr algn="just"/>
            <a:r>
              <a:rPr lang="en-IN" b="1" dirty="0">
                <a:latin typeface="Calisto MT" pitchFamily="18" charset="0"/>
              </a:rPr>
              <a:t>The subsequent comprehensive attempt to estimate the number of people involved with handicraft and handloom activities in India was undertaken on behalf of the Crafts Council of India, Chennai during the period 2009-10 to understand the nature of information available to enumerate the crafts population using large scale secondary data sources. </a:t>
            </a:r>
          </a:p>
          <a:p>
            <a:pPr algn="just"/>
            <a:endParaRPr lang="en-IN" b="1" dirty="0">
              <a:latin typeface="Calisto MT" pitchFamily="18" charset="0"/>
            </a:endParaRPr>
          </a:p>
          <a:p>
            <a:pPr algn="just"/>
            <a:r>
              <a:rPr lang="en-IN" b="1" dirty="0">
                <a:latin typeface="Calisto MT" pitchFamily="18" charset="0"/>
              </a:rPr>
              <a:t>In April 2013, in the </a:t>
            </a:r>
            <a:r>
              <a:rPr lang="en-IN" b="1" dirty="0" err="1">
                <a:latin typeface="Calisto MT" pitchFamily="18" charset="0"/>
              </a:rPr>
              <a:t>Lok</a:t>
            </a:r>
            <a:r>
              <a:rPr lang="en-IN" b="1" dirty="0">
                <a:latin typeface="Calisto MT" pitchFamily="18" charset="0"/>
              </a:rPr>
              <a:t> </a:t>
            </a:r>
            <a:r>
              <a:rPr lang="en-IN" b="1" dirty="0" err="1">
                <a:latin typeface="Calisto MT" pitchFamily="18" charset="0"/>
              </a:rPr>
              <a:t>Sabha</a:t>
            </a:r>
            <a:r>
              <a:rPr lang="en-IN" b="1" dirty="0">
                <a:latin typeface="Calisto MT" pitchFamily="18" charset="0"/>
              </a:rPr>
              <a:t> the then minister of state for textiles replied that "The census of handicrafts artisans is now in progress... The government has engaged reputed agencies to complete the census of artisans.”  An indicative estimate of number of artisans for 2010-11 was 68.86 lakh</a:t>
            </a:r>
            <a:r>
              <a:rPr lang="en-IN" b="1" dirty="0" smtClean="0">
                <a:latin typeface="Calisto MT" pitchFamily="18" charset="0"/>
              </a:rPr>
              <a:t>.</a:t>
            </a:r>
          </a:p>
          <a:p>
            <a:pPr algn="just"/>
            <a:endParaRPr lang="en-IN" b="1" dirty="0">
              <a:latin typeface="Calisto MT" pitchFamily="18" charset="0"/>
            </a:endParaRPr>
          </a:p>
          <a:p>
            <a:pPr algn="just"/>
            <a:r>
              <a:rPr lang="en-US" b="1" dirty="0" smtClean="0">
                <a:latin typeface="Calisto MT" pitchFamily="18" charset="0"/>
              </a:rPr>
              <a:t>In the </a:t>
            </a:r>
            <a:r>
              <a:rPr lang="en-US" b="1" i="1" dirty="0" smtClean="0">
                <a:latin typeface="Calisto MT" pitchFamily="18" charset="0"/>
              </a:rPr>
              <a:t>Economic </a:t>
            </a:r>
            <a:r>
              <a:rPr lang="en-US" b="1" i="1" dirty="0">
                <a:latin typeface="Calisto MT" pitchFamily="18" charset="0"/>
              </a:rPr>
              <a:t>Census 2012</a:t>
            </a:r>
            <a:r>
              <a:rPr lang="en-US" b="1" dirty="0">
                <a:latin typeface="Calisto MT" pitchFamily="18" charset="0"/>
              </a:rPr>
              <a:t> </a:t>
            </a:r>
            <a:r>
              <a:rPr lang="en-US" b="1" dirty="0" smtClean="0">
                <a:latin typeface="Calisto MT" pitchFamily="18" charset="0"/>
              </a:rPr>
              <a:t>an ‘artisan</a:t>
            </a:r>
            <a:r>
              <a:rPr lang="en-US" b="1" dirty="0">
                <a:latin typeface="Calisto MT" pitchFamily="18" charset="0"/>
              </a:rPr>
              <a:t>’ </a:t>
            </a:r>
            <a:r>
              <a:rPr lang="en-US" b="1" dirty="0" smtClean="0">
                <a:latin typeface="Calisto MT" pitchFamily="18" charset="0"/>
              </a:rPr>
              <a:t>has been classified as a person </a:t>
            </a:r>
            <a:r>
              <a:rPr lang="en-US" b="1" dirty="0">
                <a:latin typeface="Calisto MT" pitchFamily="18" charset="0"/>
              </a:rPr>
              <a:t>(a) engaged in the craft for 180 days or more and (b) directly responsible for the sales of the </a:t>
            </a:r>
            <a:r>
              <a:rPr lang="en-US" b="1" dirty="0" smtClean="0">
                <a:latin typeface="Calisto MT" pitchFamily="18" charset="0"/>
              </a:rPr>
              <a:t>product.  Results are awaited.</a:t>
            </a:r>
            <a:endParaRPr lang="en-IN" b="1" dirty="0" smtClean="0">
              <a:latin typeface="Calisto MT" pitchFamily="18" charset="0"/>
            </a:endParaRPr>
          </a:p>
          <a:p>
            <a:pPr algn="just"/>
            <a:endParaRPr lang="en-IN" b="1" dirty="0">
              <a:latin typeface="Calisto MT" pitchFamily="18" charset="0"/>
            </a:endParaRPr>
          </a:p>
          <a:p>
            <a:pPr algn="just"/>
            <a:r>
              <a:rPr lang="en-US" b="1" dirty="0">
                <a:latin typeface="Calisto MT" pitchFamily="18" charset="0"/>
              </a:rPr>
              <a:t>The </a:t>
            </a:r>
            <a:r>
              <a:rPr lang="en-US" b="1" i="1" dirty="0">
                <a:solidFill>
                  <a:srgbClr val="006600"/>
                </a:solidFill>
                <a:latin typeface="Calisto MT" pitchFamily="18" charset="0"/>
              </a:rPr>
              <a:t>statistical exclusion</a:t>
            </a:r>
            <a:r>
              <a:rPr lang="en-US" b="1" dirty="0">
                <a:latin typeface="Calisto MT" pitchFamily="18" charset="0"/>
              </a:rPr>
              <a:t> compounds the vulnerability of the artisans as even the available policy benefits would not be reaching the </a:t>
            </a:r>
            <a:r>
              <a:rPr lang="en-US" b="1" i="1" dirty="0">
                <a:latin typeface="Calisto MT" pitchFamily="18" charset="0"/>
              </a:rPr>
              <a:t>unregistered</a:t>
            </a:r>
            <a:r>
              <a:rPr lang="en-US" b="1" dirty="0">
                <a:latin typeface="Calisto MT" pitchFamily="18" charset="0"/>
              </a:rPr>
              <a:t> artisan.</a:t>
            </a:r>
            <a:endParaRPr lang="en-IN" b="1" dirty="0">
              <a:latin typeface="Calisto MT" pitchFamily="18" charset="0"/>
            </a:endParaRPr>
          </a:p>
        </p:txBody>
      </p:sp>
    </p:spTree>
    <p:extLst>
      <p:ext uri="{BB962C8B-B14F-4D97-AF65-F5344CB8AC3E}">
        <p14:creationId xmlns:p14="http://schemas.microsoft.com/office/powerpoint/2010/main" val="181955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6916"/>
            <a:ext cx="9144000" cy="6771084"/>
          </a:xfrm>
          <a:prstGeom prst="rect">
            <a:avLst/>
          </a:prstGeom>
        </p:spPr>
        <p:txBody>
          <a:bodyPr wrap="square">
            <a:spAutoFit/>
          </a:bodyPr>
          <a:lstStyle/>
          <a:p>
            <a:pPr algn="ctr"/>
            <a:r>
              <a:rPr lang="en-US" sz="2000" b="1" dirty="0" smtClean="0">
                <a:solidFill>
                  <a:srgbClr val="000099"/>
                </a:solidFill>
                <a:latin typeface="Calisto MT" pitchFamily="18" charset="0"/>
              </a:rPr>
              <a:t>Artisan Cluster  Focused Schemes</a:t>
            </a:r>
          </a:p>
          <a:p>
            <a:pPr algn="just"/>
            <a:endParaRPr lang="en-US" b="1" dirty="0">
              <a:solidFill>
                <a:srgbClr val="0070C0"/>
              </a:solidFill>
              <a:latin typeface="Calisto MT" pitchFamily="18" charset="0"/>
            </a:endParaRPr>
          </a:p>
          <a:p>
            <a:pPr algn="just"/>
            <a:r>
              <a:rPr lang="en-US" b="1" dirty="0" smtClean="0">
                <a:solidFill>
                  <a:srgbClr val="006600"/>
                </a:solidFill>
                <a:latin typeface="Calisto MT" pitchFamily="18" charset="0"/>
              </a:rPr>
              <a:t>Scheme </a:t>
            </a:r>
            <a:r>
              <a:rPr lang="en-US" b="1" dirty="0">
                <a:solidFill>
                  <a:srgbClr val="006600"/>
                </a:solidFill>
                <a:latin typeface="Calisto MT" pitchFamily="18" charset="0"/>
              </a:rPr>
              <a:t>of Fund for Regeneration of Traditional Industries (SFURTI)</a:t>
            </a:r>
            <a:endParaRPr lang="en-US" dirty="0">
              <a:solidFill>
                <a:srgbClr val="006600"/>
              </a:solidFill>
              <a:latin typeface="Calisto MT" pitchFamily="18" charset="0"/>
            </a:endParaRPr>
          </a:p>
          <a:p>
            <a:pPr algn="just"/>
            <a:r>
              <a:rPr lang="en-US" b="1" dirty="0">
                <a:latin typeface="Calisto MT" pitchFamily="18" charset="0"/>
              </a:rPr>
              <a:t> </a:t>
            </a:r>
            <a:endParaRPr lang="en-US" dirty="0">
              <a:latin typeface="Calisto MT" pitchFamily="18" charset="0"/>
            </a:endParaRPr>
          </a:p>
          <a:p>
            <a:pPr algn="just"/>
            <a:r>
              <a:rPr lang="en-US" b="1" dirty="0">
                <a:latin typeface="Calisto MT" pitchFamily="18" charset="0"/>
              </a:rPr>
              <a:t>Launched in 2005-06, through SFURTI artisan clusters, within five years, were to be i. Made competitive with market-driven, productive, profitable and sustained employment for traditional industry artisans and rural entrepreneurs; ii. Strengthened with the local governance systems of industry clusters, with the active participation of the local stakeholders, so that they are enabled to undertake development initiatives by themselves; and iii. Enabled to build up innovated and traditional skills, improved technologies, advanced processes, market intelligence and new models of public- private partnerships, so as to gradually replicate similar models of cluster-based regenerated traditional industries.</a:t>
            </a:r>
            <a:endParaRPr lang="en-US" dirty="0">
              <a:latin typeface="Calisto MT" pitchFamily="18" charset="0"/>
            </a:endParaRPr>
          </a:p>
          <a:p>
            <a:pPr algn="just"/>
            <a:r>
              <a:rPr lang="en-US" b="1" dirty="0">
                <a:latin typeface="Calisto MT" pitchFamily="18" charset="0"/>
              </a:rPr>
              <a:t> </a:t>
            </a:r>
            <a:endParaRPr lang="en-US" dirty="0">
              <a:latin typeface="Calisto MT" pitchFamily="18" charset="0"/>
            </a:endParaRPr>
          </a:p>
          <a:p>
            <a:pPr algn="just"/>
            <a:r>
              <a:rPr lang="en-US" b="1" dirty="0">
                <a:latin typeface="Calisto MT" pitchFamily="18" charset="0"/>
              </a:rPr>
              <a:t> </a:t>
            </a:r>
            <a:endParaRPr lang="en-US" dirty="0">
              <a:latin typeface="Calisto MT" pitchFamily="18" charset="0"/>
            </a:endParaRPr>
          </a:p>
          <a:p>
            <a:pPr algn="just"/>
            <a:r>
              <a:rPr lang="en-US" b="1" dirty="0" err="1">
                <a:solidFill>
                  <a:srgbClr val="006600"/>
                </a:solidFill>
                <a:latin typeface="Calisto MT" pitchFamily="18" charset="0"/>
              </a:rPr>
              <a:t>Ambedkar</a:t>
            </a:r>
            <a:r>
              <a:rPr lang="en-US" b="1" dirty="0">
                <a:solidFill>
                  <a:srgbClr val="006600"/>
                </a:solidFill>
                <a:latin typeface="Calisto MT" pitchFamily="18" charset="0"/>
              </a:rPr>
              <a:t> </a:t>
            </a:r>
            <a:r>
              <a:rPr lang="en-US" b="1" dirty="0" err="1">
                <a:solidFill>
                  <a:srgbClr val="006600"/>
                </a:solidFill>
                <a:latin typeface="Calisto MT" pitchFamily="18" charset="0"/>
              </a:rPr>
              <a:t>Hastshilp</a:t>
            </a:r>
            <a:r>
              <a:rPr lang="en-US" b="1" dirty="0">
                <a:solidFill>
                  <a:srgbClr val="006600"/>
                </a:solidFill>
                <a:latin typeface="Calisto MT" pitchFamily="18" charset="0"/>
              </a:rPr>
              <a:t> </a:t>
            </a:r>
            <a:r>
              <a:rPr lang="en-US" b="1" dirty="0" err="1">
                <a:solidFill>
                  <a:srgbClr val="006600"/>
                </a:solidFill>
                <a:latin typeface="Calisto MT" pitchFamily="18" charset="0"/>
              </a:rPr>
              <a:t>Vikas</a:t>
            </a:r>
            <a:r>
              <a:rPr lang="en-US" b="1" dirty="0">
                <a:solidFill>
                  <a:srgbClr val="006600"/>
                </a:solidFill>
                <a:latin typeface="Calisto MT" pitchFamily="18" charset="0"/>
              </a:rPr>
              <a:t> </a:t>
            </a:r>
            <a:r>
              <a:rPr lang="en-US" b="1" dirty="0" err="1">
                <a:solidFill>
                  <a:srgbClr val="006600"/>
                </a:solidFill>
                <a:latin typeface="Calisto MT" pitchFamily="18" charset="0"/>
              </a:rPr>
              <a:t>Yojana</a:t>
            </a:r>
            <a:r>
              <a:rPr lang="en-US" b="1" dirty="0">
                <a:solidFill>
                  <a:srgbClr val="006600"/>
                </a:solidFill>
                <a:latin typeface="Calisto MT" pitchFamily="18" charset="0"/>
              </a:rPr>
              <a:t> (AHVY)</a:t>
            </a:r>
            <a:endParaRPr lang="en-US" dirty="0">
              <a:solidFill>
                <a:srgbClr val="006600"/>
              </a:solidFill>
              <a:latin typeface="Calisto MT" pitchFamily="18" charset="0"/>
            </a:endParaRPr>
          </a:p>
          <a:p>
            <a:pPr algn="just"/>
            <a:r>
              <a:rPr lang="en-US" b="1" dirty="0">
                <a:latin typeface="Calisto MT" pitchFamily="18" charset="0"/>
              </a:rPr>
              <a:t> </a:t>
            </a:r>
            <a:endParaRPr lang="en-US" dirty="0">
              <a:latin typeface="Calisto MT" pitchFamily="18" charset="0"/>
            </a:endParaRPr>
          </a:p>
          <a:p>
            <a:pPr algn="just"/>
            <a:r>
              <a:rPr lang="en-US" b="1" dirty="0">
                <a:latin typeface="Calisto MT" pitchFamily="18" charset="0"/>
              </a:rPr>
              <a:t>AHVY, launched in 2001-02, has its main thrust on a </a:t>
            </a:r>
            <a:r>
              <a:rPr lang="en-US" b="1" dirty="0" err="1">
                <a:latin typeface="Calisto MT" pitchFamily="18" charset="0"/>
              </a:rPr>
              <a:t>projectised</a:t>
            </a:r>
            <a:r>
              <a:rPr lang="en-US" b="1" dirty="0">
                <a:latin typeface="Calisto MT" pitchFamily="18" charset="0"/>
              </a:rPr>
              <a:t>, need based approach for integrated development of potential handicrafts clusters with participation of the craft persons at all stages of implementation of the scheme with the ultimate objective of their empowerment and hence sustainability. The scheme envisages a package of support to the cluster of handicraft artisans, which inter-alia includes basic inputs and infrastructure support in addition to capacity enhancement to cater to target markets, including global.</a:t>
            </a:r>
            <a:endParaRPr lang="en-US" dirty="0">
              <a:latin typeface="Calisto MT" pitchFamily="18" charset="0"/>
            </a:endParaRPr>
          </a:p>
        </p:txBody>
      </p:sp>
    </p:spTree>
    <p:extLst>
      <p:ext uri="{BB962C8B-B14F-4D97-AF65-F5344CB8AC3E}">
        <p14:creationId xmlns:p14="http://schemas.microsoft.com/office/powerpoint/2010/main" val="135046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molela1\IMG_0276.jpg"/>
          <p:cNvPicPr>
            <a:picLocks noChangeAspect="1" noChangeArrowheads="1"/>
          </p:cNvPicPr>
          <p:nvPr/>
        </p:nvPicPr>
        <p:blipFill>
          <a:blip r:embed="rId2" cstate="print"/>
          <a:srcRect/>
          <a:stretch>
            <a:fillRect/>
          </a:stretch>
        </p:blipFill>
        <p:spPr bwMode="auto">
          <a:xfrm>
            <a:off x="0" y="1556792"/>
            <a:ext cx="4283968" cy="4872604"/>
          </a:xfrm>
          <a:prstGeom prst="rect">
            <a:avLst/>
          </a:prstGeom>
          <a:noFill/>
        </p:spPr>
      </p:pic>
      <p:sp>
        <p:nvSpPr>
          <p:cNvPr id="17411" name="Rectangle 3"/>
          <p:cNvSpPr>
            <a:spLocks noChangeArrowheads="1"/>
          </p:cNvSpPr>
          <p:nvPr/>
        </p:nvSpPr>
        <p:spPr bwMode="auto">
          <a:xfrm>
            <a:off x="0" y="0"/>
            <a:ext cx="9144000" cy="13926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2000" b="1" dirty="0" smtClean="0">
                <a:solidFill>
                  <a:srgbClr val="000099"/>
                </a:solidFill>
                <a:latin typeface="Calisto MT" pitchFamily="18" charset="0"/>
                <a:ea typeface="SimSun" pitchFamily="2" charset="-122"/>
              </a:rPr>
              <a:t>The </a:t>
            </a:r>
            <a:r>
              <a:rPr lang="en-US" altLang="zh-CN" sz="2000" b="1" dirty="0" err="1" smtClean="0">
                <a:solidFill>
                  <a:srgbClr val="000099"/>
                </a:solidFill>
                <a:latin typeface="Calisto MT" pitchFamily="18" charset="0"/>
                <a:ea typeface="SimSun" pitchFamily="2" charset="-122"/>
              </a:rPr>
              <a:t>Terracota</a:t>
            </a:r>
            <a:r>
              <a:rPr lang="en-US" altLang="zh-CN" sz="2000" b="1" dirty="0" smtClean="0">
                <a:solidFill>
                  <a:srgbClr val="000099"/>
                </a:solidFill>
                <a:latin typeface="Calisto MT" pitchFamily="18" charset="0"/>
                <a:ea typeface="SimSun" pitchFamily="2" charset="-122"/>
              </a:rPr>
              <a:t>  Cluster in </a:t>
            </a:r>
            <a:r>
              <a:rPr lang="en-US" altLang="zh-CN" sz="2000" b="1" dirty="0" err="1" smtClean="0">
                <a:solidFill>
                  <a:srgbClr val="000099"/>
                </a:solidFill>
                <a:latin typeface="Calisto MT" pitchFamily="18" charset="0"/>
                <a:ea typeface="SimSun" pitchFamily="2" charset="-122"/>
              </a:rPr>
              <a:t>Molela</a:t>
            </a:r>
            <a:r>
              <a:rPr lang="en-US" altLang="zh-CN" sz="2000" b="1" dirty="0" smtClean="0">
                <a:solidFill>
                  <a:srgbClr val="000099"/>
                </a:solidFill>
                <a:latin typeface="Calisto MT" pitchFamily="18" charset="0"/>
                <a:ea typeface="SimSun" pitchFamily="2" charset="-122"/>
              </a:rPr>
              <a:t>, Rajasthan </a:t>
            </a:r>
          </a:p>
          <a:p>
            <a:pPr fontAlgn="base">
              <a:spcBef>
                <a:spcPct val="0"/>
              </a:spcBef>
              <a:spcAft>
                <a:spcPct val="0"/>
              </a:spcAft>
            </a:pPr>
            <a:endParaRPr lang="en-US" altLang="zh-CN" sz="1050" b="1" dirty="0" smtClean="0">
              <a:latin typeface="+mj-lt"/>
              <a:ea typeface="SimSun" pitchFamily="2" charset="-122"/>
            </a:endParaRPr>
          </a:p>
          <a:p>
            <a:pPr fontAlgn="base">
              <a:spcBef>
                <a:spcPct val="0"/>
              </a:spcBef>
              <a:spcAft>
                <a:spcPct val="0"/>
              </a:spcAft>
            </a:pPr>
            <a:r>
              <a:rPr lang="en-US" b="1" dirty="0" smtClean="0">
                <a:latin typeface="Calisto MT" pitchFamily="18" charset="0"/>
                <a:ea typeface="Times New Roman" pitchFamily="18" charset="0"/>
                <a:cs typeface="Arial" pitchFamily="34" charset="0"/>
              </a:rPr>
              <a:t>About 50 households of </a:t>
            </a:r>
            <a:r>
              <a:rPr lang="en-US" b="1" dirty="0" err="1" smtClean="0">
                <a:latin typeface="Calisto MT" pitchFamily="18" charset="0"/>
                <a:ea typeface="Times New Roman" pitchFamily="18" charset="0"/>
                <a:cs typeface="Arial" pitchFamily="34" charset="0"/>
              </a:rPr>
              <a:t>Kumbhar</a:t>
            </a:r>
            <a:r>
              <a:rPr lang="en-US" b="1" dirty="0" smtClean="0">
                <a:latin typeface="Calisto MT" pitchFamily="18" charset="0"/>
                <a:ea typeface="Times New Roman" pitchFamily="18" charset="0"/>
                <a:cs typeface="Arial" pitchFamily="34" charset="0"/>
              </a:rPr>
              <a:t> caste engaged in this craft enterprise, that is </a:t>
            </a:r>
            <a:r>
              <a:rPr lang="en-US" b="1" dirty="0" smtClean="0">
                <a:latin typeface="Calisto MT" pitchFamily="18" charset="0"/>
              </a:rPr>
              <a:t>some 400-year old. The work is entirely manual, although minor changes in the process has been attempted.</a:t>
            </a:r>
            <a:endParaRPr kumimoji="0" lang="en-US" sz="2000" b="1" i="0" u="none" strike="noStrike" cap="none" normalizeH="0" baseline="0" dirty="0" smtClean="0">
              <a:ln>
                <a:noFill/>
              </a:ln>
              <a:solidFill>
                <a:schemeClr val="tx1"/>
              </a:solidFill>
              <a:effectLst/>
              <a:latin typeface="Calisto MT" pitchFamily="18" charset="0"/>
              <a:cs typeface="Arial" pitchFamily="34" charset="0"/>
            </a:endParaRPr>
          </a:p>
        </p:txBody>
      </p:sp>
      <p:pic>
        <p:nvPicPr>
          <p:cNvPr id="4" name="Picture 2" descr="G:\molela1\IMG_0280.jpg"/>
          <p:cNvPicPr>
            <a:picLocks noChangeAspect="1" noChangeArrowheads="1"/>
          </p:cNvPicPr>
          <p:nvPr/>
        </p:nvPicPr>
        <p:blipFill>
          <a:blip r:embed="rId3" cstate="print"/>
          <a:srcRect/>
          <a:stretch>
            <a:fillRect/>
          </a:stretch>
        </p:blipFill>
        <p:spPr bwMode="auto">
          <a:xfrm>
            <a:off x="4429124" y="1556792"/>
            <a:ext cx="4535364" cy="4872604"/>
          </a:xfrm>
          <a:prstGeom prst="rect">
            <a:avLst/>
          </a:prstGeom>
          <a:noFill/>
        </p:spPr>
      </p:pic>
    </p:spTree>
    <p:extLst>
      <p:ext uri="{BB962C8B-B14F-4D97-AF65-F5344CB8AC3E}">
        <p14:creationId xmlns:p14="http://schemas.microsoft.com/office/powerpoint/2010/main" val="2025810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TotalTime>
  <Words>2644</Words>
  <Application>Microsoft Office PowerPoint</Application>
  <PresentationFormat>On-screen Show (4:3)</PresentationFormat>
  <Paragraphs>240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The Context</vt:lpstr>
      <vt:lpstr>Forms of Exclusion faced by Craft Enterprises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Innovation Constraints</vt:lpstr>
      <vt:lpstr>PowerPoint Presentation</vt:lpstr>
      <vt:lpstr>PowerPoint Presentation</vt:lpstr>
      <vt:lpstr> The Cluster Grid: A Proposal for Broad-basing Policy Operationalisation</vt:lpstr>
      <vt:lpstr>PowerPoint Presentation</vt:lpstr>
      <vt:lpstr>PowerPoint Presentation</vt:lpstr>
      <vt:lpstr>PowerPoint Presentation</vt:lpstr>
      <vt:lpstr>PowerPoint Presentation</vt:lpstr>
      <vt:lpstr> Policy Lessons for Artisan Clusters </vt:lpstr>
      <vt:lpstr>PowerPoint Presentation</vt:lpstr>
      <vt:lpstr>Defining Crafts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Keshab Das</cp:lastModifiedBy>
  <cp:revision>155</cp:revision>
  <dcterms:created xsi:type="dcterms:W3CDTF">2012-08-20T15:35:07Z</dcterms:created>
  <dcterms:modified xsi:type="dcterms:W3CDTF">2016-03-17T02:07:54Z</dcterms:modified>
</cp:coreProperties>
</file>