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Avenir Black"/>
          <a:ea typeface="Avenir Black"/>
          <a:cs typeface="Avenir Black"/>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Black"/>
          <a:ea typeface="Avenir Black"/>
          <a:cs typeface="Avenir Blac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venir Black"/>
          <a:ea typeface="Avenir Black"/>
          <a:cs typeface="Avenir Black"/>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venir Black"/>
          <a:ea typeface="Avenir Black"/>
          <a:cs typeface="Avenir Black"/>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1340"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77364359"/>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 name="Shape 14"/>
          <p:cNvSpPr>
            <a:spLocks noGrp="1"/>
          </p:cNvSpPr>
          <p:nvPr>
            <p:ph type="sldNum" sz="quarter" idx="2"/>
          </p:nvPr>
        </p:nvSpPr>
        <p:spPr>
          <a:xfrm>
            <a:off x="8441399" y="6478615"/>
            <a:ext cx="245401" cy="226984"/>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1" name="Shape 21"/>
          <p:cNvSpPr/>
          <p:nvPr/>
        </p:nvSpPr>
        <p:spPr>
          <a:xfrm>
            <a:off x="-2" y="3660775"/>
            <a:ext cx="9144003" cy="3224213"/>
          </a:xfrm>
          <a:prstGeom prst="rect">
            <a:avLst/>
          </a:prstGeom>
          <a:solidFill>
            <a:srgbClr val="009933"/>
          </a:solidFill>
          <a:ln w="12700">
            <a:miter lim="400000"/>
          </a:ln>
        </p:spPr>
        <p:txBody>
          <a:bodyPr lIns="45718" tIns="45718" rIns="45718" bIns="45718" anchor="ctr"/>
          <a:lstStyle/>
          <a:p>
            <a:pPr>
              <a:defRPr sz="1800">
                <a:latin typeface="Arial"/>
                <a:ea typeface="Arial"/>
                <a:cs typeface="Arial"/>
                <a:sym typeface="Arial"/>
              </a:defRPr>
            </a:pPr>
            <a:endParaRPr/>
          </a:p>
        </p:txBody>
      </p:sp>
      <p:sp>
        <p:nvSpPr>
          <p:cNvPr id="22" name="Shape 22"/>
          <p:cNvSpPr/>
          <p:nvPr/>
        </p:nvSpPr>
        <p:spPr>
          <a:xfrm>
            <a:off x="-2" y="3444875"/>
            <a:ext cx="9144003" cy="215900"/>
          </a:xfrm>
          <a:prstGeom prst="rect">
            <a:avLst/>
          </a:prstGeom>
          <a:solidFill>
            <a:srgbClr val="6FB31A"/>
          </a:solidFill>
          <a:ln w="12700">
            <a:miter lim="400000"/>
          </a:ln>
        </p:spPr>
        <p:txBody>
          <a:bodyPr lIns="45718" tIns="45718" rIns="45718" bIns="45718" anchor="ctr"/>
          <a:lstStyle/>
          <a:p>
            <a:pPr>
              <a:defRPr sz="1800">
                <a:latin typeface="Arial"/>
                <a:ea typeface="Arial"/>
                <a:cs typeface="Arial"/>
                <a:sym typeface="Arial"/>
              </a:defRPr>
            </a:pPr>
            <a:endParaRPr/>
          </a:p>
        </p:txBody>
      </p:sp>
      <p:pic>
        <p:nvPicPr>
          <p:cNvPr id="23" name="image2.png" descr="BNDES_Branco_TagHor"/>
          <p:cNvPicPr>
            <a:picLocks noChangeAspect="1"/>
          </p:cNvPicPr>
          <p:nvPr/>
        </p:nvPicPr>
        <p:blipFill>
          <a:blip r:embed="rId2">
            <a:extLst/>
          </a:blip>
          <a:stretch>
            <a:fillRect/>
          </a:stretch>
        </p:blipFill>
        <p:spPr>
          <a:xfrm>
            <a:off x="1547811" y="4884737"/>
            <a:ext cx="4032252" cy="412751"/>
          </a:xfrm>
          <a:prstGeom prst="rect">
            <a:avLst/>
          </a:prstGeom>
          <a:ln w="12700">
            <a:miter lim="400000"/>
          </a:ln>
        </p:spPr>
      </p:pic>
      <p:sp>
        <p:nvSpPr>
          <p:cNvPr id="24" name="Shape 24"/>
          <p:cNvSpPr>
            <a:spLocks noGrp="1"/>
          </p:cNvSpPr>
          <p:nvPr>
            <p:ph type="title"/>
          </p:nvPr>
        </p:nvSpPr>
        <p:spPr>
          <a:xfrm>
            <a:off x="584200" y="0"/>
            <a:ext cx="6292850" cy="635000"/>
          </a:xfrm>
          <a:prstGeom prst="rect">
            <a:avLst/>
          </a:prstGeom>
        </p:spPr>
        <p:txBody>
          <a:bodyPr>
            <a:normAutofit/>
          </a:bodyPr>
          <a:lstStyle/>
          <a:p>
            <a:r>
              <a:t>Texto do Título</a:t>
            </a:r>
          </a:p>
        </p:txBody>
      </p:sp>
      <p:sp>
        <p:nvSpPr>
          <p:cNvPr id="25" name="Shape 25"/>
          <p:cNvSpPr>
            <a:spLocks noGrp="1"/>
          </p:cNvSpPr>
          <p:nvPr>
            <p:ph type="body" idx="1"/>
          </p:nvPr>
        </p:nvSpPr>
        <p:spPr>
          <a:xfrm>
            <a:off x="566737" y="1557336"/>
            <a:ext cx="8153401" cy="5300664"/>
          </a:xfrm>
          <a:prstGeom prst="rect">
            <a:avLst/>
          </a:prstGeom>
        </p:spPr>
        <p:txBody>
          <a:bodyP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26" name="Shape 26"/>
          <p:cNvSpPr>
            <a:spLocks noGrp="1"/>
          </p:cNvSpPr>
          <p:nvPr>
            <p:ph type="sldNum" sz="quarter" idx="2"/>
          </p:nvPr>
        </p:nvSpPr>
        <p:spPr>
          <a:xfrm>
            <a:off x="8441399" y="6129367"/>
            <a:ext cx="245401" cy="226983"/>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33" name="Shape 3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40" name="Shape 40"/>
          <p:cNvSpPr>
            <a:spLocks noGrp="1"/>
          </p:cNvSpPr>
          <p:nvPr>
            <p:ph type="title"/>
          </p:nvPr>
        </p:nvSpPr>
        <p:spPr>
          <a:xfrm>
            <a:off x="457200" y="274638"/>
            <a:ext cx="8229600" cy="1143000"/>
          </a:xfrm>
          <a:prstGeom prst="rect">
            <a:avLst/>
          </a:prstGeom>
        </p:spPr>
        <p:txBody>
          <a:bodyPr>
            <a:normAutofit/>
          </a:bodyPr>
          <a:lstStyle/>
          <a:p>
            <a:r>
              <a:t>Texto do Título</a:t>
            </a:r>
          </a:p>
        </p:txBody>
      </p:sp>
      <p:sp>
        <p:nvSpPr>
          <p:cNvPr id="41" name="Shape 41"/>
          <p:cNvSpPr>
            <a:spLocks noGrp="1"/>
          </p:cNvSpPr>
          <p:nvPr>
            <p:ph type="body" idx="1"/>
          </p:nvPr>
        </p:nvSpPr>
        <p:spPr>
          <a:xfrm>
            <a:off x="457200" y="1600199"/>
            <a:ext cx="8229600" cy="4525964"/>
          </a:xfrm>
          <a:prstGeom prst="rect">
            <a:avLst/>
          </a:prstGeom>
        </p:spPr>
        <p:txBody>
          <a:bodyP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2" name="Shape 4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Shape 2"/>
          <p:cNvSpPr/>
          <p:nvPr/>
        </p:nvSpPr>
        <p:spPr>
          <a:xfrm>
            <a:off x="-2" y="-11113"/>
            <a:ext cx="9144003" cy="908051"/>
          </a:xfrm>
          <a:prstGeom prst="rect">
            <a:avLst/>
          </a:prstGeom>
          <a:solidFill>
            <a:srgbClr val="009933"/>
          </a:solidFill>
          <a:ln w="12700">
            <a:miter lim="400000"/>
          </a:ln>
        </p:spPr>
        <p:txBody>
          <a:bodyPr lIns="45718" tIns="45718" rIns="45718" bIns="45718" anchor="ctr"/>
          <a:lstStyle/>
          <a:p>
            <a:pPr>
              <a:defRPr sz="1800">
                <a:latin typeface="Arial"/>
                <a:ea typeface="Arial"/>
                <a:cs typeface="Arial"/>
                <a:sym typeface="Arial"/>
              </a:defRPr>
            </a:pPr>
            <a:endParaRPr/>
          </a:p>
        </p:txBody>
      </p:sp>
      <p:sp>
        <p:nvSpPr>
          <p:cNvPr id="3" name="Shape 3"/>
          <p:cNvSpPr/>
          <p:nvPr/>
        </p:nvSpPr>
        <p:spPr>
          <a:xfrm>
            <a:off x="-2" y="836612"/>
            <a:ext cx="9144003" cy="144463"/>
          </a:xfrm>
          <a:prstGeom prst="rect">
            <a:avLst/>
          </a:prstGeom>
          <a:solidFill>
            <a:srgbClr val="6FB31A"/>
          </a:solidFill>
          <a:ln w="12700">
            <a:miter lim="400000"/>
          </a:ln>
        </p:spPr>
        <p:txBody>
          <a:bodyPr lIns="45718" tIns="45718" rIns="45718" bIns="45718" anchor="ctr"/>
          <a:lstStyle/>
          <a:p>
            <a:pPr>
              <a:defRPr sz="1800">
                <a:latin typeface="Arial"/>
                <a:ea typeface="Arial"/>
                <a:cs typeface="Arial"/>
                <a:sym typeface="Arial"/>
              </a:defRPr>
            </a:pPr>
            <a:endParaRPr/>
          </a:p>
        </p:txBody>
      </p:sp>
      <p:pic>
        <p:nvPicPr>
          <p:cNvPr id="4" name="image1.png" descr="BNDES_Branco peq"/>
          <p:cNvPicPr>
            <a:picLocks noChangeAspect="1"/>
          </p:cNvPicPr>
          <p:nvPr/>
        </p:nvPicPr>
        <p:blipFill>
          <a:blip r:embed="rId6">
            <a:extLst/>
          </a:blip>
          <a:stretch>
            <a:fillRect/>
          </a:stretch>
        </p:blipFill>
        <p:spPr>
          <a:xfrm>
            <a:off x="7232650" y="257175"/>
            <a:ext cx="1371600" cy="284163"/>
          </a:xfrm>
          <a:prstGeom prst="rect">
            <a:avLst/>
          </a:prstGeom>
          <a:ln w="12700">
            <a:miter lim="400000"/>
          </a:ln>
        </p:spPr>
      </p:pic>
      <p:sp>
        <p:nvSpPr>
          <p:cNvPr id="5" name="Shape 5"/>
          <p:cNvSpPr>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lstStyle/>
          <a:p>
            <a:r>
              <a:t>Texto do Título</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r>
              <a:t>Nível de Corpo Um</a:t>
            </a:r>
          </a:p>
          <a:p>
            <a:pPr lvl="1"/>
            <a:r>
              <a:t>Nível de Corpo Dois</a:t>
            </a:r>
          </a:p>
          <a:p>
            <a:pPr lvl="2"/>
            <a:r>
              <a:t>Nível de Corpo Três</a:t>
            </a:r>
          </a:p>
          <a:p>
            <a:pPr lvl="3"/>
            <a:r>
              <a:t>Nível de Corpo Quatro</a:t>
            </a:r>
          </a:p>
          <a:p>
            <a:pPr lvl="4"/>
            <a:r>
              <a:t>Nível de Corpo Cinco</a:t>
            </a:r>
          </a:p>
        </p:txBody>
      </p:sp>
      <p:sp>
        <p:nvSpPr>
          <p:cNvPr id="7" name="Shape 7"/>
          <p:cNvSpPr>
            <a:spLocks noGrp="1"/>
          </p:cNvSpPr>
          <p:nvPr>
            <p:ph type="sldNum" sz="quarter" idx="2"/>
          </p:nvPr>
        </p:nvSpPr>
        <p:spPr>
          <a:xfrm>
            <a:off x="4419600" y="5988050"/>
            <a:ext cx="2133600" cy="368300"/>
          </a:xfrm>
          <a:prstGeom prst="rect">
            <a:avLst/>
          </a:prstGeom>
          <a:ln w="12700">
            <a:miter lim="400000"/>
          </a:ln>
        </p:spPr>
        <p:txBody>
          <a:bodyPr wrap="none" lIns="45718" tIns="45718" rIns="45718" bIns="45718" anchor="b">
            <a:spAutoFit/>
          </a:bodyPr>
          <a:lstStyle>
            <a:lvl1pPr algn="r">
              <a:defRPr sz="10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lumOff val="44000"/>
            </a:schemeClr>
          </a:solidFill>
          <a:uFillTx/>
          <a:latin typeface="Arial"/>
          <a:ea typeface="Arial"/>
          <a:cs typeface="Arial"/>
          <a:sym typeface="Arial"/>
        </a:defRPr>
      </a:lvl9pPr>
    </p:titleStyle>
    <p:bodyStyle>
      <a:lvl1pPr marL="342900" marR="0" indent="-3429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1pPr>
      <a:lvl2pPr marL="800100" marR="0" indent="-3429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3pPr>
      <a:lvl4pPr marL="1676400" marR="0" indent="-3048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4pPr>
      <a:lvl5pPr marL="2133600" marR="0" indent="-3048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5pPr>
      <a:lvl6pPr marL="2590800" marR="0" indent="-3048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6pPr>
      <a:lvl7pPr marL="3048000" marR="0" indent="-3048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7pPr>
      <a:lvl8pPr marL="3505200" marR="0" indent="-3048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8pPr>
      <a:lvl9pPr marL="3962400" marR="0" indent="-304800" algn="l" defTabSz="914400" rtl="0" latinLnBrk="0">
        <a:lnSpc>
          <a:spcPct val="100000"/>
        </a:lnSpc>
        <a:spcBef>
          <a:spcPts val="500"/>
        </a:spcBef>
        <a:spcAft>
          <a:spcPts val="0"/>
        </a:spcAft>
        <a:buClr>
          <a:srgbClr val="000000"/>
        </a:buClr>
        <a:buSzPct val="100000"/>
        <a:buFontTx/>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2" y="0"/>
            <a:ext cx="9144003" cy="3429000"/>
          </a:xfrm>
          <a:prstGeom prst="rect">
            <a:avLst/>
          </a:prstGeom>
          <a:solidFill>
            <a:schemeClr val="accent3">
              <a:lumOff val="44000"/>
            </a:schemeClr>
          </a:solidFill>
          <a:ln w="12700">
            <a:miter lim="400000"/>
          </a:ln>
        </p:spPr>
        <p:txBody>
          <a:bodyPr lIns="45718" tIns="45718" rIns="45718" bIns="45718" anchor="ctr"/>
          <a:lstStyle/>
          <a:p>
            <a:pPr algn="ctr">
              <a:defRPr sz="2000">
                <a:latin typeface="Arial"/>
                <a:ea typeface="Arial"/>
                <a:cs typeface="Arial"/>
                <a:sym typeface="Arial"/>
              </a:defRPr>
            </a:pPr>
            <a:endParaRPr/>
          </a:p>
        </p:txBody>
      </p:sp>
      <p:sp>
        <p:nvSpPr>
          <p:cNvPr id="52" name="Shape 52"/>
          <p:cNvSpPr/>
          <p:nvPr/>
        </p:nvSpPr>
        <p:spPr>
          <a:xfrm>
            <a:off x="250825" y="601661"/>
            <a:ext cx="8569325" cy="23083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800">
                <a:latin typeface="Arial"/>
                <a:ea typeface="Arial"/>
                <a:cs typeface="Arial"/>
                <a:sym typeface="Arial"/>
              </a:defRPr>
            </a:pPr>
            <a:r>
              <a:rPr dirty="0"/>
              <a:t> </a:t>
            </a:r>
            <a:r>
              <a:rPr sz="2400" dirty="0"/>
              <a:t>Exploring local </a:t>
            </a:r>
            <a:r>
              <a:rPr sz="2400" dirty="0" smtClean="0"/>
              <a:t>systems</a:t>
            </a:r>
            <a:r>
              <a:rPr lang="pt-BR" sz="2400" dirty="0" smtClean="0"/>
              <a:t> </a:t>
            </a:r>
            <a:r>
              <a:rPr sz="2400" dirty="0" smtClean="0"/>
              <a:t>of </a:t>
            </a:r>
            <a:r>
              <a:rPr sz="2400" dirty="0"/>
              <a:t>innovation and production </a:t>
            </a:r>
          </a:p>
          <a:p>
            <a:pPr algn="ctr">
              <a:defRPr sz="1800">
                <a:latin typeface="Arial"/>
                <a:ea typeface="Arial"/>
                <a:cs typeface="Arial"/>
                <a:sym typeface="Arial"/>
              </a:defRPr>
            </a:pPr>
            <a:endParaRPr sz="2400" dirty="0"/>
          </a:p>
          <a:p>
            <a:pPr algn="ctr">
              <a:defRPr sz="1800">
                <a:latin typeface="Arial"/>
                <a:ea typeface="Arial"/>
                <a:cs typeface="Arial"/>
                <a:sym typeface="Arial"/>
              </a:defRPr>
            </a:pPr>
            <a:endParaRPr sz="2400" dirty="0"/>
          </a:p>
          <a:p>
            <a:pPr algn="ctr">
              <a:defRPr sz="1800">
                <a:latin typeface="Arial"/>
                <a:ea typeface="Arial"/>
                <a:cs typeface="Arial"/>
                <a:sym typeface="Arial"/>
              </a:defRPr>
            </a:pPr>
            <a:r>
              <a:rPr dirty="0"/>
              <a:t>Training </a:t>
            </a:r>
            <a:r>
              <a:rPr dirty="0" err="1"/>
              <a:t>Programme</a:t>
            </a:r>
            <a:r>
              <a:rPr dirty="0"/>
              <a:t> on Research Issues and Methods in</a:t>
            </a:r>
          </a:p>
          <a:p>
            <a:pPr algn="ctr">
              <a:defRPr sz="1800">
                <a:latin typeface="Arial"/>
                <a:ea typeface="Arial"/>
                <a:cs typeface="Arial"/>
                <a:sym typeface="Arial"/>
              </a:defRPr>
            </a:pPr>
            <a:r>
              <a:rPr dirty="0"/>
              <a:t> Innovation Systems and Sustainable Development</a:t>
            </a:r>
          </a:p>
          <a:p>
            <a:pPr algn="ctr">
              <a:defRPr sz="1800">
                <a:latin typeface="Arial"/>
                <a:ea typeface="Arial"/>
                <a:cs typeface="Arial"/>
                <a:sym typeface="Arial"/>
              </a:defRPr>
            </a:pPr>
            <a:r>
              <a:rPr dirty="0"/>
              <a:t>Trivandrum, 14-20 March 2016</a:t>
            </a:r>
            <a:endParaRPr sz="2800" dirty="0"/>
          </a:p>
          <a:p>
            <a:pPr algn="ctr">
              <a:defRPr sz="1800" b="1">
                <a:latin typeface="Arial"/>
                <a:ea typeface="Arial"/>
                <a:cs typeface="Arial"/>
                <a:sym typeface="Arial"/>
              </a:defRPr>
            </a:pPr>
            <a:r>
              <a:rPr dirty="0"/>
              <a:t>CDS</a:t>
            </a:r>
          </a:p>
        </p:txBody>
      </p:sp>
      <p:grpSp>
        <p:nvGrpSpPr>
          <p:cNvPr id="55" name="Group 55"/>
          <p:cNvGrpSpPr/>
          <p:nvPr/>
        </p:nvGrpSpPr>
        <p:grpSpPr>
          <a:xfrm>
            <a:off x="-3" y="3633787"/>
            <a:ext cx="9144004" cy="3224214"/>
            <a:chOff x="-1" y="0"/>
            <a:chExt cx="9144003" cy="3224213"/>
          </a:xfrm>
        </p:grpSpPr>
        <p:sp>
          <p:nvSpPr>
            <p:cNvPr id="53" name="Shape 53"/>
            <p:cNvSpPr/>
            <p:nvPr/>
          </p:nvSpPr>
          <p:spPr>
            <a:xfrm>
              <a:off x="-2" y="0"/>
              <a:ext cx="9144004" cy="3224214"/>
            </a:xfrm>
            <a:prstGeom prst="rect">
              <a:avLst/>
            </a:prstGeom>
            <a:solidFill>
              <a:srgbClr val="007E3A"/>
            </a:solidFill>
            <a:ln w="12700" cap="flat">
              <a:noFill/>
              <a:miter lim="400000"/>
            </a:ln>
            <a:effectLst/>
          </p:spPr>
          <p:txBody>
            <a:bodyPr wrap="square" lIns="45718" tIns="45718" rIns="45718" bIns="45718" numCol="1" anchor="ctr">
              <a:noAutofit/>
            </a:bodyPr>
            <a:lstStyle/>
            <a:p>
              <a:pPr>
                <a:defRPr sz="1400" b="1">
                  <a:solidFill>
                    <a:schemeClr val="accent3">
                      <a:lumOff val="44000"/>
                    </a:schemeClr>
                  </a:solidFill>
                  <a:latin typeface="Arial"/>
                  <a:ea typeface="Arial"/>
                  <a:cs typeface="Arial"/>
                  <a:sym typeface="Arial"/>
                </a:defRPr>
              </a:pPr>
              <a:endParaRPr/>
            </a:p>
          </p:txBody>
        </p:sp>
        <p:sp>
          <p:nvSpPr>
            <p:cNvPr id="54" name="Shape 54"/>
            <p:cNvSpPr/>
            <p:nvPr/>
          </p:nvSpPr>
          <p:spPr>
            <a:xfrm>
              <a:off x="-1" y="1467695"/>
              <a:ext cx="143640" cy="2888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ctr">
              <a:spAutoFit/>
            </a:bodyPr>
            <a:lstStyle>
              <a:lvl1pPr>
                <a:defRPr sz="1400">
                  <a:solidFill>
                    <a:schemeClr val="accent3">
                      <a:lumOff val="44000"/>
                    </a:schemeClr>
                  </a:solidFill>
                  <a:latin typeface="Arial"/>
                  <a:ea typeface="Arial"/>
                  <a:cs typeface="Arial"/>
                  <a:sym typeface="Arial"/>
                </a:defRPr>
              </a:lvl1pPr>
            </a:lstStyle>
            <a:p>
              <a:r>
                <a:t>l</a:t>
              </a:r>
            </a:p>
          </p:txBody>
        </p:sp>
      </p:grpSp>
      <p:sp>
        <p:nvSpPr>
          <p:cNvPr id="56" name="Shape 56"/>
          <p:cNvSpPr/>
          <p:nvPr/>
        </p:nvSpPr>
        <p:spPr>
          <a:xfrm>
            <a:off x="-2" y="3429000"/>
            <a:ext cx="9144003" cy="215900"/>
          </a:xfrm>
          <a:prstGeom prst="rect">
            <a:avLst/>
          </a:prstGeom>
          <a:solidFill>
            <a:srgbClr val="4FA600"/>
          </a:solidFill>
          <a:ln w="12700">
            <a:miter lim="400000"/>
          </a:ln>
        </p:spPr>
        <p:txBody>
          <a:bodyPr lIns="45718" tIns="45718" rIns="45718" bIns="45718" anchor="ctr"/>
          <a:lstStyle/>
          <a:p>
            <a:pPr>
              <a:defRPr sz="2000">
                <a:latin typeface="Arial"/>
                <a:ea typeface="Arial"/>
                <a:cs typeface="Arial"/>
                <a:sym typeface="Arial"/>
              </a:defRPr>
            </a:pPr>
            <a:endParaRPr/>
          </a:p>
        </p:txBody>
      </p:sp>
      <p:pic>
        <p:nvPicPr>
          <p:cNvPr id="57" name="image3.png" descr="logosemfundobranco"/>
          <p:cNvPicPr>
            <a:picLocks noChangeAspect="1"/>
          </p:cNvPicPr>
          <p:nvPr/>
        </p:nvPicPr>
        <p:blipFill>
          <a:blip r:embed="rId2">
            <a:extLst/>
          </a:blip>
          <a:stretch>
            <a:fillRect/>
          </a:stretch>
        </p:blipFill>
        <p:spPr>
          <a:xfrm>
            <a:off x="755650" y="5876925"/>
            <a:ext cx="3649663" cy="438150"/>
          </a:xfrm>
          <a:prstGeom prst="rect">
            <a:avLst/>
          </a:prstGeom>
          <a:ln w="12700">
            <a:miter lim="400000"/>
          </a:ln>
        </p:spPr>
      </p:pic>
      <p:sp>
        <p:nvSpPr>
          <p:cNvPr id="58" name="Shape 58"/>
          <p:cNvSpPr/>
          <p:nvPr/>
        </p:nvSpPr>
        <p:spPr>
          <a:xfrm>
            <a:off x="684212" y="3716337"/>
            <a:ext cx="7366001" cy="1565645"/>
          </a:xfrm>
          <a:prstGeom prst="rect">
            <a:avLst/>
          </a:prstGeom>
          <a:ln w="12700">
            <a:miter lim="400000"/>
          </a:ln>
          <a:effectLst>
            <a:outerShdw blurRad="63500" dist="17960" dir="2700000" rotWithShape="0">
              <a:srgbClr val="708688">
                <a:alpha val="74996"/>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defRPr sz="1400">
                <a:solidFill>
                  <a:schemeClr val="accent3">
                    <a:lumOff val="44000"/>
                  </a:schemeClr>
                </a:solidFill>
                <a:latin typeface="Arial"/>
                <a:ea typeface="Arial"/>
                <a:cs typeface="Arial"/>
                <a:sym typeface="Arial"/>
              </a:defRPr>
            </a:pPr>
            <a:endParaRPr/>
          </a:p>
          <a:p>
            <a:pPr>
              <a:lnSpc>
                <a:spcPct val="150000"/>
              </a:lnSpc>
              <a:defRPr sz="1600">
                <a:solidFill>
                  <a:schemeClr val="accent3">
                    <a:lumOff val="44000"/>
                  </a:schemeClr>
                </a:solidFill>
                <a:latin typeface="Arial"/>
                <a:ea typeface="Arial"/>
                <a:cs typeface="Arial"/>
                <a:sym typeface="Arial"/>
              </a:defRPr>
            </a:pPr>
            <a:r>
              <a:t>Helena M M Lastres</a:t>
            </a:r>
            <a:endParaRPr sz="1800"/>
          </a:p>
          <a:p>
            <a:pPr>
              <a:lnSpc>
                <a:spcPct val="150000"/>
              </a:lnSpc>
              <a:defRPr sz="1600">
                <a:solidFill>
                  <a:schemeClr val="accent3">
                    <a:lumOff val="44000"/>
                  </a:schemeClr>
                </a:solidFill>
                <a:latin typeface="Arial"/>
                <a:ea typeface="Arial"/>
                <a:cs typeface="Arial"/>
                <a:sym typeface="Arial"/>
              </a:defRPr>
            </a:pPr>
            <a:r>
              <a:t>hlastres@bndes.gov.br</a:t>
            </a:r>
            <a:endParaRPr sz="1800"/>
          </a:p>
          <a:p>
            <a:pPr>
              <a:lnSpc>
                <a:spcPct val="95000"/>
              </a:lnSpc>
              <a:spcBef>
                <a:spcPts val="600"/>
              </a:spcBef>
              <a:defRPr sz="1600">
                <a:solidFill>
                  <a:schemeClr val="accent3">
                    <a:lumOff val="44000"/>
                  </a:schemeClr>
                </a:solidFill>
                <a:latin typeface="Arial"/>
                <a:ea typeface="Arial"/>
                <a:cs typeface="Arial"/>
                <a:sym typeface="Arial"/>
              </a:defRPr>
            </a:pPr>
            <a:r>
              <a:t>Office for Local Innovation and Production Systems and Regional Development </a:t>
            </a:r>
            <a:endParaRPr sz="1800"/>
          </a:p>
          <a:p>
            <a:pPr>
              <a:lnSpc>
                <a:spcPct val="95000"/>
              </a:lnSpc>
              <a:spcBef>
                <a:spcPts val="600"/>
              </a:spcBef>
              <a:defRPr sz="1600">
                <a:solidFill>
                  <a:schemeClr val="accent3">
                    <a:lumOff val="44000"/>
                  </a:schemeClr>
                </a:solidFill>
                <a:latin typeface="Arial"/>
                <a:ea typeface="Arial"/>
                <a:cs typeface="Arial"/>
                <a:sym typeface="Arial"/>
              </a:defRPr>
            </a:pPr>
            <a:r>
              <a:t>SAR/BNDES</a:t>
            </a:r>
          </a:p>
        </p:txBody>
      </p:sp>
      <p:sp>
        <p:nvSpPr>
          <p:cNvPr id="59" name="Shape 59"/>
          <p:cNvSpPr/>
          <p:nvPr/>
        </p:nvSpPr>
        <p:spPr>
          <a:xfrm>
            <a:off x="0" y="5190"/>
            <a:ext cx="1043238" cy="264254"/>
          </a:xfrm>
          <a:prstGeom prst="rect">
            <a:avLst/>
          </a:prstGeom>
          <a:ln w="12700">
            <a:miter lim="400000"/>
          </a:ln>
          <a:effectLst>
            <a:outerShdw blurRad="63500" dist="17960" dir="2700000" rotWithShape="0">
              <a:srgbClr val="708688"/>
            </a:outerShdw>
          </a:effectLst>
          <a:extLst>
            <a:ext uri="{C572A759-6A51-4108-AA02-DFA0A04FC94B}">
              <ma14:wrappingTextBoxFlag xmlns:ma14="http://schemas.microsoft.com/office/mac/drawingml/2011/main" xmlns="" val="1"/>
            </a:ext>
          </a:extLst>
        </p:spPr>
        <p:txBody>
          <a:bodyPr wrap="none" lIns="45718" tIns="45718" rIns="45718" bIns="45718" anchor="ctr">
            <a:spAutoFit/>
          </a:bodyPr>
          <a:lstStyle/>
          <a:p>
            <a:pPr>
              <a:defRPr sz="1200">
                <a:latin typeface="Arial"/>
                <a:ea typeface="Arial"/>
                <a:cs typeface="Arial"/>
                <a:sym typeface="Arial"/>
              </a:defRPr>
            </a:pPr>
            <a:r>
              <a:t>	</a:t>
            </a:r>
            <a:r>
              <a:rPr sz="700"/>
              <a:t> </a:t>
            </a:r>
          </a:p>
        </p:txBody>
      </p:sp>
      <p:sp>
        <p:nvSpPr>
          <p:cNvPr id="60" name="Shape 60"/>
          <p:cNvSpPr/>
          <p:nvPr/>
        </p:nvSpPr>
        <p:spPr>
          <a:xfrm>
            <a:off x="0" y="5190"/>
            <a:ext cx="1043238" cy="264254"/>
          </a:xfrm>
          <a:prstGeom prst="rect">
            <a:avLst/>
          </a:prstGeom>
          <a:ln w="12700">
            <a:miter lim="400000"/>
          </a:ln>
          <a:effectLst>
            <a:outerShdw blurRad="63500" dist="17960" dir="2700000" rotWithShape="0">
              <a:srgbClr val="708688"/>
            </a:outerShdw>
          </a:effectLst>
          <a:extLst>
            <a:ext uri="{C572A759-6A51-4108-AA02-DFA0A04FC94B}">
              <ma14:wrappingTextBoxFlag xmlns:ma14="http://schemas.microsoft.com/office/mac/drawingml/2011/main" xmlns="" val="1"/>
            </a:ext>
          </a:extLst>
        </p:spPr>
        <p:txBody>
          <a:bodyPr wrap="none" lIns="45718" tIns="45718" rIns="45718" bIns="45718" anchor="ctr">
            <a:spAutoFit/>
          </a:bodyPr>
          <a:lstStyle/>
          <a:p>
            <a:pPr>
              <a:defRPr sz="1200">
                <a:latin typeface="Arial"/>
                <a:ea typeface="Arial"/>
                <a:cs typeface="Arial"/>
                <a:sym typeface="Arial"/>
              </a:defRPr>
            </a:pPr>
            <a:r>
              <a:t>	</a:t>
            </a:r>
            <a:r>
              <a:rPr sz="700"/>
              <a:t> </a:t>
            </a:r>
          </a:p>
        </p:txBody>
      </p:sp>
      <p:sp>
        <p:nvSpPr>
          <p:cNvPr id="61" name="Shape 61"/>
          <p:cNvSpPr/>
          <p:nvPr/>
        </p:nvSpPr>
        <p:spPr>
          <a:xfrm>
            <a:off x="0" y="5190"/>
            <a:ext cx="1043238" cy="264254"/>
          </a:xfrm>
          <a:prstGeom prst="rect">
            <a:avLst/>
          </a:prstGeom>
          <a:ln w="12700">
            <a:miter lim="400000"/>
          </a:ln>
          <a:effectLst>
            <a:outerShdw blurRad="63500" dist="17960" dir="2700000" rotWithShape="0">
              <a:srgbClr val="708688"/>
            </a:outerShdw>
          </a:effectLst>
          <a:extLst>
            <a:ext uri="{C572A759-6A51-4108-AA02-DFA0A04FC94B}">
              <ma14:wrappingTextBoxFlag xmlns:ma14="http://schemas.microsoft.com/office/mac/drawingml/2011/main" xmlns="" val="1"/>
            </a:ext>
          </a:extLst>
        </p:spPr>
        <p:txBody>
          <a:bodyPr wrap="none" lIns="45718" tIns="45718" rIns="45718" bIns="45718" anchor="ctr">
            <a:spAutoFit/>
          </a:bodyPr>
          <a:lstStyle/>
          <a:p>
            <a:pPr>
              <a:defRPr sz="1200">
                <a:latin typeface="Arial"/>
                <a:ea typeface="Arial"/>
                <a:cs typeface="Arial"/>
                <a:sym typeface="Arial"/>
              </a:defRPr>
            </a:pPr>
            <a:r>
              <a:t>	</a:t>
            </a:r>
            <a:r>
              <a:rPr sz="70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p:nvPr/>
        </p:nvSpPr>
        <p:spPr>
          <a:xfrm>
            <a:off x="6965950" y="6575688"/>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10</a:t>
            </a:r>
          </a:p>
        </p:txBody>
      </p:sp>
      <p:sp>
        <p:nvSpPr>
          <p:cNvPr id="94" name="Shape 94"/>
          <p:cNvSpPr>
            <a:spLocks noGrp="1"/>
          </p:cNvSpPr>
          <p:nvPr>
            <p:ph type="body" idx="4294967295"/>
          </p:nvPr>
        </p:nvSpPr>
        <p:spPr>
          <a:xfrm>
            <a:off x="323850" y="1198561"/>
            <a:ext cx="8496300" cy="5254627"/>
          </a:xfrm>
          <a:prstGeom prst="rect">
            <a:avLst/>
          </a:prstGeom>
          <a:solidFill>
            <a:schemeClr val="accent3">
              <a:lumOff val="44000"/>
            </a:schemeClr>
          </a:solidFill>
          <a:ln w="9525">
            <a:solidFill>
              <a:srgbClr val="000000"/>
            </a:solidFill>
            <a:round/>
          </a:ln>
        </p:spPr>
        <p:txBody>
          <a:bodyPr>
            <a:normAutofit/>
          </a:bodyPr>
          <a:lstStyle/>
          <a:p>
            <a:pPr marL="0" indent="0">
              <a:lnSpc>
                <a:spcPct val="80000"/>
              </a:lnSpc>
              <a:buSzTx/>
              <a:buNone/>
            </a:pPr>
            <a:r>
              <a:t>5 - Production and innovation efforts are not limited to economic development nor to the activities of particular companies, sectors and regions</a:t>
            </a:r>
            <a:endParaRPr sz="900"/>
          </a:p>
          <a:p>
            <a:pPr marL="0" indent="0">
              <a:lnSpc>
                <a:spcPct val="80000"/>
              </a:lnSpc>
              <a:buSzTx/>
              <a:buNone/>
              <a:defRPr sz="2200"/>
            </a:pPr>
            <a:endParaRPr sz="900"/>
          </a:p>
          <a:p>
            <a:pPr marL="0" indent="0">
              <a:lnSpc>
                <a:spcPct val="80000"/>
              </a:lnSpc>
              <a:buSzTx/>
              <a:buNone/>
              <a:defRPr>
                <a:solidFill>
                  <a:srgbClr val="082938"/>
                </a:solidFill>
              </a:defRPr>
            </a:pPr>
            <a:r>
              <a:t>‘Narrow definitions of the national innovation system are of limited relevance … (and)  misleading when it comes to inform innovation policy strategy everywhere.’ </a:t>
            </a:r>
            <a:r>
              <a:rPr sz="2000"/>
              <a:t>(Lundvall et al., 2011)</a:t>
            </a:r>
          </a:p>
          <a:p>
            <a:pPr marL="0" indent="0">
              <a:lnSpc>
                <a:spcPct val="80000"/>
              </a:lnSpc>
              <a:buSzTx/>
              <a:buNone/>
              <a:defRPr>
                <a:solidFill>
                  <a:srgbClr val="006600"/>
                </a:solidFill>
              </a:defRPr>
            </a:pPr>
            <a:endParaRPr sz="2000"/>
          </a:p>
          <a:p>
            <a:pPr marL="328611" indent="-328611" defTabSz="449262">
              <a:lnSpc>
                <a:spcPct val="90000"/>
              </a:lnSpc>
              <a:spcBef>
                <a:spcPts val="600"/>
              </a:spcBef>
              <a:buSzTx/>
              <a:buNone/>
              <a:tabLst>
                <a:tab pos="444500" algn="l"/>
                <a:tab pos="889000" algn="l"/>
                <a:tab pos="1333500" algn="l"/>
                <a:tab pos="1790700" algn="l"/>
                <a:tab pos="2235200" algn="l"/>
                <a:tab pos="2692400" algn="l"/>
                <a:tab pos="3136900" algn="l"/>
                <a:tab pos="3581400" algn="l"/>
                <a:tab pos="4038600" algn="l"/>
                <a:tab pos="4483100" algn="l"/>
                <a:tab pos="4927600" algn="l"/>
                <a:tab pos="5384800" algn="l"/>
                <a:tab pos="5829300" algn="l"/>
                <a:tab pos="6286500" algn="l"/>
                <a:tab pos="6731000" algn="l"/>
                <a:tab pos="7175500" algn="l"/>
                <a:tab pos="7632700" algn="l"/>
                <a:tab pos="8077200" algn="l"/>
                <a:tab pos="8521700" algn="l"/>
                <a:tab pos="8978900" algn="l"/>
              </a:tabLst>
              <a:defRPr>
                <a:solidFill>
                  <a:srgbClr val="009933"/>
                </a:solidFill>
              </a:defRPr>
            </a:pPr>
            <a:r>
              <a:t>  </a:t>
            </a:r>
            <a:r>
              <a:rPr>
                <a:solidFill>
                  <a:srgbClr val="008000"/>
                </a:solidFill>
              </a:rPr>
              <a:t>Policies fostering production and innovation systems for the provision of food, health, education, housing (with sanitation and access to water and electricity), culture, waste treatment and other essential public services</a:t>
            </a:r>
          </a:p>
        </p:txBody>
      </p:sp>
      <p:sp>
        <p:nvSpPr>
          <p:cNvPr id="95" name="Shape 95"/>
          <p:cNvSpPr/>
          <p:nvPr/>
        </p:nvSpPr>
        <p:spPr>
          <a:xfrm>
            <a:off x="0" y="0"/>
            <a:ext cx="6572250" cy="437067"/>
          </a:xfrm>
          <a:prstGeom prst="rect">
            <a:avLst/>
          </a:prstGeom>
          <a:ln w="12700">
            <a:miter lim="400000"/>
          </a:ln>
          <a:effectLst>
            <a:outerShdw blurRad="63500" dist="17960" dir="2700000" rotWithShape="0">
              <a:srgbClr val="708688">
                <a:alpha val="74996"/>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defRPr>
                <a:solidFill>
                  <a:schemeClr val="accent3">
                    <a:lumOff val="44000"/>
                  </a:schemeClr>
                </a:solidFill>
                <a:latin typeface="Arial"/>
                <a:ea typeface="Arial"/>
                <a:cs typeface="Arial"/>
                <a:sym typeface="Arial"/>
              </a:defRPr>
            </a:lvl1pPr>
          </a:lstStyle>
          <a:p>
            <a:r>
              <a:t>Policies for innovation: how to advance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11</a:t>
            </a:r>
          </a:p>
        </p:txBody>
      </p:sp>
      <p:sp>
        <p:nvSpPr>
          <p:cNvPr id="98" name="Shape 98"/>
          <p:cNvSpPr>
            <a:spLocks noGrp="1"/>
          </p:cNvSpPr>
          <p:nvPr>
            <p:ph type="body" idx="4294967295"/>
          </p:nvPr>
        </p:nvSpPr>
        <p:spPr>
          <a:xfrm>
            <a:off x="88030" y="1074826"/>
            <a:ext cx="8967939" cy="5615833"/>
          </a:xfrm>
          <a:prstGeom prst="rect">
            <a:avLst/>
          </a:prstGeom>
        </p:spPr>
        <p:txBody>
          <a:bodyPr>
            <a:normAutofit/>
          </a:bodyPr>
          <a:lstStyle/>
          <a:p>
            <a:pPr marL="0" lvl="1" indent="396049" defTabSz="444769">
              <a:lnSpc>
                <a:spcPct val="90000"/>
              </a:lnSpc>
              <a:spcBef>
                <a:spcPts val="400"/>
              </a:spcBef>
              <a:buSzTx/>
              <a:buNone/>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376">
                <a:solidFill>
                  <a:srgbClr val="006600"/>
                </a:solidFill>
              </a:defRPr>
            </a:pPr>
            <a:r>
              <a:t>Existing experiences reveal important lessons of inclusive, systemic and sustainable development. Eg: education LIPSs in the Amazon</a:t>
            </a:r>
          </a:p>
          <a:p>
            <a:pPr marL="325325" indent="-325325" defTabSz="444769">
              <a:lnSpc>
                <a:spcPct val="90000"/>
              </a:lnSpc>
              <a:spcBef>
                <a:spcPts val="300"/>
              </a:spcBef>
              <a:buSzTx/>
              <a:buNone/>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376"/>
            </a:pPr>
            <a:endParaRPr/>
          </a:p>
          <a:p>
            <a:pPr marL="325325" indent="-325325" defTabSz="444769">
              <a:lnSpc>
                <a:spcPct val="90000"/>
              </a:lnSpc>
              <a:spcBef>
                <a:spcPts val="300"/>
              </a:spcBef>
              <a:buSzTx/>
              <a:buNone/>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376"/>
            </a:pPr>
            <a:r>
              <a:t>Example: education system usually involves</a:t>
            </a:r>
            <a:r>
              <a:rPr sz="1979"/>
              <a:t>:</a:t>
            </a:r>
          </a:p>
          <a:p>
            <a:pPr marL="396049" lvl="1" indent="0" defTabSz="444769">
              <a:lnSpc>
                <a:spcPct val="90000"/>
              </a:lnSpc>
              <a:spcBef>
                <a:spcPts val="300"/>
              </a:spcBef>
              <a:buFont typeface="Helvetica"/>
              <a:buChar char="✓"/>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178"/>
            </a:pPr>
            <a:r>
              <a:t>means of transport: buses, bikes, boats, etc.</a:t>
            </a:r>
          </a:p>
          <a:p>
            <a:pPr marL="396049" lvl="1" indent="0" defTabSz="444769">
              <a:lnSpc>
                <a:spcPct val="90000"/>
              </a:lnSpc>
              <a:spcBef>
                <a:spcPts val="300"/>
              </a:spcBef>
              <a:buFont typeface="Helvetica"/>
              <a:buChar char="✓"/>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178"/>
            </a:pPr>
            <a:r>
              <a:t>buildings and other facilities: furniture</a:t>
            </a:r>
          </a:p>
          <a:p>
            <a:pPr marL="396049" lvl="1" indent="0" defTabSz="444769">
              <a:lnSpc>
                <a:spcPct val="90000"/>
              </a:lnSpc>
              <a:spcBef>
                <a:spcPts val="300"/>
              </a:spcBef>
              <a:buFont typeface="Helvetica"/>
              <a:buChar char="✓"/>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178"/>
            </a:pPr>
            <a:r>
              <a:t>information and communication technologies and systems  </a:t>
            </a:r>
            <a:r>
              <a:rPr>
                <a:solidFill>
                  <a:srgbClr val="008000"/>
                </a:solidFill>
              </a:rPr>
              <a:t> </a:t>
            </a:r>
          </a:p>
          <a:p>
            <a:pPr marL="396049" lvl="1" indent="0" defTabSz="444769">
              <a:lnSpc>
                <a:spcPct val="90000"/>
              </a:lnSpc>
              <a:spcBef>
                <a:spcPts val="300"/>
              </a:spcBef>
              <a:buFont typeface="Helvetica"/>
              <a:buChar char="✓"/>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178"/>
            </a:pPr>
            <a:r>
              <a:t>food and beverage: eg new law in Brazil granting that 35% of the school meals is provided by family agriculture</a:t>
            </a:r>
          </a:p>
          <a:p>
            <a:pPr marL="396049" lvl="1" indent="0" defTabSz="444769">
              <a:lnSpc>
                <a:spcPct val="90000"/>
              </a:lnSpc>
              <a:spcBef>
                <a:spcPts val="300"/>
              </a:spcBef>
              <a:buFont typeface="Helvetica"/>
              <a:buChar char="✓"/>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178"/>
            </a:pPr>
            <a:r>
              <a:t>clothing and shoes</a:t>
            </a:r>
          </a:p>
          <a:p>
            <a:pPr marL="396049" lvl="1" indent="0" defTabSz="444769">
              <a:lnSpc>
                <a:spcPct val="90000"/>
              </a:lnSpc>
              <a:spcBef>
                <a:spcPts val="300"/>
              </a:spcBef>
              <a:buFont typeface="Helvetica"/>
              <a:buChar char="✓"/>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1979"/>
            </a:pPr>
            <a:r>
              <a:rPr sz="2178"/>
              <a:t>services, etc.</a:t>
            </a:r>
            <a:r>
              <a:t> </a:t>
            </a:r>
          </a:p>
          <a:p>
            <a:pPr marL="0" lvl="1" indent="396049" defTabSz="444769">
              <a:lnSpc>
                <a:spcPct val="90000"/>
              </a:lnSpc>
              <a:spcBef>
                <a:spcPts val="400"/>
              </a:spcBef>
              <a:buSzTx/>
              <a:buNone/>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376">
                <a:solidFill>
                  <a:srgbClr val="006600"/>
                </a:solidFill>
              </a:defRPr>
            </a:pPr>
            <a:endParaRPr/>
          </a:p>
          <a:p>
            <a:pPr marL="0" lvl="1" indent="396049" defTabSz="444769">
              <a:lnSpc>
                <a:spcPct val="90000"/>
              </a:lnSpc>
              <a:spcBef>
                <a:spcPts val="400"/>
              </a:spcBef>
              <a:buSzTx/>
              <a:buNone/>
              <a:tabLst>
                <a:tab pos="431800" algn="l"/>
                <a:tab pos="876300" algn="l"/>
                <a:tab pos="1308100" algn="l"/>
                <a:tab pos="1765300" algn="l"/>
                <a:tab pos="2209800" algn="l"/>
                <a:tab pos="2654300" algn="l"/>
                <a:tab pos="3098800" algn="l"/>
                <a:tab pos="3543300" algn="l"/>
                <a:tab pos="3987800" algn="l"/>
                <a:tab pos="4432300" algn="l"/>
                <a:tab pos="4876800" algn="l"/>
                <a:tab pos="5321300" algn="l"/>
                <a:tab pos="5765800" algn="l"/>
                <a:tab pos="6223000" algn="l"/>
                <a:tab pos="6654800" algn="l"/>
                <a:tab pos="7099300" algn="l"/>
                <a:tab pos="7543800" algn="l"/>
                <a:tab pos="7988300" algn="l"/>
                <a:tab pos="8432800" algn="l"/>
                <a:tab pos="8877300" algn="l"/>
              </a:tabLst>
              <a:defRPr sz="2376">
                <a:solidFill>
                  <a:srgbClr val="006600"/>
                </a:solidFill>
              </a:defRPr>
            </a:pPr>
            <a:r>
              <a:t>The role of teaching and research efforts in revealing and exploring these opportunities. Eg.case studies on </a:t>
            </a:r>
            <a:r>
              <a:rPr b="1"/>
              <a:t>health LIPSs in Brazil, India, South Africa, China and Uruguay</a:t>
            </a:r>
          </a:p>
        </p:txBody>
      </p:sp>
      <p:sp>
        <p:nvSpPr>
          <p:cNvPr id="99" name="Shape 99"/>
          <p:cNvSpPr>
            <a:spLocks noGrp="1"/>
          </p:cNvSpPr>
          <p:nvPr>
            <p:ph type="title" idx="4294967295"/>
          </p:nvPr>
        </p:nvSpPr>
        <p:spPr>
          <a:xfrm>
            <a:off x="179386" y="158750"/>
            <a:ext cx="6292852" cy="476250"/>
          </a:xfrm>
          <a:prstGeom prst="rect">
            <a:avLst/>
          </a:prstGeom>
        </p:spPr>
        <p:txBody>
          <a:bodyPr>
            <a:normAutofit/>
          </a:bodyPr>
          <a:lstStyle/>
          <a:p>
            <a:r>
              <a:t>Policies for innovation: how to advance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p:nvPr/>
        </p:nvSpPr>
        <p:spPr>
          <a:xfrm>
            <a:off x="6650274" y="6543330"/>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12</a:t>
            </a:r>
          </a:p>
        </p:txBody>
      </p:sp>
      <p:sp>
        <p:nvSpPr>
          <p:cNvPr id="102" name="Shape 102"/>
          <p:cNvSpPr>
            <a:spLocks noGrp="1"/>
          </p:cNvSpPr>
          <p:nvPr>
            <p:ph type="body" idx="4294967295"/>
          </p:nvPr>
        </p:nvSpPr>
        <p:spPr>
          <a:xfrm>
            <a:off x="468312" y="1268411"/>
            <a:ext cx="8207376" cy="5184777"/>
          </a:xfrm>
          <a:prstGeom prst="rect">
            <a:avLst/>
          </a:prstGeom>
        </p:spPr>
        <p:txBody>
          <a:bodyPr>
            <a:normAutofit/>
          </a:bodyPr>
          <a:lstStyle/>
          <a:p>
            <a:pPr marL="336042" indent="-336042" defTabSz="896111">
              <a:spcBef>
                <a:spcPts val="400"/>
              </a:spcBef>
              <a:buSzTx/>
              <a:buNone/>
              <a:defRPr sz="2352"/>
            </a:pPr>
            <a:r>
              <a:t>Limited and outdated notion of </a:t>
            </a:r>
            <a:r>
              <a:rPr>
                <a:solidFill>
                  <a:srgbClr val="008000"/>
                </a:solidFill>
                <a:effectLst>
                  <a:outerShdw blurRad="12446" dist="24892" dir="2700000" rotWithShape="0">
                    <a:srgbClr val="DDDDDD"/>
                  </a:outerShdw>
                </a:effectLst>
              </a:rPr>
              <a:t>innovation</a:t>
            </a:r>
            <a:r>
              <a:rPr>
                <a:solidFill>
                  <a:srgbClr val="008000"/>
                </a:solidFill>
              </a:rPr>
              <a:t> </a:t>
            </a:r>
            <a:r>
              <a:t>&amp; </a:t>
            </a:r>
            <a:r>
              <a:rPr>
                <a:solidFill>
                  <a:srgbClr val="008000"/>
                </a:solidFill>
                <a:effectLst>
                  <a:outerShdw blurRad="12446" dist="24892" dir="2700000" rotWithShape="0">
                    <a:srgbClr val="DDDDDD"/>
                  </a:outerShdw>
                </a:effectLst>
              </a:rPr>
              <a:t>system</a:t>
            </a:r>
            <a:r>
              <a:t> and of its analytical and policy backgrounds </a:t>
            </a:r>
          </a:p>
          <a:p>
            <a:pPr marL="336042" indent="-336042" defTabSz="896111">
              <a:spcBef>
                <a:spcPts val="400"/>
              </a:spcBef>
              <a:buClr>
                <a:schemeClr val="accent2"/>
              </a:buClr>
              <a:defRPr sz="2352"/>
            </a:pPr>
            <a:r>
              <a:t>confusion between</a:t>
            </a:r>
            <a:r>
              <a:rPr>
                <a:solidFill>
                  <a:srgbClr val="008000"/>
                </a:solidFill>
              </a:rPr>
              <a:t> knowledge and information, technology and equipment</a:t>
            </a:r>
            <a:r>
              <a:t> and between transference and acquisition of technologies</a:t>
            </a:r>
            <a:endParaRPr>
              <a:solidFill>
                <a:srgbClr val="008000"/>
              </a:solidFill>
            </a:endParaRPr>
          </a:p>
          <a:p>
            <a:pPr marL="336042" indent="-336042" defTabSz="896111">
              <a:spcBef>
                <a:spcPts val="400"/>
              </a:spcBef>
              <a:buClr>
                <a:schemeClr val="accent2"/>
              </a:buClr>
              <a:defRPr sz="2352"/>
            </a:pPr>
            <a:r>
              <a:t>bias towards radical innovations occurring only in high-tech sectors, as a result of R&amp;D performed by big firms in MDCs, correlation with patents</a:t>
            </a:r>
          </a:p>
          <a:p>
            <a:pPr marL="336042" indent="-336042" defTabSz="896111">
              <a:spcBef>
                <a:spcPts val="400"/>
              </a:spcBef>
              <a:buClr>
                <a:schemeClr val="accent2"/>
              </a:buClr>
              <a:defRPr sz="2352"/>
            </a:pPr>
            <a:r>
              <a:t>dissociation of innovation to the promotion of local development and social inclusion</a:t>
            </a:r>
          </a:p>
          <a:p>
            <a:pPr marL="336042" indent="-336042" defTabSz="896111">
              <a:spcBef>
                <a:spcPts val="400"/>
              </a:spcBef>
              <a:buClr>
                <a:schemeClr val="accent2"/>
              </a:buClr>
              <a:defRPr sz="2352"/>
            </a:pPr>
            <a:r>
              <a:t>use of ISs </a:t>
            </a:r>
            <a:r>
              <a:rPr>
                <a:solidFill>
                  <a:srgbClr val="008000"/>
                </a:solidFill>
              </a:rPr>
              <a:t>and local innovation and production systems (</a:t>
            </a:r>
            <a:r>
              <a:t>LIPSs) as a synonyms for industrial districts, sectoral clusters, chains, networks… at research and policy-making spheres</a:t>
            </a:r>
          </a:p>
        </p:txBody>
      </p:sp>
      <p:sp>
        <p:nvSpPr>
          <p:cNvPr id="103" name="Shape 103"/>
          <p:cNvSpPr/>
          <p:nvPr/>
        </p:nvSpPr>
        <p:spPr>
          <a:xfrm>
            <a:off x="75929" y="2922"/>
            <a:ext cx="5068598" cy="79266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a:solidFill>
                  <a:schemeClr val="accent3">
                    <a:lumOff val="44000"/>
                  </a:schemeClr>
                </a:solidFill>
                <a:latin typeface="Arial"/>
                <a:ea typeface="Arial"/>
                <a:cs typeface="Arial"/>
                <a:sym typeface="Arial"/>
              </a:defRPr>
            </a:pPr>
            <a:r>
              <a:t>Innovation and Production Systems:</a:t>
            </a:r>
            <a:br/>
            <a:r>
              <a:t>limitations in the use of the approach</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65532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13</a:t>
            </a:r>
          </a:p>
        </p:txBody>
      </p:sp>
      <p:sp>
        <p:nvSpPr>
          <p:cNvPr id="106" name="Shape 106"/>
          <p:cNvSpPr>
            <a:spLocks noGrp="1"/>
          </p:cNvSpPr>
          <p:nvPr>
            <p:ph type="title" idx="4294967295"/>
          </p:nvPr>
        </p:nvSpPr>
        <p:spPr>
          <a:xfrm>
            <a:off x="0" y="0"/>
            <a:ext cx="8893175" cy="765175"/>
          </a:xfrm>
          <a:prstGeom prst="rect">
            <a:avLst/>
          </a:prstGeom>
        </p:spPr>
        <p:txBody>
          <a:bodyPr>
            <a:normAutofit/>
          </a:bodyPr>
          <a:lstStyle/>
          <a:p>
            <a:pPr defTabSz="896111">
              <a:defRPr sz="2000"/>
            </a:pPr>
            <a:r>
              <a:t>Innovation and Production Systems:</a:t>
            </a:r>
            <a:br/>
            <a:r>
              <a:t>limitations in the use of the approach</a:t>
            </a:r>
          </a:p>
        </p:txBody>
      </p:sp>
      <p:sp>
        <p:nvSpPr>
          <p:cNvPr id="107" name="Shape 107"/>
          <p:cNvSpPr>
            <a:spLocks noGrp="1"/>
          </p:cNvSpPr>
          <p:nvPr>
            <p:ph type="body" idx="4294967295"/>
          </p:nvPr>
        </p:nvSpPr>
        <p:spPr>
          <a:xfrm>
            <a:off x="292641" y="1196929"/>
            <a:ext cx="8558717" cy="5400676"/>
          </a:xfrm>
          <a:prstGeom prst="rect">
            <a:avLst/>
          </a:prstGeom>
        </p:spPr>
        <p:txBody>
          <a:bodyPr>
            <a:normAutofit/>
          </a:bodyPr>
          <a:lstStyle/>
          <a:p>
            <a:pPr>
              <a:lnSpc>
                <a:spcPct val="90000"/>
              </a:lnSpc>
            </a:pPr>
            <a:r>
              <a:t>Is catch-up good enough to replace development in research and policy agendas?</a:t>
            </a:r>
          </a:p>
          <a:p>
            <a:pPr marL="771525" lvl="1" indent="-314325">
              <a:lnSpc>
                <a:spcPct val="90000"/>
              </a:lnSpc>
              <a:defRPr sz="2200"/>
            </a:pPr>
            <a:r>
              <a:t>Is the idea of countries catching-up with the most advanced countries </a:t>
            </a:r>
            <a:r>
              <a:rPr>
                <a:solidFill>
                  <a:srgbClr val="008000"/>
                </a:solidFill>
              </a:rPr>
              <a:t>real and desirable</a:t>
            </a:r>
            <a:r>
              <a:t>? (Arocena and Sutz, 2012)</a:t>
            </a:r>
            <a:endParaRPr sz="2000"/>
          </a:p>
          <a:p>
            <a:pPr marL="771525" lvl="1" indent="-314325">
              <a:lnSpc>
                <a:spcPct val="90000"/>
              </a:lnSpc>
              <a:defRPr sz="2200"/>
            </a:pPr>
            <a:r>
              <a:t>Development implies a qualitative transformation and should not be conceived as merely following and catching-up with the leading countries, even if this was possible. Each country’s historical experience is a unique process and differs from any other (Cassiolato et al, 2005) </a:t>
            </a:r>
            <a:endParaRPr sz="2000"/>
          </a:p>
          <a:p>
            <a:pPr>
              <a:lnSpc>
                <a:spcPct val="90000"/>
              </a:lnSpc>
            </a:pPr>
            <a:r>
              <a:t>Is the IS framework compatible with the supposition that </a:t>
            </a:r>
            <a:r>
              <a:rPr>
                <a:solidFill>
                  <a:srgbClr val="008000"/>
                </a:solidFill>
              </a:rPr>
              <a:t>there exist ideal models to be followed by all</a:t>
            </a:r>
            <a:r>
              <a:rPr b="1">
                <a:solidFill>
                  <a:srgbClr val="008000"/>
                </a:solidFill>
              </a:rPr>
              <a:t>?</a:t>
            </a:r>
          </a:p>
          <a:p>
            <a:pPr>
              <a:lnSpc>
                <a:spcPct val="90000"/>
              </a:lnSpc>
            </a:pPr>
            <a:r>
              <a:t>What are de advantages in developing and using typologies to classify the different ‘stages’ of a  IS: E. G.: dynamic, potential, incipient, stagnating, mature, world class, etc.?</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nvSpPr>
        <p:spPr>
          <a:xfrm>
            <a:off x="65532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14</a:t>
            </a:r>
          </a:p>
        </p:txBody>
      </p:sp>
      <p:sp>
        <p:nvSpPr>
          <p:cNvPr id="110" name="Shape 110"/>
          <p:cNvSpPr>
            <a:spLocks noGrp="1"/>
          </p:cNvSpPr>
          <p:nvPr>
            <p:ph type="title" idx="4294967295"/>
          </p:nvPr>
        </p:nvSpPr>
        <p:spPr>
          <a:xfrm>
            <a:off x="107950" y="285750"/>
            <a:ext cx="8205789" cy="550863"/>
          </a:xfrm>
          <a:prstGeom prst="rect">
            <a:avLst/>
          </a:prstGeom>
        </p:spPr>
        <p:txBody>
          <a:bodyPr>
            <a:normAutofit/>
          </a:bodyPr>
          <a:lstStyle>
            <a:lvl1pPr>
              <a:lnSpc>
                <a:spcPct val="90000"/>
              </a:lnSpc>
              <a:defRPr sz="2600"/>
            </a:lvl1pPr>
          </a:lstStyle>
          <a:p>
            <a:r>
              <a:t>Models and taxonomies on LICSs</a:t>
            </a:r>
          </a:p>
        </p:txBody>
      </p:sp>
      <p:sp>
        <p:nvSpPr>
          <p:cNvPr id="111" name="Shape 111"/>
          <p:cNvSpPr>
            <a:spLocks noGrp="1"/>
          </p:cNvSpPr>
          <p:nvPr>
            <p:ph type="body" idx="4294967295"/>
          </p:nvPr>
        </p:nvSpPr>
        <p:spPr>
          <a:xfrm>
            <a:off x="341503" y="1234279"/>
            <a:ext cx="8353132" cy="5230574"/>
          </a:xfrm>
          <a:prstGeom prst="rect">
            <a:avLst/>
          </a:prstGeom>
        </p:spPr>
        <p:txBody>
          <a:bodyPr>
            <a:normAutofit/>
          </a:bodyPr>
          <a:lstStyle/>
          <a:p>
            <a:pPr marL="448055" indent="-448055" algn="just" defTabSz="896111">
              <a:lnSpc>
                <a:spcPct val="90000"/>
              </a:lnSpc>
              <a:spcBef>
                <a:spcPts val="400"/>
              </a:spcBef>
              <a:buSzTx/>
              <a:buNone/>
              <a:defRPr sz="2300"/>
            </a:pPr>
            <a:r>
              <a:t>To what extent </a:t>
            </a:r>
          </a:p>
          <a:p>
            <a:pPr marL="448055" indent="-448055" algn="just" defTabSz="896111">
              <a:lnSpc>
                <a:spcPct val="90000"/>
              </a:lnSpc>
              <a:spcBef>
                <a:spcPts val="400"/>
              </a:spcBef>
              <a:buAutoNum type="arabicPeriod"/>
              <a:defRPr sz="2300"/>
            </a:pPr>
            <a:r>
              <a:t>most of the LICSs analytical and policy frameworks in use</a:t>
            </a:r>
          </a:p>
          <a:p>
            <a:pPr marL="575005" lvl="1" indent="-313638" algn="just" defTabSz="896111">
              <a:lnSpc>
                <a:spcPct val="90000"/>
              </a:lnSpc>
              <a:spcBef>
                <a:spcPts val="100"/>
              </a:spcBef>
              <a:defRPr sz="2300"/>
            </a:pPr>
            <a:r>
              <a:t>are not static?</a:t>
            </a:r>
            <a:endParaRPr sz="1900"/>
          </a:p>
          <a:p>
            <a:pPr marL="575005" lvl="1" indent="-313638" algn="just" defTabSz="896111">
              <a:lnSpc>
                <a:spcPct val="90000"/>
              </a:lnSpc>
              <a:spcBef>
                <a:spcPts val="100"/>
              </a:spcBef>
              <a:defRPr sz="2300"/>
            </a:pPr>
            <a:r>
              <a:t>do not remain limited by a narrow horizontal sectoral focus?</a:t>
            </a:r>
            <a:endParaRPr sz="1900"/>
          </a:p>
          <a:p>
            <a:pPr marL="575005" lvl="1" indent="-313638" algn="just" defTabSz="896111">
              <a:lnSpc>
                <a:spcPct val="90000"/>
              </a:lnSpc>
              <a:spcBef>
                <a:spcPts val="100"/>
              </a:spcBef>
              <a:defRPr sz="2300"/>
            </a:pPr>
            <a:r>
              <a:t>do not ignore </a:t>
            </a:r>
            <a:r>
              <a:rPr b="1">
                <a:solidFill>
                  <a:srgbClr val="008000"/>
                </a:solidFill>
              </a:rPr>
              <a:t>local contexts</a:t>
            </a:r>
            <a:r>
              <a:t>, geopolitics and power conflicts?</a:t>
            </a:r>
            <a:endParaRPr sz="1900"/>
          </a:p>
          <a:p>
            <a:pPr marL="575005" lvl="1" indent="-313638" algn="just" defTabSz="896111">
              <a:lnSpc>
                <a:spcPct val="90000"/>
              </a:lnSpc>
              <a:spcBef>
                <a:spcPts val="100"/>
              </a:spcBef>
              <a:defRPr sz="2300"/>
            </a:pPr>
            <a:r>
              <a:t>are indeed capable of capturing the specificities of </a:t>
            </a:r>
            <a:r>
              <a:rPr>
                <a:solidFill>
                  <a:srgbClr val="006600"/>
                </a:solidFill>
              </a:rPr>
              <a:t>real production and innovation structures?</a:t>
            </a:r>
            <a:endParaRPr sz="1900">
              <a:latin typeface="Times New Roman"/>
              <a:ea typeface="Times New Roman"/>
              <a:cs typeface="Times New Roman"/>
              <a:sym typeface="Times New Roman"/>
            </a:endParaRPr>
          </a:p>
          <a:p>
            <a:pPr marL="448055" indent="-448055" algn="just" defTabSz="896111">
              <a:lnSpc>
                <a:spcPct val="90000"/>
              </a:lnSpc>
              <a:spcBef>
                <a:spcPts val="400"/>
              </a:spcBef>
              <a:defRPr sz="2300"/>
            </a:pPr>
            <a:r>
              <a:t>do not escape the criticism of representing</a:t>
            </a:r>
          </a:p>
          <a:p>
            <a:pPr marL="609197" lvl="1" indent="-235817" algn="just" defTabSz="896111">
              <a:lnSpc>
                <a:spcPct val="90000"/>
              </a:lnSpc>
              <a:spcBef>
                <a:spcPts val="100"/>
              </a:spcBef>
              <a:buClrTx/>
              <a:defRPr sz="2300"/>
            </a:pPr>
            <a:r>
              <a:t>only a new icing on very traditional forms of policy-making? (Reinert and Reinert, 2003)</a:t>
            </a:r>
            <a:endParaRPr sz="1900"/>
          </a:p>
          <a:p>
            <a:pPr marL="609197" lvl="1" indent="-235817" algn="just" defTabSz="896111">
              <a:lnSpc>
                <a:spcPct val="90000"/>
              </a:lnSpc>
              <a:spcBef>
                <a:spcPts val="100"/>
              </a:spcBef>
              <a:buClrTx/>
              <a:defRPr sz="2300"/>
            </a:pPr>
            <a:r>
              <a:t>a truly </a:t>
            </a:r>
            <a:r>
              <a:rPr>
                <a:solidFill>
                  <a:srgbClr val="006600"/>
                </a:solidFill>
              </a:rPr>
              <a:t>Procustean Bed</a:t>
            </a:r>
            <a:r>
              <a:t>? (Lastres and Cassiolato, 2004; Arroio, 2012)</a:t>
            </a:r>
            <a:endParaRPr sz="190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1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11">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11">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11">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11">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11">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111">
                                            <p:txEl>
                                              <p:pRg st="7" end="7"/>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 nodeType="afterEffect">
                                  <p:stCondLst>
                                    <p:cond delay="0"/>
                                  </p:stCondLst>
                                  <p:iterate>
                                    <p:tmAbs val="0"/>
                                  </p:iterate>
                                  <p:childTnLst>
                                    <p:set>
                                      <p:cBhvr>
                                        <p:cTn id="34" fill="hold"/>
                                        <p:tgtEl>
                                          <p:spTgt spid="111">
                                            <p:txEl>
                                              <p:pRg st="8" end="8"/>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 nodeType="afterEffect">
                                  <p:stCondLst>
                                    <p:cond delay="0"/>
                                  </p:stCondLst>
                                  <p:iterate>
                                    <p:tmAbs val="0"/>
                                  </p:iterate>
                                  <p:childTnLst>
                                    <p:set>
                                      <p:cBhvr>
                                        <p:cTn id="37" fill="hold"/>
                                        <p:tgtEl>
                                          <p:spTgt spid="1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7135653" y="6478614"/>
            <a:ext cx="1872642"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16</a:t>
            </a:r>
          </a:p>
        </p:txBody>
      </p:sp>
      <p:sp>
        <p:nvSpPr>
          <p:cNvPr id="114" name="Shape 114"/>
          <p:cNvSpPr>
            <a:spLocks noGrp="1"/>
          </p:cNvSpPr>
          <p:nvPr>
            <p:ph type="body" idx="4294967295"/>
          </p:nvPr>
        </p:nvSpPr>
        <p:spPr>
          <a:xfrm>
            <a:off x="39472" y="1149162"/>
            <a:ext cx="9065055" cy="5077227"/>
          </a:xfrm>
          <a:prstGeom prst="rect">
            <a:avLst/>
          </a:prstGeom>
        </p:spPr>
        <p:txBody>
          <a:bodyPr>
            <a:normAutofit/>
          </a:bodyPr>
          <a:lstStyle/>
          <a:p>
            <a:pPr marL="336041" indent="-336041" defTabSz="896111">
              <a:lnSpc>
                <a:spcPct val="116999"/>
              </a:lnSpc>
              <a:spcBef>
                <a:spcPts val="400"/>
              </a:spcBef>
              <a:buSzTx/>
              <a:buNone/>
              <a:defRPr sz="2300"/>
            </a:pPr>
            <a:r>
              <a:t>Reductionism can lead to serious negative consequences</a:t>
            </a:r>
          </a:p>
          <a:p>
            <a:pPr marL="336041" indent="-336041" defTabSz="896111">
              <a:lnSpc>
                <a:spcPct val="116999"/>
              </a:lnSpc>
              <a:spcBef>
                <a:spcPts val="400"/>
              </a:spcBef>
              <a:buFont typeface="Times New Roman"/>
              <a:defRPr sz="2300"/>
            </a:pPr>
            <a:r>
              <a:t>in the analytical dimension, a failure to perceive and understand local and national conditions, which remain invisible and excluded ("below the radar") both from the research and policy agenda</a:t>
            </a:r>
          </a:p>
          <a:p>
            <a:pPr marL="336041" indent="-336041" defTabSz="896111">
              <a:lnSpc>
                <a:spcPct val="116999"/>
              </a:lnSpc>
              <a:spcBef>
                <a:spcPts val="400"/>
              </a:spcBef>
              <a:buFont typeface="Times New Roman"/>
              <a:defRPr sz="2300"/>
            </a:pPr>
            <a:r>
              <a:t>in the policy dimension, a trend to submit local conditions to inappropriate models and to blame/punish them not to conform to these models</a:t>
            </a:r>
          </a:p>
          <a:p>
            <a:pPr marL="336041" indent="-336041" defTabSz="896111">
              <a:lnSpc>
                <a:spcPct val="72000"/>
              </a:lnSpc>
              <a:spcBef>
                <a:spcPts val="400"/>
              </a:spcBef>
              <a:buSzTx/>
              <a:buNone/>
              <a:defRPr sz="2300"/>
            </a:pPr>
            <a:endParaRPr/>
          </a:p>
          <a:p>
            <a:pPr marL="336041" indent="-336041" defTabSz="896111">
              <a:lnSpc>
                <a:spcPct val="116999"/>
              </a:lnSpc>
              <a:spcBef>
                <a:spcPts val="400"/>
              </a:spcBef>
              <a:buSzTx/>
              <a:buNone/>
              <a:defRPr sz="2300"/>
            </a:pPr>
            <a:r>
              <a:t>Despite the advances in the understanding of innovation in the last 3 decades – after the development of concept of IS – </a:t>
            </a:r>
            <a:r>
              <a:rPr>
                <a:solidFill>
                  <a:srgbClr val="008000"/>
                </a:solidFill>
              </a:rPr>
              <a:t>most frameworks, models, taxonomies have not been entirely capable of assimilating some relevant advances</a:t>
            </a:r>
          </a:p>
        </p:txBody>
      </p:sp>
      <p:sp>
        <p:nvSpPr>
          <p:cNvPr id="115" name="Shape 115"/>
          <p:cNvSpPr>
            <a:spLocks noGrp="1"/>
          </p:cNvSpPr>
          <p:nvPr>
            <p:ph type="title" idx="4294967295"/>
          </p:nvPr>
        </p:nvSpPr>
        <p:spPr>
          <a:xfrm>
            <a:off x="107950" y="260350"/>
            <a:ext cx="7772400" cy="476250"/>
          </a:xfrm>
          <a:prstGeom prst="rect">
            <a:avLst/>
          </a:prstGeom>
        </p:spPr>
        <p:txBody>
          <a:bodyPr>
            <a:normAutofit/>
          </a:bodyPr>
          <a:lstStyle/>
          <a:p>
            <a:r>
              <a:t>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65532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17</a:t>
            </a:r>
          </a:p>
        </p:txBody>
      </p:sp>
      <p:sp>
        <p:nvSpPr>
          <p:cNvPr id="118" name="Shape 118"/>
          <p:cNvSpPr>
            <a:spLocks noGrp="1"/>
          </p:cNvSpPr>
          <p:nvPr>
            <p:ph type="body" idx="4294967295"/>
          </p:nvPr>
        </p:nvSpPr>
        <p:spPr>
          <a:xfrm>
            <a:off x="186992" y="1125536"/>
            <a:ext cx="8672308" cy="4715747"/>
          </a:xfrm>
          <a:prstGeom prst="rect">
            <a:avLst/>
          </a:prstGeom>
        </p:spPr>
        <p:txBody>
          <a:bodyPr>
            <a:normAutofit/>
          </a:bodyPr>
          <a:lstStyle/>
          <a:p>
            <a:pPr marL="339470" indent="-339470" defTabSz="905255">
              <a:spcBef>
                <a:spcPts val="400"/>
              </a:spcBef>
              <a:buSzTx/>
              <a:buNone/>
              <a:defRPr sz="900"/>
            </a:pPr>
            <a:endParaRPr/>
          </a:p>
          <a:p>
            <a:pPr marL="339470" indent="-339470" algn="just" defTabSz="905255">
              <a:spcBef>
                <a:spcPts val="800"/>
              </a:spcBef>
              <a:buSzTx/>
              <a:buNone/>
              <a:defRPr sz="2300" i="1"/>
            </a:pPr>
            <a:r>
              <a:t>‘General history </a:t>
            </a:r>
            <a:r>
              <a:rPr>
                <a:solidFill>
                  <a:srgbClr val="008000"/>
                </a:solidFill>
              </a:rPr>
              <a:t>(social, political and cultural) </a:t>
            </a:r>
            <a:r>
              <a:t>economic history and industrial history are not only indispensable, but really the most important contributors to the understanding of our problem. </a:t>
            </a:r>
            <a:r>
              <a:rPr>
                <a:solidFill>
                  <a:srgbClr val="008000"/>
                </a:solidFill>
              </a:rPr>
              <a:t>All other materials and methods, statistical and theoretical, are only subservient to them and worthless without them’</a:t>
            </a:r>
            <a:r>
              <a:t> (</a:t>
            </a:r>
            <a:r>
              <a:rPr i="0"/>
              <a:t>Schumpeter, 1939 apud Freeman, 1982)</a:t>
            </a:r>
          </a:p>
          <a:p>
            <a:pPr marL="339470" indent="-339470" algn="just" defTabSz="905255">
              <a:spcBef>
                <a:spcPts val="800"/>
              </a:spcBef>
              <a:buSzTx/>
              <a:buNone/>
              <a:defRPr sz="2300"/>
            </a:pPr>
            <a:endParaRPr i="0"/>
          </a:p>
          <a:p>
            <a:pPr marL="339470" indent="-339470" algn="just" defTabSz="905255">
              <a:spcBef>
                <a:spcPts val="800"/>
              </a:spcBef>
              <a:buSzTx/>
              <a:buNone/>
              <a:defRPr sz="2300" i="1"/>
            </a:pPr>
            <a:r>
              <a:t>‘</a:t>
            </a:r>
            <a:r>
              <a:rPr i="0"/>
              <a:t>History and specific territorial conditions are essential to explain how production and innovation capabilities are acquired, used and developed. Analytical models, taxonomies and policy prescriptions that disregard these parameters put their usefulness seriously in risk' (Lastres and Cassiolato, 2005)</a:t>
            </a:r>
          </a:p>
        </p:txBody>
      </p:sp>
      <p:sp>
        <p:nvSpPr>
          <p:cNvPr id="119" name="Shape 119"/>
          <p:cNvSpPr>
            <a:spLocks noGrp="1"/>
          </p:cNvSpPr>
          <p:nvPr>
            <p:ph type="title" idx="4294967295"/>
          </p:nvPr>
        </p:nvSpPr>
        <p:spPr>
          <a:xfrm>
            <a:off x="107950" y="71436"/>
            <a:ext cx="6880590" cy="534536"/>
          </a:xfrm>
          <a:prstGeom prst="rect">
            <a:avLst/>
          </a:prstGeom>
        </p:spPr>
        <p:txBody>
          <a:bodyPr>
            <a:normAutofit/>
          </a:bodyPr>
          <a:lstStyle/>
          <a:p>
            <a:r>
              <a:t>The quest for formalization and scientification</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6553201" y="6478614"/>
            <a:ext cx="1818712"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18</a:t>
            </a:r>
          </a:p>
        </p:txBody>
      </p:sp>
      <p:sp>
        <p:nvSpPr>
          <p:cNvPr id="122" name="Shape 122"/>
          <p:cNvSpPr>
            <a:spLocks noGrp="1"/>
          </p:cNvSpPr>
          <p:nvPr>
            <p:ph type="title" idx="4294967295"/>
          </p:nvPr>
        </p:nvSpPr>
        <p:spPr>
          <a:xfrm>
            <a:off x="107950" y="44450"/>
            <a:ext cx="7340600" cy="793750"/>
          </a:xfrm>
          <a:prstGeom prst="rect">
            <a:avLst/>
          </a:prstGeom>
        </p:spPr>
        <p:txBody>
          <a:bodyPr>
            <a:normAutofit/>
          </a:bodyPr>
          <a:lstStyle/>
          <a:p>
            <a:pPr defTabSz="603504"/>
            <a:r>
              <a:t>Limitations as opportunities to advance </a:t>
            </a:r>
          </a:p>
          <a:p>
            <a:pPr defTabSz="603504"/>
            <a:r>
              <a:t>IS research and policy efforts</a:t>
            </a:r>
          </a:p>
        </p:txBody>
      </p:sp>
      <p:sp>
        <p:nvSpPr>
          <p:cNvPr id="123" name="Shape 123"/>
          <p:cNvSpPr>
            <a:spLocks noGrp="1"/>
          </p:cNvSpPr>
          <p:nvPr>
            <p:ph type="body" idx="4294967295"/>
          </p:nvPr>
        </p:nvSpPr>
        <p:spPr>
          <a:xfrm>
            <a:off x="152311" y="1095493"/>
            <a:ext cx="8940192" cy="5651815"/>
          </a:xfrm>
          <a:prstGeom prst="rect">
            <a:avLst/>
          </a:prstGeom>
        </p:spPr>
        <p:txBody>
          <a:bodyPr>
            <a:normAutofit/>
          </a:bodyPr>
          <a:lstStyle/>
          <a:p>
            <a:pPr marL="332613" indent="-332613" defTabSz="886968">
              <a:lnSpc>
                <a:spcPct val="80000"/>
              </a:lnSpc>
              <a:spcBef>
                <a:spcPts val="200"/>
              </a:spcBef>
              <a:buSzTx/>
              <a:buNone/>
              <a:defRPr sz="2328"/>
            </a:pPr>
            <a:r>
              <a:t>Advantages of the IS and LIPS approaches </a:t>
            </a:r>
            <a:r>
              <a:rPr sz="1940"/>
              <a:t>(Lastres, Cassiolato &amp; Maciel, 2005; Scerri &amp; Lastres, 2013)</a:t>
            </a:r>
          </a:p>
          <a:p>
            <a:pPr marL="332613" indent="-332613" defTabSz="886968">
              <a:lnSpc>
                <a:spcPct val="80000"/>
              </a:lnSpc>
              <a:spcBef>
                <a:spcPts val="400"/>
              </a:spcBef>
              <a:buClr>
                <a:schemeClr val="accent2"/>
              </a:buClr>
              <a:defRPr sz="2328">
                <a:solidFill>
                  <a:srgbClr val="008000"/>
                </a:solidFill>
              </a:defRPr>
            </a:pPr>
            <a:r>
              <a:t>A focusing device </a:t>
            </a:r>
            <a:r>
              <a:rPr>
                <a:solidFill>
                  <a:srgbClr val="000000"/>
                </a:solidFill>
              </a:rPr>
              <a:t>with the ability to address </a:t>
            </a:r>
          </a:p>
          <a:p>
            <a:pPr marL="762238" lvl="1" indent="-318754" defTabSz="886968">
              <a:lnSpc>
                <a:spcPct val="80000"/>
              </a:lnSpc>
              <a:spcBef>
                <a:spcPts val="300"/>
              </a:spcBef>
              <a:buClr>
                <a:schemeClr val="accent2"/>
              </a:buClr>
              <a:defRPr sz="2231"/>
            </a:pPr>
            <a:r>
              <a:t>diverse conditions, </a:t>
            </a:r>
          </a:p>
          <a:p>
            <a:pPr marL="762238" lvl="1" indent="-318754" defTabSz="886968">
              <a:lnSpc>
                <a:spcPct val="80000"/>
              </a:lnSpc>
              <a:spcBef>
                <a:spcPts val="300"/>
              </a:spcBef>
              <a:buClr>
                <a:schemeClr val="accent2"/>
              </a:buClr>
              <a:defRPr sz="2231"/>
            </a:pPr>
            <a:r>
              <a:t>formal and informal activities and actors, </a:t>
            </a:r>
            <a:r>
              <a:rPr>
                <a:solidFill>
                  <a:srgbClr val="008000"/>
                </a:solidFill>
              </a:rPr>
              <a:t>"which remain invisible to the mainstream research and policy gaze" (</a:t>
            </a:r>
            <a:r>
              <a:rPr sz="1940">
                <a:solidFill>
                  <a:srgbClr val="008000"/>
                </a:solidFill>
              </a:rPr>
              <a:t>Joseph et al., 2010)</a:t>
            </a:r>
          </a:p>
          <a:p>
            <a:pPr marL="762238" lvl="1" indent="-318754" defTabSz="886968">
              <a:lnSpc>
                <a:spcPct val="80000"/>
              </a:lnSpc>
              <a:spcBef>
                <a:spcPts val="300"/>
              </a:spcBef>
              <a:buClr>
                <a:schemeClr val="accent2"/>
              </a:buClr>
              <a:defRPr sz="2231"/>
            </a:pPr>
            <a:r>
              <a:t>social, economic and political spheres</a:t>
            </a:r>
          </a:p>
          <a:p>
            <a:pPr marL="332613" indent="-332613" defTabSz="886968">
              <a:lnSpc>
                <a:spcPct val="80000"/>
              </a:lnSpc>
              <a:spcBef>
                <a:spcPts val="200"/>
              </a:spcBef>
              <a:buClr>
                <a:schemeClr val="accent2"/>
              </a:buClr>
              <a:defRPr sz="2328"/>
            </a:pPr>
            <a:r>
              <a:t>Geographical and historical contexts matter - emphasis on national and local specific trajectories and development strategies</a:t>
            </a:r>
          </a:p>
          <a:p>
            <a:pPr marL="332613" indent="-332613" defTabSz="886968">
              <a:lnSpc>
                <a:spcPct val="90000"/>
              </a:lnSpc>
              <a:spcBef>
                <a:spcPts val="400"/>
              </a:spcBef>
              <a:defRPr sz="2328"/>
            </a:pPr>
            <a:r>
              <a:t>Powerful concepts and useful tools </a:t>
            </a:r>
          </a:p>
          <a:p>
            <a:pPr marL="748379" lvl="1" indent="-304895" defTabSz="886968">
              <a:lnSpc>
                <a:spcPct val="90000"/>
              </a:lnSpc>
              <a:spcBef>
                <a:spcPts val="400"/>
              </a:spcBef>
              <a:defRPr sz="2134"/>
            </a:pPr>
            <a:r>
              <a:t>to </a:t>
            </a:r>
            <a:r>
              <a:rPr>
                <a:solidFill>
                  <a:srgbClr val="008000"/>
                </a:solidFill>
              </a:rPr>
              <a:t>analyze and mobilize</a:t>
            </a:r>
            <a:r>
              <a:t> the means of acquiring, using and disseminating knowledge in production spheres </a:t>
            </a:r>
          </a:p>
          <a:p>
            <a:pPr marL="748379" lvl="1" indent="-304895" defTabSz="886968">
              <a:lnSpc>
                <a:spcPct val="90000"/>
              </a:lnSpc>
              <a:spcBef>
                <a:spcPts val="400"/>
              </a:spcBef>
              <a:defRPr sz="2134">
                <a:solidFill>
                  <a:srgbClr val="008000"/>
                </a:solidFill>
              </a:defRPr>
            </a:pPr>
            <a:r>
              <a:t>which are broader, more flexible and advanced </a:t>
            </a:r>
            <a:r>
              <a:rPr>
                <a:solidFill>
                  <a:srgbClr val="000000"/>
                </a:solidFill>
              </a:rPr>
              <a:t>than those concepts based on individual organizations, sectors, industrial complexes, production chains and agglomerations</a:t>
            </a:r>
          </a:p>
          <a:p>
            <a:pPr marL="332613" indent="-332613" defTabSz="886968">
              <a:lnSpc>
                <a:spcPct val="90000"/>
              </a:lnSpc>
              <a:spcBef>
                <a:spcPts val="800"/>
              </a:spcBef>
              <a:buSzTx/>
              <a:buNone/>
              <a:defRPr sz="2425">
                <a:solidFill>
                  <a:srgbClr val="008000"/>
                </a:solidFill>
              </a:defRPr>
            </a:pPr>
            <a:r>
              <a:t>Importance of perceiving and exploring these advantages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2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23">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2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23">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2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2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23">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123">
                                            <p:txEl>
                                              <p:pRg st="8" end="8"/>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 nodeType="afterEffect">
                                  <p:stCondLst>
                                    <p:cond delay="0"/>
                                  </p:stCondLst>
                                  <p:iterate>
                                    <p:tmAbs val="0"/>
                                  </p:iterate>
                                  <p:childTnLst>
                                    <p:set>
                                      <p:cBhvr>
                                        <p:cTn id="38" fill="hold"/>
                                        <p:tgtEl>
                                          <p:spTgt spid="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19</a:t>
            </a:r>
          </a:p>
        </p:txBody>
      </p:sp>
      <p:sp>
        <p:nvSpPr>
          <p:cNvPr id="126" name="Shape 126"/>
          <p:cNvSpPr>
            <a:spLocks noGrp="1"/>
          </p:cNvSpPr>
          <p:nvPr>
            <p:ph type="title" idx="4294967295"/>
          </p:nvPr>
        </p:nvSpPr>
        <p:spPr>
          <a:xfrm>
            <a:off x="107950" y="115886"/>
            <a:ext cx="7448550" cy="663577"/>
          </a:xfrm>
          <a:prstGeom prst="rect">
            <a:avLst/>
          </a:prstGeom>
        </p:spPr>
        <p:txBody>
          <a:bodyPr lIns="0" tIns="0" rIns="0" bIns="0">
            <a:normAutofit/>
          </a:bodyPr>
          <a:lstStyle/>
          <a:p>
            <a:pPr defTabSz="440277">
              <a:lnSpc>
                <a:spcPct val="91000"/>
              </a:lnSpc>
              <a:tabLst>
                <a:tab pos="431800" algn="l"/>
                <a:tab pos="863600" algn="l"/>
                <a:tab pos="1308100" algn="l"/>
                <a:tab pos="1752600" algn="l"/>
                <a:tab pos="2184400" algn="l"/>
                <a:tab pos="2628900" algn="l"/>
                <a:tab pos="3073400" algn="l"/>
                <a:tab pos="3505200" algn="l"/>
                <a:tab pos="3949700" algn="l"/>
                <a:tab pos="4381500" algn="l"/>
                <a:tab pos="4838700" algn="l"/>
                <a:tab pos="5270500" algn="l"/>
                <a:tab pos="5702300" algn="l"/>
                <a:tab pos="6159500" algn="l"/>
                <a:tab pos="6591300" algn="l"/>
                <a:tab pos="7023100" algn="l"/>
                <a:tab pos="7467600" algn="l"/>
                <a:tab pos="7912100" algn="l"/>
                <a:tab pos="8356600" algn="l"/>
                <a:tab pos="8788400" algn="l"/>
              </a:tabLst>
              <a:defRPr sz="2300"/>
            </a:pPr>
            <a:r>
              <a:t>Local Production and Innovation Systems – </a:t>
            </a:r>
            <a:br/>
            <a:r>
              <a:t>LIPSs</a:t>
            </a:r>
          </a:p>
        </p:txBody>
      </p:sp>
      <p:sp>
        <p:nvSpPr>
          <p:cNvPr id="127" name="Shape 127"/>
          <p:cNvSpPr>
            <a:spLocks noGrp="1"/>
          </p:cNvSpPr>
          <p:nvPr>
            <p:ph type="body" idx="4294967295"/>
          </p:nvPr>
        </p:nvSpPr>
        <p:spPr>
          <a:xfrm>
            <a:off x="163512" y="1142999"/>
            <a:ext cx="8816976" cy="5496623"/>
          </a:xfrm>
          <a:prstGeom prst="rect">
            <a:avLst/>
          </a:prstGeom>
        </p:spPr>
        <p:txBody>
          <a:bodyPr lIns="0" tIns="0" rIns="0" bIns="0">
            <a:normAutofit/>
          </a:bodyPr>
          <a:lstStyle/>
          <a:p>
            <a:pPr marL="219075" indent="-195263" defTabSz="449262">
              <a:lnSpc>
                <a:spcPct val="95000"/>
              </a:lnSpc>
              <a:spcBef>
                <a:spcPts val="1300"/>
              </a:spcBef>
              <a:buSzTx/>
              <a:buNone/>
              <a:tabLst>
                <a:tab pos="114300" algn="l"/>
                <a:tab pos="558800" algn="l"/>
                <a:tab pos="1016000" algn="l"/>
                <a:tab pos="1460500" algn="l"/>
                <a:tab pos="1905000" algn="l"/>
                <a:tab pos="2362200" algn="l"/>
                <a:tab pos="2806700" algn="l"/>
                <a:tab pos="3251200" algn="l"/>
                <a:tab pos="3708400" algn="l"/>
                <a:tab pos="4152900" algn="l"/>
                <a:tab pos="4610100" algn="l"/>
                <a:tab pos="5054600" algn="l"/>
                <a:tab pos="5499100" algn="l"/>
                <a:tab pos="5956300" algn="l"/>
                <a:tab pos="6400800" algn="l"/>
                <a:tab pos="6858000" algn="l"/>
                <a:tab pos="7302500" algn="l"/>
                <a:tab pos="7747000" algn="l"/>
                <a:tab pos="8204200" algn="l"/>
                <a:tab pos="8648700" algn="l"/>
              </a:tabLst>
              <a:defRPr>
                <a:solidFill>
                  <a:srgbClr val="008000"/>
                </a:solidFill>
              </a:defRPr>
            </a:pPr>
            <a:r>
              <a:t>New way to look, think and implement policies </a:t>
            </a:r>
            <a:r>
              <a:rPr>
                <a:solidFill>
                  <a:srgbClr val="000000"/>
                </a:solidFill>
              </a:rPr>
              <a:t>for production and innovation development, capable of focusing activities:</a:t>
            </a:r>
          </a:p>
          <a:p>
            <a:pPr marL="266700" indent="-242886" defTabSz="449262">
              <a:lnSpc>
                <a:spcPct val="95000"/>
              </a:lnSpc>
              <a:spcBef>
                <a:spcPts val="1300"/>
              </a:spcBef>
              <a:buClr>
                <a:schemeClr val="accent2"/>
              </a:buClr>
              <a:tabLst>
                <a:tab pos="114300" algn="l"/>
                <a:tab pos="558800" algn="l"/>
                <a:tab pos="1016000" algn="l"/>
                <a:tab pos="1460500" algn="l"/>
                <a:tab pos="1905000" algn="l"/>
                <a:tab pos="2362200" algn="l"/>
                <a:tab pos="2806700" algn="l"/>
                <a:tab pos="3251200" algn="l"/>
                <a:tab pos="3708400" algn="l"/>
                <a:tab pos="4152900" algn="l"/>
                <a:tab pos="4610100" algn="l"/>
                <a:tab pos="5054600" algn="l"/>
                <a:tab pos="5499100" algn="l"/>
                <a:tab pos="5956300" algn="l"/>
                <a:tab pos="6400800" algn="l"/>
                <a:tab pos="6858000" algn="l"/>
                <a:tab pos="7302500" algn="l"/>
                <a:tab pos="7747000" algn="l"/>
                <a:tab pos="8204200" algn="l"/>
                <a:tab pos="8648700" algn="l"/>
              </a:tabLst>
            </a:pPr>
            <a:r>
              <a:t>with different levels of maturity and dynamics, from the most intensive in terms of knowledge to those that use internal or traditional knowledge</a:t>
            </a:r>
          </a:p>
          <a:p>
            <a:pPr marL="266700" indent="-242886" defTabSz="449262">
              <a:lnSpc>
                <a:spcPct val="95000"/>
              </a:lnSpc>
              <a:spcBef>
                <a:spcPts val="1300"/>
              </a:spcBef>
              <a:buClr>
                <a:schemeClr val="accent2"/>
              </a:buClr>
              <a:tabLst>
                <a:tab pos="114300" algn="l"/>
                <a:tab pos="558800" algn="l"/>
                <a:tab pos="1016000" algn="l"/>
                <a:tab pos="1460500" algn="l"/>
                <a:tab pos="1905000" algn="l"/>
                <a:tab pos="2362200" algn="l"/>
                <a:tab pos="2806700" algn="l"/>
                <a:tab pos="3251200" algn="l"/>
                <a:tab pos="3708400" algn="l"/>
                <a:tab pos="4152900" algn="l"/>
                <a:tab pos="4610100" algn="l"/>
                <a:tab pos="5054600" algn="l"/>
                <a:tab pos="5499100" algn="l"/>
                <a:tab pos="5956300" algn="l"/>
                <a:tab pos="6400800" algn="l"/>
                <a:tab pos="6858000" algn="l"/>
                <a:tab pos="7302500" algn="l"/>
                <a:tab pos="7747000" algn="l"/>
                <a:tab pos="8204200" algn="l"/>
                <a:tab pos="8648700" algn="l"/>
              </a:tabLst>
            </a:pPr>
            <a:r>
              <a:t>with different actors, sizes and functions, deriving from the primary, secondary and tertiary sectors, operating locally, nationally or internationally</a:t>
            </a:r>
          </a:p>
          <a:p>
            <a:pPr marL="219075" indent="-195263" defTabSz="449262">
              <a:lnSpc>
                <a:spcPct val="95000"/>
              </a:lnSpc>
              <a:spcBef>
                <a:spcPts val="700"/>
              </a:spcBef>
              <a:buSzTx/>
              <a:buNone/>
              <a:tabLst>
                <a:tab pos="114300" algn="l"/>
                <a:tab pos="558800" algn="l"/>
                <a:tab pos="1016000" algn="l"/>
                <a:tab pos="1460500" algn="l"/>
                <a:tab pos="1905000" algn="l"/>
                <a:tab pos="2362200" algn="l"/>
                <a:tab pos="2806700" algn="l"/>
                <a:tab pos="3251200" algn="l"/>
                <a:tab pos="3708400" algn="l"/>
                <a:tab pos="4152900" algn="l"/>
                <a:tab pos="4610100" algn="l"/>
                <a:tab pos="5054600" algn="l"/>
                <a:tab pos="5499100" algn="l"/>
                <a:tab pos="5956300" algn="l"/>
                <a:tab pos="6400800" algn="l"/>
                <a:tab pos="6858000" algn="l"/>
                <a:tab pos="7302500" algn="l"/>
                <a:tab pos="7747000" algn="l"/>
                <a:tab pos="8204200" algn="l"/>
                <a:tab pos="8648700" algn="l"/>
              </a:tabLst>
            </a:pPr>
            <a:r>
              <a:t>Possibility to boost the potential of development policy efforts, redirecting them to the territory and to the interactions among actors to encourage</a:t>
            </a:r>
          </a:p>
          <a:p>
            <a:pPr marL="266700" indent="-242886" defTabSz="449262">
              <a:spcBef>
                <a:spcPts val="100"/>
              </a:spcBef>
              <a:buClr>
                <a:schemeClr val="accent2"/>
              </a:buClr>
              <a:tabLst>
                <a:tab pos="114300" algn="l"/>
                <a:tab pos="558800" algn="l"/>
                <a:tab pos="1016000" algn="l"/>
                <a:tab pos="1460500" algn="l"/>
                <a:tab pos="1905000" algn="l"/>
                <a:tab pos="2362200" algn="l"/>
                <a:tab pos="2806700" algn="l"/>
                <a:tab pos="3251200" algn="l"/>
                <a:tab pos="3708400" algn="l"/>
                <a:tab pos="4152900" algn="l"/>
                <a:tab pos="4610100" algn="l"/>
                <a:tab pos="5054600" algn="l"/>
                <a:tab pos="5499100" algn="l"/>
                <a:tab pos="5956300" algn="l"/>
                <a:tab pos="6400800" algn="l"/>
                <a:tab pos="6858000" algn="l"/>
                <a:tab pos="7302500" algn="l"/>
                <a:tab pos="7747000" algn="l"/>
                <a:tab pos="8204200" algn="l"/>
                <a:tab pos="8648700" algn="l"/>
              </a:tabLst>
              <a:defRPr>
                <a:solidFill>
                  <a:schemeClr val="accent2"/>
                </a:solidFill>
              </a:defRPr>
            </a:pPr>
            <a:r>
              <a:t> </a:t>
            </a:r>
            <a:r>
              <a:rPr>
                <a:solidFill>
                  <a:srgbClr val="000000"/>
                </a:solidFill>
              </a:rPr>
              <a:t>learning, innovation and competence building processes </a:t>
            </a:r>
          </a:p>
          <a:p>
            <a:pPr marL="266700" indent="-242886" defTabSz="449262">
              <a:spcBef>
                <a:spcPts val="100"/>
              </a:spcBef>
              <a:buClr>
                <a:schemeClr val="accent2"/>
              </a:buClr>
              <a:tabLst>
                <a:tab pos="114300" algn="l"/>
                <a:tab pos="558800" algn="l"/>
                <a:tab pos="1016000" algn="l"/>
                <a:tab pos="1460500" algn="l"/>
                <a:tab pos="1905000" algn="l"/>
                <a:tab pos="2362200" algn="l"/>
                <a:tab pos="2806700" algn="l"/>
                <a:tab pos="3251200" algn="l"/>
                <a:tab pos="3708400" algn="l"/>
                <a:tab pos="4152900" algn="l"/>
                <a:tab pos="4610100" algn="l"/>
                <a:tab pos="5054600" algn="l"/>
                <a:tab pos="5499100" algn="l"/>
                <a:tab pos="5956300" algn="l"/>
                <a:tab pos="6400800" algn="l"/>
                <a:tab pos="6858000" algn="l"/>
                <a:tab pos="7302500" algn="l"/>
                <a:tab pos="7747000" algn="l"/>
                <a:tab pos="8204200" algn="l"/>
                <a:tab pos="8648700" algn="l"/>
              </a:tabLst>
              <a:defRPr>
                <a:solidFill>
                  <a:schemeClr val="accent2"/>
                </a:solidFill>
              </a:defRPr>
            </a:pPr>
            <a:r>
              <a:t> </a:t>
            </a:r>
            <a:r>
              <a:rPr>
                <a:solidFill>
                  <a:srgbClr val="009933"/>
                </a:solidFill>
              </a:rPr>
              <a:t>fostering and enrooting inclusive and sustainable local development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8629650" y="6615111"/>
            <a:ext cx="514350" cy="2642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200" b="1">
                <a:solidFill>
                  <a:schemeClr val="accent2"/>
                </a:solidFill>
                <a:latin typeface="Arial"/>
                <a:ea typeface="Arial"/>
                <a:cs typeface="Arial"/>
                <a:sym typeface="Arial"/>
              </a:defRPr>
            </a:lvl1pPr>
          </a:lstStyle>
          <a:p>
            <a:r>
              <a:t>20</a:t>
            </a:r>
          </a:p>
        </p:txBody>
      </p:sp>
      <p:sp>
        <p:nvSpPr>
          <p:cNvPr id="130" name="Shape 130"/>
          <p:cNvSpPr/>
          <p:nvPr/>
        </p:nvSpPr>
        <p:spPr>
          <a:xfrm>
            <a:off x="234948" y="5375291"/>
            <a:ext cx="8674102" cy="10719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42900" indent="-342900" algn="ctr">
              <a:lnSpc>
                <a:spcPct val="150000"/>
              </a:lnSpc>
              <a:spcBef>
                <a:spcPts val="400"/>
              </a:spcBef>
              <a:defRPr sz="1800" b="1">
                <a:solidFill>
                  <a:srgbClr val="008000"/>
                </a:solidFill>
                <a:latin typeface="Arial"/>
                <a:ea typeface="Arial"/>
                <a:cs typeface="Arial"/>
                <a:sym typeface="Arial"/>
              </a:defRPr>
            </a:pPr>
            <a:r>
              <a:t>Brazil’s Zero Misery Plan </a:t>
            </a:r>
          </a:p>
          <a:p>
            <a:pPr marL="342900" indent="-342900" algn="ctr">
              <a:spcBef>
                <a:spcPts val="400"/>
              </a:spcBef>
              <a:defRPr sz="1800" b="1">
                <a:solidFill>
                  <a:schemeClr val="accent2"/>
                </a:solidFill>
                <a:latin typeface="Calibri"/>
                <a:ea typeface="Calibri"/>
                <a:cs typeface="Calibri"/>
                <a:sym typeface="Calibri"/>
              </a:defRPr>
            </a:pPr>
            <a:r>
              <a:t>Challenges and opportunities for the implementation of adequate and proper policy for the promotion of LIPSs for sustainable development</a:t>
            </a:r>
          </a:p>
        </p:txBody>
      </p:sp>
      <p:sp>
        <p:nvSpPr>
          <p:cNvPr id="131" name="Shape 131"/>
          <p:cNvSpPr/>
          <p:nvPr/>
        </p:nvSpPr>
        <p:spPr>
          <a:xfrm>
            <a:off x="119996" y="63870"/>
            <a:ext cx="7116764" cy="758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917575">
              <a:lnSpc>
                <a:spcPct val="90000"/>
              </a:lnSpc>
              <a:spcBef>
                <a:spcPts val="400"/>
              </a:spcBef>
              <a:defRPr>
                <a:solidFill>
                  <a:schemeClr val="accent3">
                    <a:lumOff val="44000"/>
                  </a:schemeClr>
                </a:solidFill>
                <a:latin typeface="Arial"/>
                <a:ea typeface="Arial"/>
                <a:cs typeface="Arial"/>
                <a:sym typeface="Arial"/>
              </a:defRPr>
            </a:lvl1pPr>
          </a:lstStyle>
          <a:p>
            <a:r>
              <a:t>Brazil: reducing inequalities in income and in access to public services</a:t>
            </a:r>
          </a:p>
        </p:txBody>
      </p:sp>
      <p:pic>
        <p:nvPicPr>
          <p:cNvPr id="132" name="image4.png"/>
          <p:cNvPicPr>
            <a:picLocks noChangeAspect="1"/>
          </p:cNvPicPr>
          <p:nvPr/>
        </p:nvPicPr>
        <p:blipFill>
          <a:blip r:embed="rId2">
            <a:extLst/>
          </a:blip>
          <a:stretch>
            <a:fillRect/>
          </a:stretch>
        </p:blipFill>
        <p:spPr>
          <a:xfrm>
            <a:off x="462343" y="2039936"/>
            <a:ext cx="4053714" cy="2887918"/>
          </a:xfrm>
          <a:prstGeom prst="rect">
            <a:avLst/>
          </a:prstGeom>
          <a:ln w="12700">
            <a:miter lim="400000"/>
          </a:ln>
        </p:spPr>
      </p:pic>
      <p:pic>
        <p:nvPicPr>
          <p:cNvPr id="133" name="image5.png"/>
          <p:cNvPicPr>
            <a:picLocks noChangeAspect="1"/>
          </p:cNvPicPr>
          <p:nvPr/>
        </p:nvPicPr>
        <p:blipFill>
          <a:blip r:embed="rId3">
            <a:extLst/>
          </a:blip>
          <a:stretch>
            <a:fillRect/>
          </a:stretch>
        </p:blipFill>
        <p:spPr>
          <a:xfrm>
            <a:off x="4738710" y="1916156"/>
            <a:ext cx="3971656" cy="3025688"/>
          </a:xfrm>
          <a:prstGeom prst="rect">
            <a:avLst/>
          </a:prstGeom>
          <a:ln w="12700">
            <a:miter lim="400000"/>
          </a:ln>
        </p:spPr>
      </p:pic>
      <p:sp>
        <p:nvSpPr>
          <p:cNvPr id="134" name="Shape 134"/>
          <p:cNvSpPr/>
          <p:nvPr/>
        </p:nvSpPr>
        <p:spPr>
          <a:xfrm>
            <a:off x="781049" y="1174750"/>
            <a:ext cx="2697048" cy="41249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917575">
              <a:lnSpc>
                <a:spcPct val="95000"/>
              </a:lnSpc>
              <a:spcBef>
                <a:spcPts val="500"/>
              </a:spcBef>
              <a:defRPr sz="2200" b="1">
                <a:solidFill>
                  <a:schemeClr val="accent2"/>
                </a:solidFill>
                <a:latin typeface="Arial"/>
                <a:ea typeface="Arial"/>
                <a:cs typeface="Arial"/>
                <a:sym typeface="Arial"/>
              </a:defRPr>
            </a:lvl1pPr>
          </a:lstStyle>
          <a:p>
            <a:r>
              <a:t>Income inequalities</a:t>
            </a:r>
          </a:p>
        </p:txBody>
      </p:sp>
      <p:sp>
        <p:nvSpPr>
          <p:cNvPr id="135" name="Shape 135"/>
          <p:cNvSpPr/>
          <p:nvPr/>
        </p:nvSpPr>
        <p:spPr>
          <a:xfrm>
            <a:off x="4573587" y="1105113"/>
            <a:ext cx="4301903" cy="41249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917575">
              <a:lnSpc>
                <a:spcPct val="95000"/>
              </a:lnSpc>
              <a:spcBef>
                <a:spcPts val="500"/>
              </a:spcBef>
              <a:defRPr sz="2200" b="1">
                <a:solidFill>
                  <a:schemeClr val="accent2"/>
                </a:solidFill>
                <a:latin typeface="Arial"/>
                <a:ea typeface="Arial"/>
                <a:cs typeface="Arial"/>
                <a:sym typeface="Arial"/>
              </a:defRPr>
            </a:lvl1pPr>
          </a:lstStyle>
          <a:p>
            <a:r>
              <a:t>Insufficiency of public services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body" idx="4294967295"/>
          </p:nvPr>
        </p:nvSpPr>
        <p:spPr>
          <a:xfrm>
            <a:off x="653026" y="1568123"/>
            <a:ext cx="8153400" cy="4038602"/>
          </a:xfrm>
          <a:prstGeom prst="rect">
            <a:avLst/>
          </a:prstGeom>
        </p:spPr>
        <p:txBody>
          <a:bodyPr>
            <a:normAutofit/>
          </a:bodyPr>
          <a:lstStyle/>
          <a:p>
            <a:pPr marL="0" indent="0" algn="ctr">
              <a:buSzTx/>
              <a:buNone/>
            </a:pPr>
            <a:endParaRPr/>
          </a:p>
          <a:p>
            <a:pPr marL="0" indent="0" algn="ctr">
              <a:buSzTx/>
              <a:buNone/>
            </a:pPr>
            <a:r>
              <a:t>Five main policy implications deriving </a:t>
            </a:r>
          </a:p>
          <a:p>
            <a:pPr marL="0" indent="0" algn="ctr">
              <a:buSzTx/>
              <a:buNone/>
            </a:pPr>
            <a:r>
              <a:t>from the knowledge accumulated </a:t>
            </a:r>
          </a:p>
          <a:p>
            <a:pPr marL="0" indent="0" algn="ctr">
              <a:buSzTx/>
              <a:buNone/>
            </a:pPr>
            <a:r>
              <a:t>about innovation, innovation systems, </a:t>
            </a:r>
          </a:p>
          <a:p>
            <a:pPr marL="0" indent="0" algn="ctr">
              <a:buSzTx/>
              <a:buNone/>
            </a:pPr>
            <a:r>
              <a:t>LICSs and LIPSs in the 3 last decades</a:t>
            </a:r>
          </a:p>
          <a:p>
            <a:pPr marL="0" indent="0" algn="ctr">
              <a:buSzTx/>
              <a:buNone/>
            </a:pPr>
            <a:r>
              <a:t>(Lastres et at., 2016)</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21</a:t>
            </a:r>
          </a:p>
        </p:txBody>
      </p:sp>
      <p:sp>
        <p:nvSpPr>
          <p:cNvPr id="138" name="Shape 138"/>
          <p:cNvSpPr>
            <a:spLocks noGrp="1"/>
          </p:cNvSpPr>
          <p:nvPr>
            <p:ph type="body" idx="4294967295"/>
          </p:nvPr>
        </p:nvSpPr>
        <p:spPr>
          <a:xfrm>
            <a:off x="228598" y="1143000"/>
            <a:ext cx="8763003" cy="5486400"/>
          </a:xfrm>
          <a:prstGeom prst="rect">
            <a:avLst/>
          </a:prstGeom>
        </p:spPr>
        <p:txBody>
          <a:bodyPr>
            <a:normAutofit/>
          </a:bodyPr>
          <a:lstStyle/>
          <a:p>
            <a:pPr marL="0" indent="0">
              <a:lnSpc>
                <a:spcPct val="90000"/>
              </a:lnSpc>
              <a:buSzTx/>
              <a:buNone/>
            </a:pPr>
            <a:r>
              <a:t>The adoption of policies - that favor the development of production and innovation capabilities related to expanding the provision and the quality of essential public services - can produce significant consequences:</a:t>
            </a:r>
            <a:endParaRPr>
              <a:solidFill>
                <a:srgbClr val="008000"/>
              </a:solidFill>
            </a:endParaRPr>
          </a:p>
          <a:p>
            <a:pPr marL="0" indent="0">
              <a:lnSpc>
                <a:spcPct val="90000"/>
              </a:lnSpc>
              <a:buSzTx/>
              <a:buNone/>
              <a:defRPr sz="1000">
                <a:solidFill>
                  <a:srgbClr val="008000"/>
                </a:solidFill>
              </a:defRPr>
            </a:pPr>
            <a:endParaRPr>
              <a:solidFill>
                <a:srgbClr val="008000"/>
              </a:solidFill>
            </a:endParaRPr>
          </a:p>
          <a:p>
            <a:pPr marL="0" indent="0">
              <a:lnSpc>
                <a:spcPct val="90000"/>
              </a:lnSpc>
              <a:buFont typeface="Helvetica"/>
              <a:buChar char="✓"/>
              <a:defRPr>
                <a:solidFill>
                  <a:srgbClr val="008000"/>
                </a:solidFill>
              </a:defRPr>
            </a:pPr>
            <a:r>
              <a:t> contextualization, proper modernization and considerable expansion of the research and policy agendas </a:t>
            </a:r>
          </a:p>
          <a:p>
            <a:pPr marL="457200" lvl="1" indent="0">
              <a:lnSpc>
                <a:spcPct val="90000"/>
              </a:lnSpc>
              <a:buFont typeface="Helvetica"/>
              <a:buChar char="✓"/>
              <a:defRPr>
                <a:solidFill>
                  <a:srgbClr val="008000"/>
                </a:solidFill>
              </a:defRPr>
            </a:pPr>
            <a:r>
              <a:t>sustainability and access to knowledge as main priorities in the Third Millennium, and relate to a logic compatible with cooperation and dissemination of experiences and capabilities</a:t>
            </a:r>
          </a:p>
          <a:p>
            <a:pPr marL="0" indent="0">
              <a:lnSpc>
                <a:spcPct val="90000"/>
              </a:lnSpc>
              <a:buFont typeface="Helvetica"/>
              <a:buChar char="✓"/>
              <a:defRPr>
                <a:solidFill>
                  <a:srgbClr val="008000"/>
                </a:solidFill>
              </a:defRPr>
            </a:pPr>
            <a:r>
              <a:t>increase in the support of a vast array of LIPSs spread across the different parts of the world</a:t>
            </a:r>
          </a:p>
          <a:p>
            <a:pPr marL="0" indent="0">
              <a:lnSpc>
                <a:spcPct val="90000"/>
              </a:lnSpc>
              <a:buFont typeface="Helvetica"/>
              <a:buChar char="✓"/>
              <a:defRPr>
                <a:solidFill>
                  <a:srgbClr val="008000"/>
                </a:solidFill>
              </a:defRPr>
            </a:pPr>
            <a:r>
              <a:t>promising results in reducing social and regional imbalances</a:t>
            </a:r>
          </a:p>
          <a:p>
            <a:pPr marL="0" indent="0">
              <a:lnSpc>
                <a:spcPct val="90000"/>
              </a:lnSpc>
              <a:buFont typeface="Helvetica"/>
              <a:buChar char="✓"/>
              <a:defRPr>
                <a:solidFill>
                  <a:srgbClr val="008000"/>
                </a:solidFill>
              </a:defRPr>
            </a:pPr>
            <a:r>
              <a:t>potential to amplify and renovate prodution and innovation capabilities and systems</a:t>
            </a:r>
          </a:p>
        </p:txBody>
      </p:sp>
      <p:sp>
        <p:nvSpPr>
          <p:cNvPr id="139" name="Shape 139"/>
          <p:cNvSpPr/>
          <p:nvPr/>
        </p:nvSpPr>
        <p:spPr>
          <a:xfrm>
            <a:off x="-1" y="147637"/>
            <a:ext cx="6215064" cy="449352"/>
          </a:xfrm>
          <a:prstGeom prst="rect">
            <a:avLst/>
          </a:prstGeom>
          <a:ln w="12700">
            <a:miter lim="400000"/>
          </a:ln>
          <a:effectLst>
            <a:outerShdw blurRad="63500" dist="17960" dir="2700000" rotWithShape="0">
              <a:srgbClr val="708688">
                <a:alpha val="74996"/>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defRPr sz="2500">
                <a:solidFill>
                  <a:schemeClr val="accent3">
                    <a:lumOff val="44000"/>
                  </a:schemeClr>
                </a:solidFill>
                <a:latin typeface="Arial"/>
                <a:ea typeface="Arial"/>
                <a:cs typeface="Arial"/>
                <a:sym typeface="Arial"/>
              </a:defRPr>
            </a:pPr>
            <a:r>
              <a:rPr sz="2400"/>
              <a:t>Policies for innovation: how to advance</a:t>
            </a:r>
            <a:r>
              <a:t>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22</a:t>
            </a:r>
          </a:p>
        </p:txBody>
      </p:sp>
      <p:sp>
        <p:nvSpPr>
          <p:cNvPr id="142" name="Shape 142"/>
          <p:cNvSpPr>
            <a:spLocks noGrp="1"/>
          </p:cNvSpPr>
          <p:nvPr>
            <p:ph type="body" idx="4294967295"/>
          </p:nvPr>
        </p:nvSpPr>
        <p:spPr>
          <a:xfrm>
            <a:off x="323850" y="1030286"/>
            <a:ext cx="8512175" cy="5638802"/>
          </a:xfrm>
          <a:prstGeom prst="rect">
            <a:avLst/>
          </a:prstGeom>
          <a:solidFill>
            <a:schemeClr val="accent3">
              <a:lumOff val="44000"/>
            </a:schemeClr>
          </a:solidFill>
          <a:ln w="9525">
            <a:solidFill>
              <a:srgbClr val="000000"/>
            </a:solidFill>
            <a:round/>
          </a:ln>
        </p:spPr>
        <p:txBody>
          <a:bodyPr>
            <a:normAutofit/>
          </a:bodyPr>
          <a:lstStyle/>
          <a:p>
            <a:pPr marL="0" indent="0">
              <a:buSzTx/>
              <a:buNone/>
            </a:pPr>
            <a:r>
              <a:t>Opportunities (and urgent need) to choose and use concepts, indicators and policy models that:</a:t>
            </a:r>
          </a:p>
          <a:p>
            <a:pPr marL="505142" lvl="1" indent="-325755">
              <a:buSzPct val="45000"/>
              <a:buFont typeface="Helvetica"/>
              <a:buChar char="●"/>
            </a:pPr>
            <a:r>
              <a:t>Recognize and mobilize local potentialities and capabilities particularly in the least developed areas</a:t>
            </a:r>
            <a:endParaRPr sz="2200"/>
          </a:p>
          <a:p>
            <a:pPr marL="505142" lvl="1" indent="-325755">
              <a:buSzPct val="45000"/>
              <a:buFont typeface="Helvetica"/>
              <a:buChar char="●"/>
            </a:pPr>
            <a:r>
              <a:t>Associate economic and social development</a:t>
            </a:r>
            <a:endParaRPr sz="2000"/>
          </a:p>
          <a:p>
            <a:pPr marL="1102254" lvl="2" indent="-472016">
              <a:buSzPct val="45000"/>
              <a:buFont typeface="Helvetica"/>
              <a:buChar char="●"/>
            </a:pPr>
            <a:r>
              <a:t>breaking invisibilities and exclusions </a:t>
            </a:r>
            <a:endParaRPr sz="1800"/>
          </a:p>
          <a:p>
            <a:pPr marL="1102254" lvl="2" indent="-472016">
              <a:buSzPct val="45000"/>
              <a:buFont typeface="Helvetica"/>
              <a:buChar char="●"/>
            </a:pPr>
            <a:r>
              <a:t>helping to cut down inequalities instead of reinforcing them</a:t>
            </a:r>
            <a:endParaRPr sz="2000"/>
          </a:p>
          <a:p>
            <a:pPr marL="505142" lvl="1" indent="-325755">
              <a:buSzPct val="45000"/>
              <a:buFont typeface="Helvetica"/>
              <a:buChar char="●"/>
            </a:pPr>
            <a:r>
              <a:t>Emphasize the capacity to acquire and use all sort of knowledge - formal, informal, traditional, scientific etc. - and of promoting their integration</a:t>
            </a:r>
            <a:endParaRPr sz="2000"/>
          </a:p>
          <a:p>
            <a:pPr marL="505142" lvl="1" indent="-325755">
              <a:buSzPct val="45000"/>
              <a:buFont typeface="Helvetica"/>
              <a:buChar char="●"/>
            </a:pPr>
            <a:r>
              <a:t>Are really capable of addressing and promoting cohesive and sustainable development within a contextualized and collective vision of future</a:t>
            </a:r>
          </a:p>
        </p:txBody>
      </p:sp>
      <p:sp>
        <p:nvSpPr>
          <p:cNvPr id="143" name="Shape 143"/>
          <p:cNvSpPr/>
          <p:nvPr/>
        </p:nvSpPr>
        <p:spPr>
          <a:xfrm>
            <a:off x="179386" y="147637"/>
            <a:ext cx="6249989" cy="437067"/>
          </a:xfrm>
          <a:prstGeom prst="rect">
            <a:avLst/>
          </a:prstGeom>
          <a:ln w="12700">
            <a:miter lim="400000"/>
          </a:ln>
          <a:effectLst>
            <a:outerShdw blurRad="63500" dist="17960" dir="2700000" rotWithShape="0">
              <a:srgbClr val="708688">
                <a:alpha val="74996"/>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defRPr>
                <a:solidFill>
                  <a:schemeClr val="accent3">
                    <a:lumOff val="44000"/>
                  </a:schemeClr>
                </a:solidFill>
                <a:latin typeface="Arial"/>
                <a:ea typeface="Arial"/>
                <a:cs typeface="Arial"/>
                <a:sym typeface="Arial"/>
              </a:defRPr>
            </a:lvl1pPr>
          </a:lstStyle>
          <a:p>
            <a:r>
              <a:t>Conclusion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 y="0"/>
            <a:ext cx="9180513" cy="3429000"/>
          </a:xfrm>
          <a:prstGeom prst="rect">
            <a:avLst/>
          </a:prstGeom>
          <a:solidFill>
            <a:schemeClr val="accent3">
              <a:lumOff val="44000"/>
            </a:schemeClr>
          </a:solidFill>
          <a:ln w="12700">
            <a:miter lim="400000"/>
          </a:ln>
        </p:spPr>
        <p:txBody>
          <a:bodyPr lIns="45718" tIns="45718" rIns="45718" bIns="45718" anchor="ctr"/>
          <a:lstStyle/>
          <a:p>
            <a:pPr>
              <a:defRPr sz="1800">
                <a:latin typeface="Arial"/>
                <a:ea typeface="Arial"/>
                <a:cs typeface="Arial"/>
                <a:sym typeface="Arial"/>
              </a:defRPr>
            </a:pPr>
            <a:endParaRPr/>
          </a:p>
        </p:txBody>
      </p:sp>
      <p:pic>
        <p:nvPicPr>
          <p:cNvPr id="146" name="image6.jpeg" descr="BNDES_Tag_Ingles2"/>
          <p:cNvPicPr>
            <a:picLocks noChangeAspect="1"/>
          </p:cNvPicPr>
          <p:nvPr/>
        </p:nvPicPr>
        <p:blipFill>
          <a:blip r:embed="rId2">
            <a:extLst/>
          </a:blip>
          <a:stretch>
            <a:fillRect/>
          </a:stretch>
        </p:blipFill>
        <p:spPr>
          <a:xfrm>
            <a:off x="576262" y="1220787"/>
            <a:ext cx="7993064" cy="1023938"/>
          </a:xfrm>
          <a:prstGeom prst="rect">
            <a:avLst/>
          </a:prstGeom>
          <a:ln w="12700">
            <a:miter lim="400000"/>
          </a:ln>
        </p:spPr>
      </p:pic>
      <p:sp>
        <p:nvSpPr>
          <p:cNvPr id="147" name="Shape 147"/>
          <p:cNvSpPr/>
          <p:nvPr/>
        </p:nvSpPr>
        <p:spPr>
          <a:xfrm>
            <a:off x="-2" y="3660775"/>
            <a:ext cx="9144003" cy="3224213"/>
          </a:xfrm>
          <a:prstGeom prst="rect">
            <a:avLst/>
          </a:prstGeom>
          <a:solidFill>
            <a:srgbClr val="009933"/>
          </a:solidFill>
          <a:ln w="12700">
            <a:miter lim="400000"/>
          </a:ln>
        </p:spPr>
        <p:txBody>
          <a:bodyPr lIns="45718" tIns="45718" rIns="45718" bIns="45718" anchor="ctr"/>
          <a:lstStyle/>
          <a:p>
            <a:pPr>
              <a:defRPr sz="1800">
                <a:latin typeface="Arial"/>
                <a:ea typeface="Arial"/>
                <a:cs typeface="Arial"/>
                <a:sym typeface="Arial"/>
              </a:defRPr>
            </a:pPr>
            <a:endParaRPr/>
          </a:p>
        </p:txBody>
      </p:sp>
      <p:sp>
        <p:nvSpPr>
          <p:cNvPr id="148" name="Shape 148"/>
          <p:cNvSpPr/>
          <p:nvPr/>
        </p:nvSpPr>
        <p:spPr>
          <a:xfrm>
            <a:off x="-2" y="3444875"/>
            <a:ext cx="9144003" cy="215900"/>
          </a:xfrm>
          <a:prstGeom prst="rect">
            <a:avLst/>
          </a:prstGeom>
          <a:solidFill>
            <a:srgbClr val="6FB31A"/>
          </a:solidFill>
          <a:ln w="12700">
            <a:miter lim="400000"/>
          </a:ln>
        </p:spPr>
        <p:txBody>
          <a:bodyPr lIns="45718" tIns="45718" rIns="45718" bIns="45718" anchor="ctr"/>
          <a:lstStyle/>
          <a:p>
            <a:pPr>
              <a:defRPr sz="1800">
                <a:latin typeface="Arial"/>
                <a:ea typeface="Arial"/>
                <a:cs typeface="Arial"/>
                <a:sym typeface="Arial"/>
              </a:defRPr>
            </a:pPr>
            <a:endParaRPr/>
          </a:p>
        </p:txBody>
      </p:sp>
      <p:sp>
        <p:nvSpPr>
          <p:cNvPr id="149" name="Shape 149"/>
          <p:cNvSpPr/>
          <p:nvPr/>
        </p:nvSpPr>
        <p:spPr>
          <a:xfrm>
            <a:off x="1187450" y="4005262"/>
            <a:ext cx="7246938" cy="135396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500">
                <a:solidFill>
                  <a:srgbClr val="F8F8F8"/>
                </a:solidFill>
                <a:latin typeface="Arial"/>
                <a:ea typeface="Arial"/>
                <a:cs typeface="Arial"/>
                <a:sym typeface="Arial"/>
              </a:defRPr>
            </a:pPr>
            <a:r>
              <a:t>Thank you!</a:t>
            </a:r>
            <a:endParaRPr sz="1800"/>
          </a:p>
          <a:p>
            <a:pPr>
              <a:defRPr sz="2500">
                <a:solidFill>
                  <a:srgbClr val="F8F8F8"/>
                </a:solidFill>
                <a:latin typeface="Arial"/>
                <a:ea typeface="Arial"/>
                <a:cs typeface="Arial"/>
                <a:sym typeface="Arial"/>
              </a:defRPr>
            </a:pPr>
            <a:endParaRPr sz="1800"/>
          </a:p>
          <a:p>
            <a:pPr>
              <a:defRPr sz="1800">
                <a:solidFill>
                  <a:srgbClr val="F8F8F8"/>
                </a:solidFill>
                <a:latin typeface="Arial"/>
                <a:ea typeface="Arial"/>
                <a:cs typeface="Arial"/>
                <a:sym typeface="Arial"/>
              </a:defRPr>
            </a:pPr>
            <a:r>
              <a:t>hlastres@bndes.gov.br</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5"/>
          <p:cNvGrpSpPr/>
          <p:nvPr/>
        </p:nvGrpSpPr>
        <p:grpSpPr>
          <a:xfrm>
            <a:off x="2667000" y="1268412"/>
            <a:ext cx="3917949" cy="1196976"/>
            <a:chOff x="0" y="0"/>
            <a:chExt cx="3917949" cy="1196975"/>
          </a:xfrm>
        </p:grpSpPr>
        <p:sp>
          <p:nvSpPr>
            <p:cNvPr id="151" name="Shape 151"/>
            <p:cNvSpPr/>
            <p:nvPr/>
          </p:nvSpPr>
          <p:spPr>
            <a:xfrm>
              <a:off x="0" y="0"/>
              <a:ext cx="2864865" cy="383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defTabSz="457200">
                <a:lnSpc>
                  <a:spcPct val="90000"/>
                </a:lnSpc>
                <a:defRPr sz="2000" b="1">
                  <a:solidFill>
                    <a:srgbClr val="1F497D"/>
                  </a:solidFill>
                  <a:latin typeface="Trebuchet MS"/>
                  <a:ea typeface="Trebuchet MS"/>
                  <a:cs typeface="Trebuchet MS"/>
                  <a:sym typeface="Trebuchet MS"/>
                </a:defRPr>
              </a:lvl1pPr>
            </a:lstStyle>
            <a:p>
              <a:r>
                <a:t>YOUTUBE</a:t>
              </a:r>
            </a:p>
          </p:txBody>
        </p:sp>
        <p:sp>
          <p:nvSpPr>
            <p:cNvPr id="152" name="Shape 152"/>
            <p:cNvSpPr/>
            <p:nvPr/>
          </p:nvSpPr>
          <p:spPr>
            <a:xfrm>
              <a:off x="111124" y="425449"/>
              <a:ext cx="3806826" cy="11113"/>
            </a:xfrm>
            <a:prstGeom prst="line">
              <a:avLst/>
            </a:prstGeom>
            <a:noFill/>
            <a:ln w="25400" cap="flat">
              <a:solidFill>
                <a:srgbClr val="7F7F7F"/>
              </a:solidFill>
              <a:prstDash val="dash"/>
              <a:round/>
            </a:ln>
            <a:effectLst/>
          </p:spPr>
          <p:txBody>
            <a:bodyPr wrap="square" lIns="45718" tIns="45718" rIns="45718" bIns="45718" numCol="1" anchor="t">
              <a:noAutofit/>
            </a:bodyPr>
            <a:lstStyle/>
            <a:p>
              <a:endParaRPr/>
            </a:p>
          </p:txBody>
        </p:sp>
        <p:pic>
          <p:nvPicPr>
            <p:cNvPr id="153" name="image13.png" descr="Logomarca do YouTube"/>
            <p:cNvPicPr>
              <a:picLocks noChangeAspect="1"/>
            </p:cNvPicPr>
            <p:nvPr/>
          </p:nvPicPr>
          <p:blipFill>
            <a:blip r:embed="rId2">
              <a:extLst/>
            </a:blip>
            <a:stretch>
              <a:fillRect/>
            </a:stretch>
          </p:blipFill>
          <p:spPr>
            <a:xfrm>
              <a:off x="31761" y="567765"/>
              <a:ext cx="647930" cy="629210"/>
            </a:xfrm>
            <a:prstGeom prst="rect">
              <a:avLst/>
            </a:prstGeom>
            <a:ln w="12700" cap="flat">
              <a:noFill/>
              <a:miter lim="400000"/>
            </a:ln>
            <a:effectLst/>
          </p:spPr>
        </p:pic>
        <p:sp>
          <p:nvSpPr>
            <p:cNvPr id="154" name="Shape 154"/>
            <p:cNvSpPr/>
            <p:nvPr/>
          </p:nvSpPr>
          <p:spPr>
            <a:xfrm>
              <a:off x="608228" y="615433"/>
              <a:ext cx="2939513" cy="3327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600">
                  <a:solidFill>
                    <a:srgbClr val="1F497D"/>
                  </a:solidFill>
                  <a:latin typeface="Trebuchet MS"/>
                  <a:ea typeface="Trebuchet MS"/>
                  <a:cs typeface="Trebuchet MS"/>
                  <a:sym typeface="Trebuchet MS"/>
                </a:defRPr>
              </a:lvl1pPr>
            </a:lstStyle>
            <a:p>
              <a:r>
                <a:t>www.youtube.com/bndesgovbr</a:t>
              </a:r>
            </a:p>
          </p:txBody>
        </p:sp>
      </p:grpSp>
      <p:grpSp>
        <p:nvGrpSpPr>
          <p:cNvPr id="160" name="Group 160"/>
          <p:cNvGrpSpPr/>
          <p:nvPr/>
        </p:nvGrpSpPr>
        <p:grpSpPr>
          <a:xfrm>
            <a:off x="2738438" y="2636838"/>
            <a:ext cx="3881438" cy="1095375"/>
            <a:chOff x="0" y="0"/>
            <a:chExt cx="3881436" cy="1095375"/>
          </a:xfrm>
        </p:grpSpPr>
        <p:sp>
          <p:nvSpPr>
            <p:cNvPr id="156" name="Shape 156"/>
            <p:cNvSpPr/>
            <p:nvPr/>
          </p:nvSpPr>
          <p:spPr>
            <a:xfrm>
              <a:off x="0" y="363536"/>
              <a:ext cx="3881438" cy="3176"/>
            </a:xfrm>
            <a:prstGeom prst="line">
              <a:avLst/>
            </a:prstGeom>
            <a:noFill/>
            <a:ln w="25400" cap="flat">
              <a:solidFill>
                <a:srgbClr val="7F7F7F"/>
              </a:solidFill>
              <a:prstDash val="dash"/>
              <a:round/>
            </a:ln>
            <a:effectLst/>
          </p:spPr>
          <p:txBody>
            <a:bodyPr wrap="square" lIns="45718" tIns="45718" rIns="45718" bIns="45718" numCol="1" anchor="t">
              <a:noAutofit/>
            </a:bodyPr>
            <a:lstStyle/>
            <a:p>
              <a:endParaRPr/>
            </a:p>
          </p:txBody>
        </p:sp>
        <p:sp>
          <p:nvSpPr>
            <p:cNvPr id="157" name="Shape 157"/>
            <p:cNvSpPr/>
            <p:nvPr/>
          </p:nvSpPr>
          <p:spPr>
            <a:xfrm>
              <a:off x="31750" y="0"/>
              <a:ext cx="2863850" cy="383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defTabSz="457200">
                <a:lnSpc>
                  <a:spcPct val="90000"/>
                </a:lnSpc>
                <a:defRPr sz="2000" b="1">
                  <a:solidFill>
                    <a:srgbClr val="1F497D"/>
                  </a:solidFill>
                  <a:latin typeface="Trebuchet MS"/>
                  <a:ea typeface="Trebuchet MS"/>
                  <a:cs typeface="Trebuchet MS"/>
                  <a:sym typeface="Trebuchet MS"/>
                </a:defRPr>
              </a:lvl1pPr>
            </a:lstStyle>
            <a:p>
              <a:r>
                <a:t>SLIDESHARE</a:t>
              </a:r>
            </a:p>
          </p:txBody>
        </p:sp>
        <p:sp>
          <p:nvSpPr>
            <p:cNvPr id="158" name="Shape 158"/>
            <p:cNvSpPr/>
            <p:nvPr/>
          </p:nvSpPr>
          <p:spPr>
            <a:xfrm>
              <a:off x="692149" y="479433"/>
              <a:ext cx="2538967" cy="332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600">
                  <a:solidFill>
                    <a:srgbClr val="1F497D"/>
                  </a:solidFill>
                  <a:latin typeface="Trebuchet MS"/>
                  <a:ea typeface="Trebuchet MS"/>
                  <a:cs typeface="Trebuchet MS"/>
                  <a:sym typeface="Trebuchet MS"/>
                </a:defRPr>
              </a:lvl1pPr>
            </a:lstStyle>
            <a:p>
              <a:r>
                <a:t>www.slideshare.net/bndes</a:t>
              </a:r>
            </a:p>
          </p:txBody>
        </p:sp>
        <p:pic>
          <p:nvPicPr>
            <p:cNvPr id="159" name="image12.png"/>
            <p:cNvPicPr>
              <a:picLocks noChangeAspect="1"/>
            </p:cNvPicPr>
            <p:nvPr/>
          </p:nvPicPr>
          <p:blipFill>
            <a:blip r:embed="rId3">
              <a:extLst/>
            </a:blip>
            <a:stretch>
              <a:fillRect/>
            </a:stretch>
          </p:blipFill>
          <p:spPr>
            <a:xfrm>
              <a:off x="15875" y="441333"/>
              <a:ext cx="720725" cy="654042"/>
            </a:xfrm>
            <a:prstGeom prst="rect">
              <a:avLst/>
            </a:prstGeom>
            <a:ln w="12700" cap="flat">
              <a:noFill/>
              <a:miter lim="400000"/>
            </a:ln>
            <a:effectLst/>
          </p:spPr>
        </p:pic>
      </p:grpSp>
      <p:grpSp>
        <p:nvGrpSpPr>
          <p:cNvPr id="165" name="Group 165"/>
          <p:cNvGrpSpPr/>
          <p:nvPr/>
        </p:nvGrpSpPr>
        <p:grpSpPr>
          <a:xfrm>
            <a:off x="4500563" y="5157787"/>
            <a:ext cx="4018019" cy="1014413"/>
            <a:chOff x="0" y="0"/>
            <a:chExt cx="4018019" cy="1014412"/>
          </a:xfrm>
        </p:grpSpPr>
        <p:sp>
          <p:nvSpPr>
            <p:cNvPr id="161" name="Shape 161"/>
            <p:cNvSpPr/>
            <p:nvPr/>
          </p:nvSpPr>
          <p:spPr>
            <a:xfrm>
              <a:off x="0" y="0"/>
              <a:ext cx="2863850" cy="383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defTabSz="457200">
                <a:lnSpc>
                  <a:spcPct val="90000"/>
                </a:lnSpc>
                <a:defRPr sz="2000" b="1">
                  <a:solidFill>
                    <a:srgbClr val="1F497D"/>
                  </a:solidFill>
                  <a:latin typeface="Trebuchet MS"/>
                  <a:ea typeface="Trebuchet MS"/>
                  <a:cs typeface="Trebuchet MS"/>
                  <a:sym typeface="Trebuchet MS"/>
                </a:defRPr>
              </a:lvl1pPr>
            </a:lstStyle>
            <a:p>
              <a:r>
                <a:t>FACEBOOK </a:t>
              </a:r>
            </a:p>
          </p:txBody>
        </p:sp>
        <p:sp>
          <p:nvSpPr>
            <p:cNvPr id="162" name="Shape 162"/>
            <p:cNvSpPr/>
            <p:nvPr/>
          </p:nvSpPr>
          <p:spPr>
            <a:xfrm>
              <a:off x="104775" y="419100"/>
              <a:ext cx="3711575" cy="0"/>
            </a:xfrm>
            <a:prstGeom prst="line">
              <a:avLst/>
            </a:prstGeom>
            <a:noFill/>
            <a:ln w="25400" cap="flat">
              <a:solidFill>
                <a:srgbClr val="7F7F7F"/>
              </a:solidFill>
              <a:prstDash val="dash"/>
              <a:round/>
            </a:ln>
            <a:effectLst/>
          </p:spPr>
          <p:txBody>
            <a:bodyPr wrap="square" lIns="45718" tIns="45718" rIns="45718" bIns="45718" numCol="1" anchor="t">
              <a:noAutofit/>
            </a:bodyPr>
            <a:lstStyle/>
            <a:p>
              <a:endParaRPr/>
            </a:p>
          </p:txBody>
        </p:sp>
        <p:sp>
          <p:nvSpPr>
            <p:cNvPr id="163" name="Shape 163"/>
            <p:cNvSpPr/>
            <p:nvPr/>
          </p:nvSpPr>
          <p:spPr>
            <a:xfrm>
              <a:off x="585786" y="628608"/>
              <a:ext cx="3432233" cy="332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600">
                  <a:solidFill>
                    <a:srgbClr val="1F497D"/>
                  </a:solidFill>
                  <a:latin typeface="Trebuchet MS"/>
                  <a:ea typeface="Trebuchet MS"/>
                  <a:cs typeface="Trebuchet MS"/>
                  <a:sym typeface="Trebuchet MS"/>
                </a:defRPr>
              </a:lvl1pPr>
            </a:lstStyle>
            <a:p>
              <a:r>
                <a:t>www.facebook.com/bndes.imprensa</a:t>
              </a:r>
            </a:p>
          </p:txBody>
        </p:sp>
        <p:pic>
          <p:nvPicPr>
            <p:cNvPr id="164" name="image14.png"/>
            <p:cNvPicPr>
              <a:picLocks noChangeAspect="1"/>
            </p:cNvPicPr>
            <p:nvPr/>
          </p:nvPicPr>
          <p:blipFill>
            <a:blip r:embed="rId4">
              <a:extLst/>
            </a:blip>
            <a:stretch>
              <a:fillRect/>
            </a:stretch>
          </p:blipFill>
          <p:spPr>
            <a:xfrm>
              <a:off x="104775" y="533348"/>
              <a:ext cx="481012" cy="481065"/>
            </a:xfrm>
            <a:prstGeom prst="rect">
              <a:avLst/>
            </a:prstGeom>
            <a:ln w="12700" cap="flat">
              <a:noFill/>
              <a:miter lim="400000"/>
            </a:ln>
            <a:effectLst/>
          </p:spPr>
        </p:pic>
      </p:grpSp>
      <p:sp>
        <p:nvSpPr>
          <p:cNvPr id="166" name="Shape 166"/>
          <p:cNvSpPr/>
          <p:nvPr/>
        </p:nvSpPr>
        <p:spPr>
          <a:xfrm>
            <a:off x="371475" y="207962"/>
            <a:ext cx="5276850" cy="43453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lnSpc>
                <a:spcPct val="120000"/>
              </a:lnSpc>
              <a:spcBef>
                <a:spcPts val="500"/>
              </a:spcBef>
              <a:defRPr b="1">
                <a:solidFill>
                  <a:schemeClr val="accent3">
                    <a:lumOff val="44000"/>
                  </a:schemeClr>
                </a:solidFill>
                <a:latin typeface="Arial"/>
                <a:ea typeface="Arial"/>
                <a:cs typeface="Arial"/>
                <a:sym typeface="Arial"/>
              </a:defRPr>
            </a:lvl1pPr>
          </a:lstStyle>
          <a:p>
            <a:r>
              <a:t>BNDES on Social Medias</a:t>
            </a:r>
          </a:p>
        </p:txBody>
      </p:sp>
      <p:grpSp>
        <p:nvGrpSpPr>
          <p:cNvPr id="171" name="Group 171"/>
          <p:cNvGrpSpPr/>
          <p:nvPr/>
        </p:nvGrpSpPr>
        <p:grpSpPr>
          <a:xfrm>
            <a:off x="4572000" y="3789363"/>
            <a:ext cx="3816350" cy="1095375"/>
            <a:chOff x="0" y="0"/>
            <a:chExt cx="3816350" cy="1095374"/>
          </a:xfrm>
        </p:grpSpPr>
        <p:sp>
          <p:nvSpPr>
            <p:cNvPr id="167" name="Shape 167"/>
            <p:cNvSpPr/>
            <p:nvPr/>
          </p:nvSpPr>
          <p:spPr>
            <a:xfrm>
              <a:off x="0" y="0"/>
              <a:ext cx="2863850" cy="383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defTabSz="457200">
                <a:lnSpc>
                  <a:spcPct val="90000"/>
                </a:lnSpc>
                <a:defRPr sz="2000" b="1">
                  <a:solidFill>
                    <a:srgbClr val="1F497D"/>
                  </a:solidFill>
                  <a:latin typeface="Trebuchet MS"/>
                  <a:ea typeface="Trebuchet MS"/>
                  <a:cs typeface="Trebuchet MS"/>
                  <a:sym typeface="Trebuchet MS"/>
                </a:defRPr>
              </a:lvl1pPr>
            </a:lstStyle>
            <a:p>
              <a:r>
                <a:t>TWITTER </a:t>
              </a:r>
            </a:p>
          </p:txBody>
        </p:sp>
        <p:pic>
          <p:nvPicPr>
            <p:cNvPr id="168" name="image15.png" descr="twitter.png"/>
            <p:cNvPicPr>
              <a:picLocks noChangeAspect="1"/>
            </p:cNvPicPr>
            <p:nvPr/>
          </p:nvPicPr>
          <p:blipFill>
            <a:blip r:embed="rId5">
              <a:extLst/>
            </a:blip>
            <a:stretch>
              <a:fillRect/>
            </a:stretch>
          </p:blipFill>
          <p:spPr>
            <a:xfrm>
              <a:off x="104775" y="592143"/>
              <a:ext cx="503237" cy="503232"/>
            </a:xfrm>
            <a:prstGeom prst="rect">
              <a:avLst/>
            </a:prstGeom>
            <a:ln w="12700" cap="flat">
              <a:noFill/>
              <a:miter lim="400000"/>
            </a:ln>
            <a:effectLst/>
          </p:spPr>
        </p:pic>
        <p:sp>
          <p:nvSpPr>
            <p:cNvPr id="169" name="Shape 169"/>
            <p:cNvSpPr/>
            <p:nvPr/>
          </p:nvSpPr>
          <p:spPr>
            <a:xfrm>
              <a:off x="104775" y="447675"/>
              <a:ext cx="3711575" cy="0"/>
            </a:xfrm>
            <a:prstGeom prst="line">
              <a:avLst/>
            </a:prstGeom>
            <a:noFill/>
            <a:ln w="25400" cap="flat">
              <a:solidFill>
                <a:srgbClr val="7F7F7F"/>
              </a:solidFill>
              <a:prstDash val="dash"/>
              <a:round/>
            </a:ln>
            <a:effectLst/>
          </p:spPr>
          <p:txBody>
            <a:bodyPr wrap="square" lIns="45718" tIns="45718" rIns="45718" bIns="45718" numCol="1" anchor="t">
              <a:noAutofit/>
            </a:bodyPr>
            <a:lstStyle/>
            <a:p>
              <a:endParaRPr/>
            </a:p>
          </p:txBody>
        </p:sp>
        <p:sp>
          <p:nvSpPr>
            <p:cNvPr id="170" name="Shape 170"/>
            <p:cNvSpPr/>
            <p:nvPr/>
          </p:nvSpPr>
          <p:spPr>
            <a:xfrm>
              <a:off x="585786" y="685805"/>
              <a:ext cx="2743953" cy="332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600">
                  <a:solidFill>
                    <a:srgbClr val="1F497D"/>
                  </a:solidFill>
                  <a:latin typeface="Trebuchet MS"/>
                  <a:ea typeface="Trebuchet MS"/>
                  <a:cs typeface="Trebuchet MS"/>
                  <a:sym typeface="Trebuchet MS"/>
                </a:defRPr>
              </a:lvl1pPr>
            </a:lstStyle>
            <a:p>
              <a:r>
                <a:t>twitter.com/bndes_imprensa</a:t>
              </a:r>
            </a:p>
          </p:txBody>
        </p:sp>
      </p:grpSp>
      <p:pic>
        <p:nvPicPr>
          <p:cNvPr id="172" name="image16.jpeg" descr="D:\Users\THEME\Desktop\download.jpg"/>
          <p:cNvPicPr>
            <a:picLocks noChangeAspect="1"/>
          </p:cNvPicPr>
          <p:nvPr/>
        </p:nvPicPr>
        <p:blipFill>
          <a:blip r:embed="rId6">
            <a:extLst/>
          </a:blip>
          <a:stretch>
            <a:fillRect/>
          </a:stretch>
        </p:blipFill>
        <p:spPr>
          <a:xfrm>
            <a:off x="6875463" y="1660525"/>
            <a:ext cx="1879601" cy="1408113"/>
          </a:xfrm>
          <a:prstGeom prst="rect">
            <a:avLst/>
          </a:prstGeom>
          <a:ln w="12700">
            <a:miter lim="400000"/>
          </a:ln>
        </p:spPr>
      </p:pic>
      <p:sp>
        <p:nvSpPr>
          <p:cNvPr id="173" name="Shape 173"/>
          <p:cNvSpPr/>
          <p:nvPr/>
        </p:nvSpPr>
        <p:spPr>
          <a:xfrm>
            <a:off x="-1260475" y="5449571"/>
            <a:ext cx="4176713" cy="1396372"/>
          </a:xfrm>
          <a:custGeom>
            <a:avLst/>
            <a:gdLst/>
            <a:ahLst/>
            <a:cxnLst>
              <a:cxn ang="0">
                <a:pos x="wd2" y="hd2"/>
              </a:cxn>
              <a:cxn ang="5400000">
                <a:pos x="wd2" y="hd2"/>
              </a:cxn>
              <a:cxn ang="10800000">
                <a:pos x="wd2" y="hd2"/>
              </a:cxn>
              <a:cxn ang="16200000">
                <a:pos x="wd2" y="hd2"/>
              </a:cxn>
            </a:cxnLst>
            <a:rect l="0" t="0" r="r" b="b"/>
            <a:pathLst>
              <a:path w="21600" h="21324" extrusionOk="0">
                <a:moveTo>
                  <a:pt x="0" y="102"/>
                </a:moveTo>
                <a:cubicBezTo>
                  <a:pt x="427" y="5"/>
                  <a:pt x="854" y="-68"/>
                  <a:pt x="1335" y="102"/>
                </a:cubicBezTo>
                <a:cubicBezTo>
                  <a:pt x="1816" y="271"/>
                  <a:pt x="2337" y="829"/>
                  <a:pt x="2891" y="1193"/>
                </a:cubicBezTo>
                <a:cubicBezTo>
                  <a:pt x="3446" y="1556"/>
                  <a:pt x="4153" y="1726"/>
                  <a:pt x="4673" y="2284"/>
                </a:cubicBezTo>
                <a:cubicBezTo>
                  <a:pt x="5194" y="2841"/>
                  <a:pt x="5714" y="3035"/>
                  <a:pt x="6009" y="4490"/>
                </a:cubicBezTo>
                <a:cubicBezTo>
                  <a:pt x="6303" y="5944"/>
                  <a:pt x="6416" y="8877"/>
                  <a:pt x="6455" y="11084"/>
                </a:cubicBezTo>
                <a:cubicBezTo>
                  <a:pt x="6495" y="13290"/>
                  <a:pt x="6382" y="16029"/>
                  <a:pt x="6235" y="17677"/>
                </a:cubicBezTo>
                <a:cubicBezTo>
                  <a:pt x="6087" y="19326"/>
                  <a:pt x="5861" y="20417"/>
                  <a:pt x="5567" y="20974"/>
                </a:cubicBezTo>
                <a:cubicBezTo>
                  <a:pt x="5272" y="21532"/>
                  <a:pt x="4713" y="21338"/>
                  <a:pt x="4453" y="20974"/>
                </a:cubicBezTo>
                <a:cubicBezTo>
                  <a:pt x="4192" y="20611"/>
                  <a:pt x="4079" y="19714"/>
                  <a:pt x="4006" y="18793"/>
                </a:cubicBezTo>
                <a:cubicBezTo>
                  <a:pt x="3932" y="17871"/>
                  <a:pt x="3932" y="16950"/>
                  <a:pt x="4006" y="15496"/>
                </a:cubicBezTo>
                <a:cubicBezTo>
                  <a:pt x="4079" y="14041"/>
                  <a:pt x="4192" y="11641"/>
                  <a:pt x="4453" y="9993"/>
                </a:cubicBezTo>
                <a:cubicBezTo>
                  <a:pt x="4713" y="8344"/>
                  <a:pt x="5199" y="6671"/>
                  <a:pt x="5567" y="5580"/>
                </a:cubicBezTo>
                <a:cubicBezTo>
                  <a:pt x="5935" y="4490"/>
                  <a:pt x="6082" y="3762"/>
                  <a:pt x="6676" y="3399"/>
                </a:cubicBezTo>
                <a:cubicBezTo>
                  <a:pt x="7270" y="3035"/>
                  <a:pt x="8532" y="3035"/>
                  <a:pt x="9126" y="3399"/>
                </a:cubicBezTo>
                <a:cubicBezTo>
                  <a:pt x="9720" y="3762"/>
                  <a:pt x="9794" y="4490"/>
                  <a:pt x="10240" y="5580"/>
                </a:cubicBezTo>
                <a:cubicBezTo>
                  <a:pt x="10687" y="6671"/>
                  <a:pt x="11394" y="8902"/>
                  <a:pt x="11801" y="9993"/>
                </a:cubicBezTo>
                <a:cubicBezTo>
                  <a:pt x="12209" y="11084"/>
                  <a:pt x="12356" y="11641"/>
                  <a:pt x="12690" y="12199"/>
                </a:cubicBezTo>
                <a:cubicBezTo>
                  <a:pt x="13024" y="12756"/>
                  <a:pt x="13431" y="13290"/>
                  <a:pt x="13804" y="13290"/>
                </a:cubicBezTo>
                <a:cubicBezTo>
                  <a:pt x="14177" y="13290"/>
                  <a:pt x="14624" y="12926"/>
                  <a:pt x="14919" y="12199"/>
                </a:cubicBezTo>
                <a:cubicBezTo>
                  <a:pt x="15213" y="11471"/>
                  <a:pt x="15513" y="10162"/>
                  <a:pt x="15586" y="8877"/>
                </a:cubicBezTo>
                <a:cubicBezTo>
                  <a:pt x="15660" y="7593"/>
                  <a:pt x="15508" y="5580"/>
                  <a:pt x="15361" y="4490"/>
                </a:cubicBezTo>
                <a:cubicBezTo>
                  <a:pt x="15213" y="3399"/>
                  <a:pt x="14953" y="2647"/>
                  <a:pt x="14693" y="2284"/>
                </a:cubicBezTo>
                <a:cubicBezTo>
                  <a:pt x="14433" y="1920"/>
                  <a:pt x="14025" y="1920"/>
                  <a:pt x="13804" y="2284"/>
                </a:cubicBezTo>
                <a:cubicBezTo>
                  <a:pt x="13583" y="2647"/>
                  <a:pt x="13471" y="3399"/>
                  <a:pt x="13358" y="4490"/>
                </a:cubicBezTo>
                <a:cubicBezTo>
                  <a:pt x="13245" y="5580"/>
                  <a:pt x="13176" y="7399"/>
                  <a:pt x="13137" y="8877"/>
                </a:cubicBezTo>
                <a:cubicBezTo>
                  <a:pt x="13097" y="10356"/>
                  <a:pt x="13024" y="12005"/>
                  <a:pt x="13137" y="13290"/>
                </a:cubicBezTo>
                <a:cubicBezTo>
                  <a:pt x="13250" y="14574"/>
                  <a:pt x="13397" y="16029"/>
                  <a:pt x="13804" y="16587"/>
                </a:cubicBezTo>
                <a:cubicBezTo>
                  <a:pt x="14212" y="17144"/>
                  <a:pt x="15105" y="17314"/>
                  <a:pt x="15586" y="16587"/>
                </a:cubicBezTo>
                <a:cubicBezTo>
                  <a:pt x="16067" y="15859"/>
                  <a:pt x="16367" y="13484"/>
                  <a:pt x="16701" y="12199"/>
                </a:cubicBezTo>
                <a:cubicBezTo>
                  <a:pt x="17035" y="10914"/>
                  <a:pt x="17221" y="9799"/>
                  <a:pt x="17589" y="8877"/>
                </a:cubicBezTo>
                <a:cubicBezTo>
                  <a:pt x="17957" y="7956"/>
                  <a:pt x="18443" y="7059"/>
                  <a:pt x="18925" y="6696"/>
                </a:cubicBezTo>
                <a:cubicBezTo>
                  <a:pt x="19406" y="6332"/>
                  <a:pt x="20039" y="6332"/>
                  <a:pt x="20486" y="6696"/>
                </a:cubicBezTo>
                <a:cubicBezTo>
                  <a:pt x="20932" y="7059"/>
                  <a:pt x="21413" y="8514"/>
                  <a:pt x="21600" y="8877"/>
                </a:cubicBezTo>
              </a:path>
            </a:pathLst>
          </a:custGeom>
          <a:ln w="28575">
            <a:solidFill>
              <a:srgbClr val="969696"/>
            </a:solidFill>
          </a:ln>
        </p:spPr>
        <p:txBody>
          <a:bodyPr lIns="45718" tIns="45718" rIns="45718" bIns="45718"/>
          <a:lstStyle/>
          <a:p>
            <a:pPr>
              <a:defRPr>
                <a:latin typeface="Arial"/>
                <a:ea typeface="Arial"/>
                <a:cs typeface="Arial"/>
                <a:sym typeface="Arial"/>
              </a:defRPr>
            </a:pPr>
            <a:endParaRPr/>
          </a:p>
        </p:txBody>
      </p:sp>
      <p:grpSp>
        <p:nvGrpSpPr>
          <p:cNvPr id="177" name="Group 177"/>
          <p:cNvGrpSpPr/>
          <p:nvPr/>
        </p:nvGrpSpPr>
        <p:grpSpPr>
          <a:xfrm>
            <a:off x="2616562" y="5529204"/>
            <a:ext cx="1675232" cy="1415462"/>
            <a:chOff x="0" y="0"/>
            <a:chExt cx="1675231" cy="1415460"/>
          </a:xfrm>
        </p:grpSpPr>
        <p:sp>
          <p:nvSpPr>
            <p:cNvPr id="174" name="Shape 174"/>
            <p:cNvSpPr/>
            <p:nvPr/>
          </p:nvSpPr>
          <p:spPr>
            <a:xfrm rot="1506343">
              <a:off x="121628" y="261642"/>
              <a:ext cx="1431975" cy="892177"/>
            </a:xfrm>
            <a:prstGeom prst="ellipse">
              <a:avLst/>
            </a:prstGeom>
            <a:solidFill>
              <a:srgbClr val="969696"/>
            </a:solidFill>
            <a:ln w="12700" cap="flat">
              <a:noFill/>
              <a:miter lim="400000"/>
            </a:ln>
            <a:effectLst/>
          </p:spPr>
          <p:txBody>
            <a:bodyPr wrap="square" lIns="45718" tIns="45718" rIns="45718" bIns="45718" numCol="1" anchor="ctr">
              <a:noAutofit/>
            </a:bodyPr>
            <a:lstStyle/>
            <a:p>
              <a:pPr>
                <a:defRPr sz="1200">
                  <a:latin typeface="Arial"/>
                  <a:ea typeface="Arial"/>
                  <a:cs typeface="Arial"/>
                  <a:sym typeface="Arial"/>
                </a:defRPr>
              </a:pPr>
              <a:endParaRPr/>
            </a:p>
          </p:txBody>
        </p:sp>
        <p:sp>
          <p:nvSpPr>
            <p:cNvPr id="175" name="Shape 175"/>
            <p:cNvSpPr/>
            <p:nvPr/>
          </p:nvSpPr>
          <p:spPr>
            <a:xfrm rot="1550083">
              <a:off x="472927" y="166774"/>
              <a:ext cx="166350" cy="783962"/>
            </a:xfrm>
            <a:custGeom>
              <a:avLst/>
              <a:gdLst/>
              <a:ahLst/>
              <a:cxnLst>
                <a:cxn ang="0">
                  <a:pos x="wd2" y="hd2"/>
                </a:cxn>
                <a:cxn ang="5400000">
                  <a:pos x="wd2" y="hd2"/>
                </a:cxn>
                <a:cxn ang="10800000">
                  <a:pos x="wd2" y="hd2"/>
                </a:cxn>
                <a:cxn ang="16200000">
                  <a:pos x="wd2" y="hd2"/>
                </a:cxn>
              </a:cxnLst>
              <a:rect l="0" t="0" r="r" b="b"/>
              <a:pathLst>
                <a:path w="21600" h="21600" extrusionOk="0">
                  <a:moveTo>
                    <a:pt x="20398" y="0"/>
                  </a:moveTo>
                  <a:cubicBezTo>
                    <a:pt x="21193" y="1685"/>
                    <a:pt x="21600" y="3450"/>
                    <a:pt x="21600" y="5228"/>
                  </a:cubicBezTo>
                  <a:cubicBezTo>
                    <a:pt x="21600" y="13887"/>
                    <a:pt x="12143" y="21055"/>
                    <a:pt x="0" y="21600"/>
                  </a:cubicBezTo>
                </a:path>
              </a:pathLst>
            </a:custGeom>
            <a:noFill/>
            <a:ln w="9525" cap="flat">
              <a:solidFill>
                <a:schemeClr val="accent3">
                  <a:lumOff val="44000"/>
                </a:schemeClr>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176" name="Shape 176"/>
            <p:cNvSpPr/>
            <p:nvPr/>
          </p:nvSpPr>
          <p:spPr>
            <a:xfrm rot="358304">
              <a:off x="163415" y="414540"/>
              <a:ext cx="493130" cy="904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368" y="0"/>
                    <a:pt x="17847" y="8479"/>
                    <a:pt x="21600" y="21600"/>
                  </a:cubicBezTo>
                </a:path>
              </a:pathLst>
            </a:custGeom>
            <a:noFill/>
            <a:ln w="9525" cap="flat">
              <a:solidFill>
                <a:schemeClr val="accent3">
                  <a:lumOff val="44000"/>
                </a:schemeClr>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a:p>
          </p:txBody>
        </p:sp>
      </p:grpSp>
      <p:pic>
        <p:nvPicPr>
          <p:cNvPr id="178" name="image17.png" descr="AMERICA_cinza"/>
          <p:cNvPicPr>
            <a:picLocks noChangeAspect="1"/>
          </p:cNvPicPr>
          <p:nvPr/>
        </p:nvPicPr>
        <p:blipFill>
          <a:blip r:embed="rId7">
            <a:extLst/>
          </a:blip>
          <a:stretch>
            <a:fillRect/>
          </a:stretch>
        </p:blipFill>
        <p:spPr>
          <a:xfrm>
            <a:off x="-2197100" y="1052512"/>
            <a:ext cx="4681538" cy="4679951"/>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3</a:t>
            </a:r>
          </a:p>
        </p:txBody>
      </p:sp>
      <p:sp>
        <p:nvSpPr>
          <p:cNvPr id="66" name="Shape 66"/>
          <p:cNvSpPr>
            <a:spLocks noGrp="1"/>
          </p:cNvSpPr>
          <p:nvPr>
            <p:ph type="body" idx="4294967295"/>
          </p:nvPr>
        </p:nvSpPr>
        <p:spPr>
          <a:xfrm>
            <a:off x="194417" y="1099510"/>
            <a:ext cx="8589355" cy="5476389"/>
          </a:xfrm>
          <a:prstGeom prst="rect">
            <a:avLst/>
          </a:prstGeom>
        </p:spPr>
        <p:txBody>
          <a:bodyPr>
            <a:normAutofit/>
          </a:bodyPr>
          <a:lstStyle/>
          <a:p>
            <a:pPr marL="0" indent="0">
              <a:lnSpc>
                <a:spcPct val="80000"/>
              </a:lnSpc>
              <a:buSzTx/>
              <a:buNone/>
            </a:pPr>
            <a:r>
              <a:t>1 – Differentiation between </a:t>
            </a:r>
            <a:r>
              <a:rPr b="1">
                <a:solidFill>
                  <a:srgbClr val="008000"/>
                </a:solidFill>
              </a:rPr>
              <a:t>Invention from Innovation</a:t>
            </a:r>
          </a:p>
          <a:p>
            <a:pPr marL="0" indent="0">
              <a:lnSpc>
                <a:spcPct val="80000"/>
              </a:lnSpc>
              <a:buSzTx/>
              <a:buNone/>
            </a:pPr>
            <a:endParaRPr b="1">
              <a:solidFill>
                <a:srgbClr val="008000"/>
              </a:solidFill>
            </a:endParaRPr>
          </a:p>
          <a:p>
            <a:pPr marL="0" indent="0">
              <a:spcBef>
                <a:spcPts val="600"/>
              </a:spcBef>
              <a:buSzTx/>
              <a:buNone/>
              <a:defRPr sz="1200"/>
            </a:pPr>
            <a:endParaRPr b="1">
              <a:solidFill>
                <a:srgbClr val="008000"/>
              </a:solidFill>
            </a:endParaRPr>
          </a:p>
          <a:p>
            <a:pPr marL="0" indent="0">
              <a:spcBef>
                <a:spcPts val="600"/>
              </a:spcBef>
              <a:buSzTx/>
              <a:buNone/>
            </a:pPr>
            <a:r>
              <a:t>Main characteristcs of usual indicators for science, technology and innovation for measuring performance and guiding policy - </a:t>
            </a:r>
            <a:r>
              <a:rPr>
                <a:solidFill>
                  <a:srgbClr val="008000"/>
                </a:solidFill>
                <a:latin typeface="Tahoma"/>
                <a:ea typeface="Tahoma"/>
                <a:cs typeface="Tahoma"/>
                <a:sym typeface="Tahoma"/>
              </a:rPr>
              <a:t>Patents, publications and R&amp;D activities</a:t>
            </a:r>
          </a:p>
          <a:p>
            <a:pPr marL="0" indent="0">
              <a:spcBef>
                <a:spcPts val="600"/>
              </a:spcBef>
              <a:buSzTx/>
              <a:buNone/>
              <a:defRPr sz="1200">
                <a:solidFill>
                  <a:srgbClr val="008000"/>
                </a:solidFill>
                <a:latin typeface="Tahoma"/>
                <a:ea typeface="Tahoma"/>
                <a:cs typeface="Tahoma"/>
                <a:sym typeface="Tahoma"/>
              </a:defRPr>
            </a:pPr>
            <a:endParaRPr>
              <a:solidFill>
                <a:srgbClr val="008000"/>
              </a:solidFill>
              <a:latin typeface="Tahoma"/>
              <a:ea typeface="Tahoma"/>
              <a:cs typeface="Tahoma"/>
              <a:sym typeface="Tahoma"/>
            </a:endParaRPr>
          </a:p>
          <a:p>
            <a:pPr marL="0" indent="0">
              <a:spcBef>
                <a:spcPts val="600"/>
              </a:spcBef>
              <a:buSzTx/>
              <a:buNone/>
              <a:defRPr sz="1200">
                <a:solidFill>
                  <a:srgbClr val="008000"/>
                </a:solidFill>
                <a:latin typeface="Tahoma"/>
                <a:ea typeface="Tahoma"/>
                <a:cs typeface="Tahoma"/>
                <a:sym typeface="Tahoma"/>
              </a:defRPr>
            </a:pPr>
            <a:endParaRPr>
              <a:solidFill>
                <a:srgbClr val="008000"/>
              </a:solidFill>
              <a:latin typeface="Tahoma"/>
              <a:ea typeface="Tahoma"/>
              <a:cs typeface="Tahoma"/>
              <a:sym typeface="Tahoma"/>
            </a:endParaRPr>
          </a:p>
          <a:p>
            <a:pPr marL="0" indent="0">
              <a:spcBef>
                <a:spcPts val="600"/>
              </a:spcBef>
              <a:buSzTx/>
              <a:buNone/>
              <a:defRPr>
                <a:solidFill>
                  <a:srgbClr val="008000"/>
                </a:solidFill>
                <a:latin typeface="Tahoma"/>
                <a:ea typeface="Tahoma"/>
                <a:cs typeface="Tahoma"/>
                <a:sym typeface="Tahoma"/>
              </a:defRPr>
            </a:pPr>
            <a:r>
              <a:t>Revision of policy emphasis  </a:t>
            </a:r>
          </a:p>
          <a:p>
            <a:pPr marL="902969" lvl="1" indent="-502919">
              <a:spcBef>
                <a:spcPts val="0"/>
              </a:spcBef>
              <a:defRPr sz="2200">
                <a:solidFill>
                  <a:srgbClr val="006600"/>
                </a:solidFill>
              </a:defRPr>
            </a:pPr>
            <a:r>
              <a:t>from the support of infrastructure, R&amp;D activities and intellectual property – </a:t>
            </a:r>
            <a:r>
              <a:rPr b="1"/>
              <a:t>big corporations</a:t>
            </a:r>
            <a:endParaRPr sz="2000"/>
          </a:p>
          <a:p>
            <a:pPr marL="902969" lvl="1" indent="-502919">
              <a:spcBef>
                <a:spcPts val="0"/>
              </a:spcBef>
              <a:defRPr sz="2200">
                <a:solidFill>
                  <a:srgbClr val="006600"/>
                </a:solidFill>
              </a:defRPr>
            </a:pPr>
            <a:r>
              <a:t>to the effective mobilization of means to acquire, use and accumulate knowledge in a vast array of activities</a:t>
            </a:r>
            <a:endParaRPr sz="1200">
              <a:solidFill>
                <a:srgbClr val="008000"/>
              </a:solidFill>
              <a:latin typeface="Tahoma"/>
              <a:ea typeface="Tahoma"/>
              <a:cs typeface="Tahoma"/>
              <a:sym typeface="Tahoma"/>
            </a:endParaRPr>
          </a:p>
          <a:p>
            <a:pPr marL="0" indent="0">
              <a:spcBef>
                <a:spcPts val="600"/>
              </a:spcBef>
              <a:buSzTx/>
              <a:buNone/>
              <a:defRPr>
                <a:solidFill>
                  <a:srgbClr val="008000"/>
                </a:solidFill>
                <a:latin typeface="Tahoma"/>
                <a:ea typeface="Tahoma"/>
                <a:cs typeface="Tahoma"/>
                <a:sym typeface="Tahoma"/>
              </a:defRPr>
            </a:pPr>
            <a:r>
              <a:t>Need to develop and use new indicators</a:t>
            </a:r>
          </a:p>
        </p:txBody>
      </p:sp>
      <p:sp>
        <p:nvSpPr>
          <p:cNvPr id="67" name="Shape 67"/>
          <p:cNvSpPr>
            <a:spLocks noGrp="1"/>
          </p:cNvSpPr>
          <p:nvPr>
            <p:ph type="title" idx="4294967295"/>
          </p:nvPr>
        </p:nvSpPr>
        <p:spPr>
          <a:xfrm>
            <a:off x="179386" y="158750"/>
            <a:ext cx="6292852" cy="476250"/>
          </a:xfrm>
          <a:prstGeom prst="rect">
            <a:avLst/>
          </a:prstGeom>
        </p:spPr>
        <p:txBody>
          <a:bodyPr>
            <a:normAutofit/>
          </a:bodyPr>
          <a:lstStyle/>
          <a:p>
            <a:r>
              <a:t>Policies for innovation: how to advance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12</a:t>
            </a:r>
          </a:p>
        </p:txBody>
      </p:sp>
      <p:sp>
        <p:nvSpPr>
          <p:cNvPr id="70" name="Shape 70"/>
          <p:cNvSpPr>
            <a:spLocks noGrp="1"/>
          </p:cNvSpPr>
          <p:nvPr>
            <p:ph type="body" idx="4294967295"/>
          </p:nvPr>
        </p:nvSpPr>
        <p:spPr>
          <a:xfrm>
            <a:off x="228598" y="1219200"/>
            <a:ext cx="8763003" cy="5486400"/>
          </a:xfrm>
          <a:prstGeom prst="rect">
            <a:avLst/>
          </a:prstGeom>
          <a:solidFill>
            <a:schemeClr val="accent3">
              <a:lumOff val="44000"/>
            </a:schemeClr>
          </a:solidFill>
          <a:ln w="9525">
            <a:solidFill>
              <a:srgbClr val="000000"/>
            </a:solidFill>
            <a:round/>
          </a:ln>
        </p:spPr>
        <p:txBody>
          <a:bodyPr>
            <a:normAutofit/>
          </a:bodyPr>
          <a:lstStyle/>
          <a:p>
            <a:pPr marL="0" indent="0">
              <a:lnSpc>
                <a:spcPct val="90000"/>
              </a:lnSpc>
              <a:buSzTx/>
              <a:buNone/>
              <a:defRPr sz="2200"/>
            </a:pPr>
            <a:r>
              <a:t>2 – </a:t>
            </a:r>
            <a:r>
              <a:rPr sz="2400"/>
              <a:t>Differentiation between </a:t>
            </a:r>
            <a:r>
              <a:rPr sz="2400" b="1">
                <a:solidFill>
                  <a:srgbClr val="008000"/>
                </a:solidFill>
              </a:rPr>
              <a:t>Knowledge from Information</a:t>
            </a:r>
            <a:r>
              <a:rPr sz="2400"/>
              <a:t> </a:t>
            </a:r>
          </a:p>
          <a:p>
            <a:pPr marL="0" indent="0">
              <a:lnSpc>
                <a:spcPct val="90000"/>
              </a:lnSpc>
              <a:buSzTx/>
              <a:buNone/>
            </a:pPr>
            <a:r>
              <a:t>Acquisition of knowledge, equipment and technology developed abroad can never replace the need to create and foster local and national capacity-building opportunities</a:t>
            </a:r>
          </a:p>
          <a:p>
            <a:pPr marL="0" indent="0">
              <a:lnSpc>
                <a:spcPct val="90000"/>
              </a:lnSpc>
              <a:buSzTx/>
              <a:buNone/>
              <a:defRPr sz="2200">
                <a:solidFill>
                  <a:srgbClr val="008000"/>
                </a:solidFill>
              </a:defRPr>
            </a:pPr>
            <a:r>
              <a:t>Selection, purchase, copying, incorporation and use require considerable capacity</a:t>
            </a:r>
          </a:p>
          <a:p>
            <a:pPr marL="0" indent="0">
              <a:lnSpc>
                <a:spcPct val="90000"/>
              </a:lnSpc>
              <a:buSzTx/>
              <a:buNone/>
              <a:defRPr sz="2200"/>
            </a:pPr>
            <a:r>
              <a:t>A crucial learning dimension relates to the capacity of putting into practice the knowledge and technologies acquired </a:t>
            </a:r>
            <a:endParaRPr>
              <a:solidFill>
                <a:srgbClr val="008000"/>
              </a:solidFill>
            </a:endParaRPr>
          </a:p>
          <a:p>
            <a:pPr marL="0" indent="0">
              <a:lnSpc>
                <a:spcPct val="90000"/>
              </a:lnSpc>
              <a:defRPr sz="2200"/>
            </a:pPr>
            <a:r>
              <a:t> the capacity to generate and internalize new knowledge depends directly on use</a:t>
            </a:r>
          </a:p>
          <a:p>
            <a:pPr marL="0" indent="0">
              <a:lnSpc>
                <a:spcPct val="90000"/>
              </a:lnSpc>
              <a:buSzTx/>
              <a:buNone/>
              <a:defRPr sz="800">
                <a:solidFill>
                  <a:srgbClr val="008000"/>
                </a:solidFill>
              </a:defRPr>
            </a:pPr>
            <a:endParaRPr/>
          </a:p>
          <a:p>
            <a:pPr marL="0" indent="0">
              <a:lnSpc>
                <a:spcPct val="90000"/>
              </a:lnSpc>
              <a:spcBef>
                <a:spcPts val="600"/>
              </a:spcBef>
              <a:buSzTx/>
              <a:buNone/>
              <a:defRPr sz="2200">
                <a:solidFill>
                  <a:srgbClr val="008000"/>
                </a:solidFill>
              </a:defRPr>
            </a:pPr>
            <a:r>
              <a:t>Revision of policy emphasis</a:t>
            </a:r>
          </a:p>
          <a:p>
            <a:pPr marL="376713" lvl="1" indent="-197326">
              <a:lnSpc>
                <a:spcPct val="90000"/>
              </a:lnSpc>
              <a:spcBef>
                <a:spcPts val="0"/>
              </a:spcBef>
              <a:defRPr sz="2200">
                <a:solidFill>
                  <a:srgbClr val="008000"/>
                </a:solidFill>
              </a:defRPr>
            </a:pPr>
            <a:r>
              <a:t>from technology imports</a:t>
            </a:r>
            <a:endParaRPr sz="2000"/>
          </a:p>
          <a:p>
            <a:pPr marL="376713" lvl="1" indent="-197326">
              <a:lnSpc>
                <a:spcPct val="90000"/>
              </a:lnSpc>
              <a:spcBef>
                <a:spcPts val="0"/>
              </a:spcBef>
              <a:defRPr sz="2200">
                <a:solidFill>
                  <a:srgbClr val="008000"/>
                </a:solidFill>
              </a:defRPr>
            </a:pPr>
            <a:r>
              <a:t>to fostering the creation of absorptive capabilities and the promotion of solid, interactive and dynamic local and national production structures</a:t>
            </a:r>
          </a:p>
        </p:txBody>
      </p:sp>
      <p:sp>
        <p:nvSpPr>
          <p:cNvPr id="71" name="Shape 71"/>
          <p:cNvSpPr>
            <a:spLocks noGrp="1"/>
          </p:cNvSpPr>
          <p:nvPr>
            <p:ph type="title" idx="4294967295"/>
          </p:nvPr>
        </p:nvSpPr>
        <p:spPr>
          <a:xfrm>
            <a:off x="179386" y="158750"/>
            <a:ext cx="6292852" cy="476250"/>
          </a:xfrm>
          <a:prstGeom prst="rect">
            <a:avLst/>
          </a:prstGeom>
        </p:spPr>
        <p:txBody>
          <a:bodyPr>
            <a:normAutofit/>
          </a:bodyPr>
          <a:lstStyle/>
          <a:p>
            <a:r>
              <a:t>Policies for innovation: how to advance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p:nvPr/>
        </p:nvSpPr>
        <p:spPr>
          <a:xfrm>
            <a:off x="7116170" y="6500186"/>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5</a:t>
            </a:r>
          </a:p>
        </p:txBody>
      </p:sp>
      <p:sp>
        <p:nvSpPr>
          <p:cNvPr id="74" name="Shape 74"/>
          <p:cNvSpPr>
            <a:spLocks noGrp="1"/>
          </p:cNvSpPr>
          <p:nvPr>
            <p:ph type="body" idx="4294967295"/>
          </p:nvPr>
        </p:nvSpPr>
        <p:spPr>
          <a:xfrm>
            <a:off x="185454" y="1187449"/>
            <a:ext cx="8773089" cy="5486401"/>
          </a:xfrm>
          <a:prstGeom prst="rect">
            <a:avLst/>
          </a:prstGeom>
          <a:solidFill>
            <a:schemeClr val="accent3">
              <a:lumOff val="44000"/>
            </a:schemeClr>
          </a:solidFill>
          <a:ln w="9525">
            <a:solidFill>
              <a:srgbClr val="000000"/>
            </a:solidFill>
            <a:round/>
          </a:ln>
        </p:spPr>
        <p:txBody>
          <a:bodyPr>
            <a:normAutofit/>
          </a:bodyPr>
          <a:lstStyle/>
          <a:p>
            <a:pPr marL="0" indent="0" defTabSz="822959">
              <a:spcBef>
                <a:spcPts val="400"/>
              </a:spcBef>
              <a:buSzTx/>
              <a:buNone/>
              <a:defRPr sz="2159"/>
            </a:pPr>
            <a:r>
              <a:t>3 - The production and innovation capacity of a country or region reflects historical, territorial, political, economic and socio-cultural conditions</a:t>
            </a:r>
          </a:p>
          <a:p>
            <a:pPr marL="0" indent="0" defTabSz="822959">
              <a:spcBef>
                <a:spcPts val="400"/>
              </a:spcBef>
              <a:buSzTx/>
              <a:buNone/>
              <a:defRPr sz="2159"/>
            </a:pPr>
            <a:endParaRPr/>
          </a:p>
          <a:p>
            <a:pPr marL="0" indent="0" defTabSz="822959">
              <a:spcBef>
                <a:spcPts val="400"/>
              </a:spcBef>
              <a:buSzTx/>
              <a:buNone/>
              <a:defRPr sz="2159"/>
            </a:pPr>
            <a:r>
              <a:t>Different contexts – with particular cognitive and regulatory systems and means for articulation and learning - lead to  </a:t>
            </a:r>
          </a:p>
          <a:p>
            <a:pPr marL="0" indent="0" defTabSz="822959">
              <a:spcBef>
                <a:spcPts val="400"/>
              </a:spcBef>
              <a:defRPr sz="2159"/>
            </a:pPr>
            <a:r>
              <a:t> different ways of generating, assimilating, using and accumulating knowledge, and to</a:t>
            </a:r>
          </a:p>
          <a:p>
            <a:pPr marL="0" indent="0" defTabSz="822959">
              <a:spcBef>
                <a:spcPts val="400"/>
              </a:spcBef>
              <a:defRPr sz="2159"/>
            </a:pPr>
            <a:r>
              <a:t> specific policy requirements</a:t>
            </a:r>
          </a:p>
          <a:p>
            <a:pPr marL="0" indent="0" defTabSz="822959">
              <a:spcBef>
                <a:spcPts val="400"/>
              </a:spcBef>
              <a:buSzTx/>
              <a:buNone/>
              <a:defRPr sz="1979"/>
            </a:pPr>
            <a:r>
              <a:t> </a:t>
            </a:r>
          </a:p>
          <a:p>
            <a:pPr marL="0" indent="0" defTabSz="822959">
              <a:spcBef>
                <a:spcPts val="400"/>
              </a:spcBef>
              <a:buSzTx/>
              <a:buNone/>
              <a:defRPr sz="2159">
                <a:solidFill>
                  <a:srgbClr val="008000"/>
                </a:solidFill>
                <a:latin typeface="Tahoma"/>
                <a:ea typeface="Tahoma"/>
                <a:cs typeface="Tahoma"/>
                <a:sym typeface="Tahoma"/>
              </a:defRPr>
            </a:pPr>
            <a:r>
              <a:t>Revision of policy emphasis</a:t>
            </a:r>
          </a:p>
          <a:p>
            <a:pPr marL="0" indent="0" defTabSz="822959">
              <a:spcBef>
                <a:spcPts val="400"/>
              </a:spcBef>
              <a:buFont typeface="Tahoma"/>
              <a:defRPr sz="2159">
                <a:solidFill>
                  <a:srgbClr val="008000"/>
                </a:solidFill>
                <a:latin typeface="Tahoma"/>
                <a:ea typeface="Tahoma"/>
                <a:cs typeface="Tahoma"/>
                <a:sym typeface="Tahoma"/>
              </a:defRPr>
            </a:pPr>
            <a:r>
              <a:t> from comparing with MDC’s performance, copying MDC’s policy agenda and aiming to "catch up"</a:t>
            </a:r>
          </a:p>
          <a:p>
            <a:pPr marL="0" indent="0" defTabSz="822959">
              <a:spcBef>
                <a:spcPts val="400"/>
              </a:spcBef>
              <a:buFont typeface="Tahoma"/>
              <a:defRPr sz="1979">
                <a:solidFill>
                  <a:srgbClr val="008000"/>
                </a:solidFill>
                <a:latin typeface="Tahoma"/>
                <a:ea typeface="Tahoma"/>
                <a:cs typeface="Tahoma"/>
                <a:sym typeface="Tahoma"/>
              </a:defRPr>
            </a:pPr>
            <a:r>
              <a:rPr sz="2159"/>
              <a:t> to developing and using proper and </a:t>
            </a:r>
            <a:r>
              <a:rPr sz="2159" b="1">
                <a:latin typeface="Arial"/>
                <a:ea typeface="Arial"/>
                <a:cs typeface="Arial"/>
                <a:sym typeface="Arial"/>
              </a:rPr>
              <a:t>contextualized</a:t>
            </a:r>
            <a:r>
              <a:rPr sz="2159">
                <a:latin typeface="Arial"/>
                <a:ea typeface="Arial"/>
                <a:cs typeface="Arial"/>
                <a:sym typeface="Arial"/>
              </a:rPr>
              <a:t> concepts, indicators, methodologies and policy models</a:t>
            </a:r>
            <a:r>
              <a:t> </a:t>
            </a:r>
            <a:r>
              <a:rPr sz="2159">
                <a:latin typeface="Arial"/>
                <a:ea typeface="Arial"/>
                <a:cs typeface="Arial"/>
                <a:sym typeface="Arial"/>
              </a:rPr>
              <a:t> </a:t>
            </a:r>
          </a:p>
        </p:txBody>
      </p:sp>
      <p:sp>
        <p:nvSpPr>
          <p:cNvPr id="75" name="Shape 75"/>
          <p:cNvSpPr>
            <a:spLocks noGrp="1"/>
          </p:cNvSpPr>
          <p:nvPr>
            <p:ph type="title" idx="4294967295"/>
          </p:nvPr>
        </p:nvSpPr>
        <p:spPr>
          <a:xfrm>
            <a:off x="179386" y="158750"/>
            <a:ext cx="6292852" cy="476250"/>
          </a:xfrm>
          <a:prstGeom prst="rect">
            <a:avLst/>
          </a:prstGeom>
        </p:spPr>
        <p:txBody>
          <a:bodyPr>
            <a:normAutofit/>
          </a:bodyPr>
          <a:lstStyle/>
          <a:p>
            <a:r>
              <a:t>Policies for innovation: how to advance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6</a:t>
            </a:r>
          </a:p>
        </p:txBody>
      </p:sp>
      <p:sp>
        <p:nvSpPr>
          <p:cNvPr id="78" name="Shape 78"/>
          <p:cNvSpPr>
            <a:spLocks noGrp="1"/>
          </p:cNvSpPr>
          <p:nvPr>
            <p:ph type="body" idx="4294967295"/>
          </p:nvPr>
        </p:nvSpPr>
        <p:spPr>
          <a:xfrm>
            <a:off x="152400" y="1066800"/>
            <a:ext cx="8839200" cy="5490212"/>
          </a:xfrm>
          <a:prstGeom prst="rect">
            <a:avLst/>
          </a:prstGeom>
        </p:spPr>
        <p:txBody>
          <a:bodyPr>
            <a:normAutofit lnSpcReduction="10000"/>
          </a:bodyPr>
          <a:lstStyle/>
          <a:p>
            <a:pPr marL="329285" indent="-329285" defTabSz="878097">
              <a:spcBef>
                <a:spcPts val="400"/>
              </a:spcBef>
              <a:buSzTx/>
              <a:buNone/>
              <a:defRPr sz="2231"/>
            </a:pPr>
            <a:r>
              <a:t>Contextualization of analytical and policy frameworks</a:t>
            </a:r>
            <a:endParaRPr sz="873"/>
          </a:p>
          <a:p>
            <a:pPr marL="329285" indent="-329285" defTabSz="878097">
              <a:spcBef>
                <a:spcPts val="400"/>
              </a:spcBef>
              <a:defRPr sz="2231"/>
            </a:pPr>
            <a:r>
              <a:t> Type of insertion of a country or region within the wider geopolitical context and the role of: </a:t>
            </a:r>
          </a:p>
          <a:p>
            <a:pPr marL="210377" lvl="1" indent="0" defTabSz="878097">
              <a:spcBef>
                <a:spcPts val="0"/>
              </a:spcBef>
              <a:buFont typeface="Helvetica"/>
              <a:buChar char="✓"/>
              <a:defRPr sz="2037">
                <a:solidFill>
                  <a:srgbClr val="008000"/>
                </a:solidFill>
              </a:defRPr>
            </a:pPr>
            <a:r>
              <a:t>implicit policies </a:t>
            </a:r>
            <a:r>
              <a:rPr>
                <a:solidFill>
                  <a:srgbClr val="000000"/>
                </a:solidFill>
              </a:rPr>
              <a:t>(Herrera, 1971) and </a:t>
            </a:r>
            <a:endParaRPr sz="1843"/>
          </a:p>
          <a:p>
            <a:pPr marL="210377" lvl="1" indent="0" defTabSz="878097">
              <a:spcBef>
                <a:spcPts val="0"/>
              </a:spcBef>
              <a:buFont typeface="Helvetica"/>
              <a:buChar char="✓"/>
              <a:defRPr sz="2037">
                <a:solidFill>
                  <a:srgbClr val="008000"/>
                </a:solidFill>
              </a:defRPr>
            </a:pPr>
            <a:r>
              <a:t>malign macroeconomic regimes </a:t>
            </a:r>
            <a:r>
              <a:rPr>
                <a:solidFill>
                  <a:srgbClr val="000000"/>
                </a:solidFill>
              </a:rPr>
              <a:t>(Coutinho, 2003)</a:t>
            </a:r>
            <a:endParaRPr sz="1843"/>
          </a:p>
          <a:p>
            <a:pPr marL="329285" indent="-329285" defTabSz="878097">
              <a:spcBef>
                <a:spcPts val="400"/>
              </a:spcBef>
              <a:defRPr sz="2231"/>
            </a:pPr>
            <a:r>
              <a:t>Need to address strategic development priorities</a:t>
            </a:r>
          </a:p>
          <a:p>
            <a:pPr marL="210377" lvl="1" indent="0" defTabSz="878097">
              <a:spcBef>
                <a:spcPts val="0"/>
              </a:spcBef>
              <a:buFont typeface="Helvetica"/>
              <a:buChar char="✓"/>
              <a:defRPr sz="2037">
                <a:solidFill>
                  <a:srgbClr val="008000"/>
                </a:solidFill>
              </a:defRPr>
            </a:pPr>
            <a:r>
              <a:t>Joseph, 2012</a:t>
            </a:r>
          </a:p>
          <a:p>
            <a:pPr marL="210377" lvl="1" indent="0" defTabSz="878097">
              <a:spcBef>
                <a:spcPts val="0"/>
              </a:spcBef>
              <a:buFont typeface="Helvetica"/>
              <a:buChar char="✓"/>
              <a:defRPr sz="2037">
                <a:solidFill>
                  <a:srgbClr val="008000"/>
                </a:solidFill>
              </a:defRPr>
            </a:pPr>
            <a:r>
              <a:t>Innovation policies can and should contribute to reduce regional and social inequalities and exclusion</a:t>
            </a:r>
            <a:endParaRPr sz="2231"/>
          </a:p>
          <a:p>
            <a:pPr marL="329285" indent="-329285" defTabSz="878097">
              <a:spcBef>
                <a:spcPts val="400"/>
              </a:spcBef>
              <a:buSzTx/>
              <a:buNone/>
              <a:defRPr sz="873"/>
            </a:pPr>
            <a:endParaRPr sz="2231"/>
          </a:p>
          <a:p>
            <a:pPr marL="329285" indent="-329285" defTabSz="878097">
              <a:spcBef>
                <a:spcPts val="400"/>
              </a:spcBef>
              <a:buSzTx/>
              <a:buNone/>
              <a:defRPr sz="2037">
                <a:solidFill>
                  <a:srgbClr val="009933"/>
                </a:solidFill>
              </a:defRPr>
            </a:pPr>
            <a:r>
              <a:t>Opportunities to incorporate social inclusion and sustainable development in research and policy agendas</a:t>
            </a:r>
            <a:endParaRPr sz="2231"/>
          </a:p>
          <a:p>
            <a:pPr marL="329285" indent="-329285" defTabSz="878097">
              <a:spcBef>
                <a:spcPts val="400"/>
              </a:spcBef>
              <a:buSzTx/>
              <a:buNone/>
              <a:defRPr sz="2037">
                <a:solidFill>
                  <a:srgbClr val="008000"/>
                </a:solidFill>
                <a:latin typeface="Tahoma"/>
                <a:ea typeface="Tahoma"/>
                <a:cs typeface="Tahoma"/>
                <a:sym typeface="Tahoma"/>
              </a:defRPr>
            </a:pPr>
            <a:r>
              <a:t>Revision of policy emphasis</a:t>
            </a:r>
            <a:endParaRPr sz="2231"/>
          </a:p>
          <a:p>
            <a:pPr marL="210377" lvl="1" indent="0" defTabSz="878097">
              <a:spcBef>
                <a:spcPts val="0"/>
              </a:spcBef>
              <a:buFont typeface="Helvetica"/>
              <a:buChar char="✓"/>
              <a:defRPr sz="2037">
                <a:solidFill>
                  <a:srgbClr val="008000"/>
                </a:solidFill>
                <a:latin typeface="Tahoma"/>
                <a:ea typeface="Tahoma"/>
                <a:cs typeface="Tahoma"/>
                <a:sym typeface="Tahoma"/>
              </a:defRPr>
            </a:pPr>
            <a:r>
              <a:t>from imitating and imposing exogenous models</a:t>
            </a:r>
            <a:endParaRPr sz="1843"/>
          </a:p>
          <a:p>
            <a:pPr marL="210377" lvl="1" indent="0" defTabSz="878097">
              <a:spcBef>
                <a:spcPts val="0"/>
              </a:spcBef>
              <a:buFont typeface="Helvetica"/>
              <a:buChar char="✓"/>
              <a:defRPr sz="2037">
                <a:solidFill>
                  <a:srgbClr val="008000"/>
                </a:solidFill>
                <a:latin typeface="Tahoma"/>
                <a:ea typeface="Tahoma"/>
                <a:cs typeface="Tahoma"/>
                <a:sym typeface="Tahoma"/>
              </a:defRPr>
            </a:pPr>
            <a:r>
              <a:t>to implementing </a:t>
            </a:r>
            <a:r>
              <a:rPr>
                <a:latin typeface="Arial"/>
                <a:ea typeface="Arial"/>
                <a:cs typeface="Arial"/>
                <a:sym typeface="Arial"/>
              </a:rPr>
              <a:t>adequate policies, capable of stimulating the formulation of contextualized solutions for development </a:t>
            </a:r>
            <a:r>
              <a:rPr>
                <a:solidFill>
                  <a:srgbClr val="006600"/>
                </a:solidFill>
                <a:latin typeface="Arial"/>
                <a:ea typeface="Arial"/>
                <a:cs typeface="Arial"/>
                <a:sym typeface="Arial"/>
              </a:rPr>
              <a:t>from the micro to the macro level</a:t>
            </a:r>
          </a:p>
        </p:txBody>
      </p:sp>
      <p:sp>
        <p:nvSpPr>
          <p:cNvPr id="79" name="Shape 79"/>
          <p:cNvSpPr>
            <a:spLocks noGrp="1"/>
          </p:cNvSpPr>
          <p:nvPr>
            <p:ph type="title" idx="4294967295"/>
          </p:nvPr>
        </p:nvSpPr>
        <p:spPr>
          <a:xfrm>
            <a:off x="179386" y="158750"/>
            <a:ext cx="6292852" cy="476250"/>
          </a:xfrm>
          <a:prstGeom prst="rect">
            <a:avLst/>
          </a:prstGeom>
        </p:spPr>
        <p:txBody>
          <a:bodyPr>
            <a:normAutofit/>
          </a:bodyPr>
          <a:lstStyle/>
          <a:p>
            <a:r>
              <a:t>Policies for innovation: how to advance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15</a:t>
            </a:r>
          </a:p>
        </p:txBody>
      </p:sp>
      <p:sp>
        <p:nvSpPr>
          <p:cNvPr id="82" name="Shape 82"/>
          <p:cNvSpPr>
            <a:spLocks noGrp="1"/>
          </p:cNvSpPr>
          <p:nvPr>
            <p:ph type="body" idx="4294967295"/>
          </p:nvPr>
        </p:nvSpPr>
        <p:spPr>
          <a:xfrm>
            <a:off x="152398" y="990600"/>
            <a:ext cx="8763003" cy="5638800"/>
          </a:xfrm>
          <a:prstGeom prst="rect">
            <a:avLst/>
          </a:prstGeom>
          <a:solidFill>
            <a:schemeClr val="accent3">
              <a:lumOff val="44000"/>
            </a:schemeClr>
          </a:solidFill>
          <a:ln w="9525">
            <a:solidFill>
              <a:srgbClr val="000000"/>
            </a:solidFill>
            <a:round/>
          </a:ln>
        </p:spPr>
        <p:txBody>
          <a:bodyPr>
            <a:normAutofit/>
          </a:bodyPr>
          <a:lstStyle/>
          <a:p>
            <a:pPr marL="0" indent="0" defTabSz="905255">
              <a:buSzTx/>
              <a:buNone/>
              <a:defRPr sz="2300"/>
            </a:pPr>
            <a:r>
              <a:t>4 - Production and innovation dynamics strongly </a:t>
            </a:r>
          </a:p>
          <a:p>
            <a:pPr marL="0" indent="0" defTabSz="905255">
              <a:buFont typeface="Helvetica"/>
              <a:buChar char="✓"/>
              <a:defRPr sz="2300"/>
            </a:pPr>
            <a:r>
              <a:t> relates to capacities in the production of raw materials, equipments, final </a:t>
            </a:r>
            <a:r>
              <a:rPr>
                <a:solidFill>
                  <a:srgbClr val="009933"/>
                </a:solidFill>
              </a:rPr>
              <a:t>goods and services </a:t>
            </a:r>
            <a:r>
              <a:t>and commercialization segments, besides involving a series of other activities and organizations that are responsible for </a:t>
            </a:r>
          </a:p>
          <a:p>
            <a:pPr marL="396049" lvl="1" indent="0" defTabSz="905255">
              <a:spcBef>
                <a:spcPts val="0"/>
              </a:spcBef>
              <a:defRPr sz="2300"/>
            </a:pPr>
            <a:r>
              <a:t> their promotion, regulation, financing and representation </a:t>
            </a:r>
            <a:endParaRPr sz="1900"/>
          </a:p>
          <a:p>
            <a:pPr marL="396049" lvl="1" indent="0" defTabSz="905255">
              <a:spcBef>
                <a:spcPts val="0"/>
              </a:spcBef>
              <a:defRPr sz="2300"/>
            </a:pPr>
            <a:r>
              <a:t> assimilating, using and disseminating knowledge and capabilities</a:t>
            </a:r>
            <a:endParaRPr sz="1900">
              <a:solidFill>
                <a:srgbClr val="009933"/>
              </a:solidFill>
            </a:endParaRPr>
          </a:p>
          <a:p>
            <a:pPr marL="0" indent="0" defTabSz="905255">
              <a:buFont typeface="Helvetica"/>
              <a:buChar char="✓"/>
              <a:defRPr sz="2300">
                <a:solidFill>
                  <a:srgbClr val="008000"/>
                </a:solidFill>
              </a:defRPr>
            </a:pPr>
            <a:r>
              <a:t>depends on their economic, political and social agents and on their environment</a:t>
            </a:r>
          </a:p>
          <a:p>
            <a:pPr marL="0" indent="0" defTabSz="905255">
              <a:buSzTx/>
              <a:buNone/>
              <a:defRPr sz="2300">
                <a:solidFill>
                  <a:srgbClr val="008000"/>
                </a:solidFill>
              </a:defRPr>
            </a:pPr>
            <a:endParaRPr/>
          </a:p>
          <a:p>
            <a:pPr marL="0" indent="0" defTabSz="905255">
              <a:buSzTx/>
              <a:buNone/>
              <a:defRPr sz="2300"/>
            </a:pPr>
            <a:r>
              <a:t>Development of the concepts of NSI - national systems of innovation </a:t>
            </a:r>
            <a:r>
              <a:rPr sz="1900"/>
              <a:t>(Freeman, 1982 and 1987; Lundvall, 1985) </a:t>
            </a:r>
            <a:r>
              <a:t>and LIPSs - local innovation and production systems </a:t>
            </a:r>
            <a:r>
              <a:rPr sz="1900"/>
              <a:t>(Cassiolato and Lastres, 1997)</a:t>
            </a:r>
          </a:p>
        </p:txBody>
      </p:sp>
      <p:sp>
        <p:nvSpPr>
          <p:cNvPr id="83" name="Shape 83"/>
          <p:cNvSpPr>
            <a:spLocks noGrp="1"/>
          </p:cNvSpPr>
          <p:nvPr>
            <p:ph type="title" idx="4294967295"/>
          </p:nvPr>
        </p:nvSpPr>
        <p:spPr>
          <a:xfrm>
            <a:off x="179386" y="158750"/>
            <a:ext cx="6292852" cy="476250"/>
          </a:xfrm>
          <a:prstGeom prst="rect">
            <a:avLst/>
          </a:prstGeom>
        </p:spPr>
        <p:txBody>
          <a:bodyPr>
            <a:normAutofit/>
          </a:bodyPr>
          <a:lstStyle/>
          <a:p>
            <a:r>
              <a:t>Policies for innovation: how to advance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6781801" y="6478614"/>
            <a:ext cx="185107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8</a:t>
            </a:r>
          </a:p>
        </p:txBody>
      </p:sp>
      <p:sp>
        <p:nvSpPr>
          <p:cNvPr id="86" name="Shape 86"/>
          <p:cNvSpPr>
            <a:spLocks noGrp="1"/>
          </p:cNvSpPr>
          <p:nvPr>
            <p:ph type="body" idx="4294967295"/>
          </p:nvPr>
        </p:nvSpPr>
        <p:spPr>
          <a:xfrm>
            <a:off x="228600" y="1143000"/>
            <a:ext cx="8610600" cy="5410200"/>
          </a:xfrm>
          <a:prstGeom prst="rect">
            <a:avLst/>
          </a:prstGeom>
        </p:spPr>
        <p:txBody>
          <a:bodyPr>
            <a:normAutofit/>
          </a:bodyPr>
          <a:lstStyle/>
          <a:p>
            <a:pPr>
              <a:buSzTx/>
              <a:buNone/>
            </a:pPr>
            <a:r>
              <a:t>Main policy implications (Scerri and Lastres, 2013)</a:t>
            </a:r>
          </a:p>
          <a:p>
            <a:pPr>
              <a:buSzTx/>
              <a:buNone/>
            </a:pPr>
            <a:endParaRPr/>
          </a:p>
          <a:p>
            <a:pPr>
              <a:buSzTx/>
              <a:buNone/>
              <a:defRPr>
                <a:solidFill>
                  <a:srgbClr val="008000"/>
                </a:solidFill>
              </a:defRPr>
            </a:pPr>
            <a:r>
              <a:t>A - Focus on the different production and innovation systems as well as their territories, instead of individual and isolated support to firms and projects</a:t>
            </a:r>
          </a:p>
          <a:p>
            <a:pPr>
              <a:spcBef>
                <a:spcPts val="600"/>
              </a:spcBef>
              <a:buSzTx/>
              <a:buNone/>
              <a:defRPr>
                <a:solidFill>
                  <a:srgbClr val="008000"/>
                </a:solidFill>
              </a:defRPr>
            </a:pPr>
            <a:endParaRPr/>
          </a:p>
          <a:p>
            <a:pPr>
              <a:spcBef>
                <a:spcPts val="600"/>
              </a:spcBef>
              <a:buSzTx/>
              <a:buNone/>
              <a:defRPr>
                <a:solidFill>
                  <a:srgbClr val="008000"/>
                </a:solidFill>
              </a:defRPr>
            </a:pPr>
            <a:r>
              <a:t>Policies capable of:</a:t>
            </a:r>
          </a:p>
          <a:p>
            <a:pPr>
              <a:spcBef>
                <a:spcPts val="600"/>
              </a:spcBef>
              <a:defRPr>
                <a:solidFill>
                  <a:srgbClr val="008000"/>
                </a:solidFill>
              </a:defRPr>
            </a:pPr>
            <a:r>
              <a:t>fostering articulations and synergies among actors performing different functions within one or more LIPSs</a:t>
            </a:r>
          </a:p>
          <a:p>
            <a:pPr>
              <a:spcBef>
                <a:spcPts val="600"/>
              </a:spcBef>
              <a:defRPr>
                <a:solidFill>
                  <a:srgbClr val="008000"/>
                </a:solidFill>
              </a:defRPr>
            </a:pPr>
            <a:r>
              <a:t>stimulating their capacity of generating, assimilating, using, accumulating and diffusing knowledge</a:t>
            </a:r>
          </a:p>
        </p:txBody>
      </p:sp>
      <p:sp>
        <p:nvSpPr>
          <p:cNvPr id="87" name="Shape 87"/>
          <p:cNvSpPr>
            <a:spLocks noGrp="1"/>
          </p:cNvSpPr>
          <p:nvPr>
            <p:ph type="title" idx="4294967295"/>
          </p:nvPr>
        </p:nvSpPr>
        <p:spPr>
          <a:xfrm>
            <a:off x="179386" y="158750"/>
            <a:ext cx="6292852" cy="476250"/>
          </a:xfrm>
          <a:prstGeom prst="rect">
            <a:avLst/>
          </a:prstGeom>
        </p:spPr>
        <p:txBody>
          <a:bodyPr>
            <a:normAutofit/>
          </a:bodyPr>
          <a:lstStyle/>
          <a:p>
            <a:r>
              <a:t>Policies for innovation: how to advance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p:nvPr/>
        </p:nvSpPr>
        <p:spPr>
          <a:xfrm>
            <a:off x="6781800" y="6478614"/>
            <a:ext cx="1905000" cy="2269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r">
              <a:defRPr sz="1000">
                <a:latin typeface="Arial"/>
                <a:ea typeface="Arial"/>
                <a:cs typeface="Arial"/>
                <a:sym typeface="Arial"/>
              </a:defRPr>
            </a:lvl1pPr>
          </a:lstStyle>
          <a:p>
            <a:r>
              <a:t>9</a:t>
            </a:r>
          </a:p>
        </p:txBody>
      </p:sp>
      <p:sp>
        <p:nvSpPr>
          <p:cNvPr id="90" name="Shape 90"/>
          <p:cNvSpPr>
            <a:spLocks noGrp="1"/>
          </p:cNvSpPr>
          <p:nvPr>
            <p:ph type="body" idx="4294967295"/>
          </p:nvPr>
        </p:nvSpPr>
        <p:spPr>
          <a:xfrm>
            <a:off x="521218" y="1276349"/>
            <a:ext cx="8101563" cy="5155540"/>
          </a:xfrm>
          <a:prstGeom prst="rect">
            <a:avLst/>
          </a:prstGeom>
        </p:spPr>
        <p:txBody>
          <a:bodyPr>
            <a:normAutofit/>
          </a:bodyPr>
          <a:lstStyle/>
          <a:p>
            <a:pPr>
              <a:lnSpc>
                <a:spcPct val="90000"/>
              </a:lnSpc>
              <a:buSzTx/>
              <a:buNone/>
            </a:pPr>
            <a:r>
              <a:t>B - Importance of</a:t>
            </a:r>
          </a:p>
          <a:p>
            <a:pPr>
              <a:lnSpc>
                <a:spcPct val="90000"/>
              </a:lnSpc>
            </a:pPr>
            <a:r>
              <a:t>de-mystifying the supposed antagonism of economic, political, regional and social development goals, and of </a:t>
            </a:r>
          </a:p>
          <a:p>
            <a:pPr>
              <a:lnSpc>
                <a:spcPct val="90000"/>
              </a:lnSpc>
            </a:pPr>
            <a:r>
              <a:t>associating the different </a:t>
            </a:r>
            <a:r>
              <a:rPr b="1">
                <a:solidFill>
                  <a:srgbClr val="008000"/>
                </a:solidFill>
              </a:rPr>
              <a:t>inseparable</a:t>
            </a:r>
            <a:r>
              <a:rPr b="1"/>
              <a:t> </a:t>
            </a:r>
            <a:r>
              <a:t>dimensions of development</a:t>
            </a:r>
          </a:p>
          <a:p>
            <a:pPr marL="0" indent="0">
              <a:lnSpc>
                <a:spcPct val="90000"/>
              </a:lnSpc>
              <a:buClrTx/>
              <a:buSzTx/>
              <a:buNone/>
            </a:pPr>
            <a:endParaRPr/>
          </a:p>
          <a:p>
            <a:pPr>
              <a:lnSpc>
                <a:spcPct val="90000"/>
              </a:lnSpc>
              <a:buSzTx/>
              <a:buNone/>
              <a:defRPr sz="1000"/>
            </a:pPr>
            <a:endParaRPr/>
          </a:p>
          <a:p>
            <a:pPr>
              <a:lnSpc>
                <a:spcPct val="90000"/>
              </a:lnSpc>
              <a:spcBef>
                <a:spcPts val="600"/>
              </a:spcBef>
              <a:buSzTx/>
              <a:buNone/>
              <a:defRPr>
                <a:solidFill>
                  <a:srgbClr val="008000"/>
                </a:solidFill>
              </a:defRPr>
            </a:pPr>
            <a:r>
              <a:t>Policies capable of:</a:t>
            </a:r>
            <a:endParaRPr sz="1800"/>
          </a:p>
          <a:p>
            <a:pPr>
              <a:lnSpc>
                <a:spcPct val="90000"/>
              </a:lnSpc>
              <a:spcBef>
                <a:spcPts val="600"/>
              </a:spcBef>
              <a:defRPr>
                <a:solidFill>
                  <a:srgbClr val="008000"/>
                </a:solidFill>
              </a:defRPr>
            </a:pPr>
            <a:r>
              <a:t>breaking invisibilities and exclusions </a:t>
            </a:r>
          </a:p>
          <a:p>
            <a:pPr marL="855397" lvl="1" indent="-398197">
              <a:lnSpc>
                <a:spcPct val="90000"/>
              </a:lnSpc>
              <a:spcBef>
                <a:spcPts val="0"/>
              </a:spcBef>
              <a:buSzPct val="45000"/>
              <a:buFont typeface="Helvetica"/>
              <a:buChar char="●"/>
              <a:defRPr sz="2100">
                <a:solidFill>
                  <a:srgbClr val="008000"/>
                </a:solidFill>
              </a:defRPr>
            </a:pPr>
            <a:r>
              <a:t>informal actors and activities</a:t>
            </a:r>
          </a:p>
          <a:p>
            <a:pPr marL="855397" lvl="1" indent="-398197">
              <a:lnSpc>
                <a:spcPct val="90000"/>
              </a:lnSpc>
              <a:spcBef>
                <a:spcPts val="0"/>
              </a:spcBef>
              <a:buSzPct val="45000"/>
              <a:buFont typeface="Helvetica"/>
              <a:buChar char="●"/>
              <a:defRPr sz="2100">
                <a:solidFill>
                  <a:srgbClr val="008000"/>
                </a:solidFill>
              </a:defRPr>
            </a:pPr>
            <a:r>
              <a:t>gender, racial and other power imbalances (Joseph, 2012)</a:t>
            </a:r>
          </a:p>
          <a:p>
            <a:pPr>
              <a:lnSpc>
                <a:spcPct val="90000"/>
              </a:lnSpc>
              <a:spcBef>
                <a:spcPts val="600"/>
              </a:spcBef>
              <a:defRPr>
                <a:solidFill>
                  <a:srgbClr val="008000"/>
                </a:solidFill>
              </a:defRPr>
            </a:pPr>
            <a:r>
              <a:t>focusing on and promoting inclusive, cohesive and sustained development  </a:t>
            </a:r>
          </a:p>
        </p:txBody>
      </p:sp>
      <p:sp>
        <p:nvSpPr>
          <p:cNvPr id="91" name="Shape 91"/>
          <p:cNvSpPr>
            <a:spLocks noGrp="1"/>
          </p:cNvSpPr>
          <p:nvPr>
            <p:ph type="title" idx="4294967295"/>
          </p:nvPr>
        </p:nvSpPr>
        <p:spPr>
          <a:xfrm>
            <a:off x="179386" y="158750"/>
            <a:ext cx="6292852" cy="476250"/>
          </a:xfrm>
          <a:prstGeom prst="rect">
            <a:avLst/>
          </a:prstGeom>
        </p:spPr>
        <p:txBody>
          <a:bodyPr>
            <a:normAutofit/>
          </a:bodyPr>
          <a:lstStyle/>
          <a:p>
            <a:r>
              <a:t>Policies for innovation: how to advance</a:t>
            </a:r>
          </a:p>
        </p:txBody>
      </p:sp>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17960" dir="2700000" rotWithShape="0">
              <a:srgbClr val="000000"/>
            </a:outerShdw>
          </a:effectLst>
        </a:effectStyle>
        <a:effectStyle>
          <a:effectLst>
            <a:outerShdw blurRad="63500" dist="17960" dir="2700000" rotWithShape="0">
              <a:srgbClr val="000000"/>
            </a:outerShdw>
          </a:effectLst>
        </a:effectStyle>
        <a:effectStyle>
          <a:effectLst>
            <a:outerShdw blurRad="63500" dist="17960" dir="2700000" rotWithShape="0">
              <a:srgbClr val="000000"/>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63500" dist="17960" dir="2700000" rotWithShape="0">
            <a:srgbClr val="000000"/>
          </a:outerShdw>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17960" dir="2700000" rotWithShape="0">
            <a:srgbClr val="000000"/>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17960" dir="2700000" rotWithShape="0">
              <a:srgbClr val="000000"/>
            </a:outerShdw>
          </a:effectLst>
        </a:effectStyle>
        <a:effectStyle>
          <a:effectLst>
            <a:outerShdw blurRad="63500" dist="17960" dir="2700000" rotWithShape="0">
              <a:srgbClr val="000000"/>
            </a:outerShdw>
          </a:effectLst>
        </a:effectStyle>
        <a:effectStyle>
          <a:effectLst>
            <a:outerShdw blurRad="63500" dist="17960" dir="2700000" rotWithShape="0">
              <a:srgbClr val="000000"/>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63500" dist="17960" dir="2700000" rotWithShape="0">
            <a:srgbClr val="000000"/>
          </a:outerShdw>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17960" dir="2700000" rotWithShape="0">
            <a:srgbClr val="000000"/>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2076</Words>
  <Application>Microsoft Office PowerPoint</Application>
  <PresentationFormat>Apresentação na tela (4:3)</PresentationFormat>
  <Paragraphs>215</Paragraphs>
  <Slides>23</Slides>
  <Notes>0</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Default</vt:lpstr>
      <vt:lpstr>Apresentação do PowerPoint</vt:lpstr>
      <vt:lpstr>Apresentação do PowerPoint</vt:lpstr>
      <vt:lpstr>Policies for innovation: how to advance</vt:lpstr>
      <vt:lpstr>Policies for innovation: how to advance</vt:lpstr>
      <vt:lpstr>Policies for innovation: how to advance</vt:lpstr>
      <vt:lpstr>Policies for innovation: how to advance</vt:lpstr>
      <vt:lpstr>Policies for innovation: how to advance</vt:lpstr>
      <vt:lpstr>Policies for innovation: how to advance</vt:lpstr>
      <vt:lpstr>Policies for innovation: how to advance</vt:lpstr>
      <vt:lpstr>Apresentação do PowerPoint</vt:lpstr>
      <vt:lpstr>Policies for innovation: how to advance</vt:lpstr>
      <vt:lpstr>Apresentação do PowerPoint</vt:lpstr>
      <vt:lpstr>Innovation and Production Systems: limitations in the use of the approach</vt:lpstr>
      <vt:lpstr>Models and taxonomies on LICSs</vt:lpstr>
      <vt:lpstr>       </vt:lpstr>
      <vt:lpstr>The quest for formalization and scientification</vt:lpstr>
      <vt:lpstr>Limitations as opportunities to advance  IS research and policy efforts</vt:lpstr>
      <vt:lpstr>Local Production and Innovation Systems –  LIPSs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Helena Maria Martins Lastres</dc:creator>
  <cp:lastModifiedBy>Helena Maria Martins Lastres</cp:lastModifiedBy>
  <cp:revision>1</cp:revision>
  <dcterms:modified xsi:type="dcterms:W3CDTF">2016-04-05T22:25:09Z</dcterms:modified>
</cp:coreProperties>
</file>