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8" r:id="rId2"/>
    <p:sldId id="259" r:id="rId3"/>
    <p:sldId id="260" r:id="rId4"/>
    <p:sldId id="261" r:id="rId5"/>
    <p:sldId id="263" r:id="rId6"/>
    <p:sldId id="262" r:id="rId7"/>
    <p:sldId id="264" r:id="rId8"/>
    <p:sldId id="265" r:id="rId9"/>
    <p:sldId id="266" r:id="rId10"/>
    <p:sldId id="269" r:id="rId11"/>
    <p:sldId id="268" r:id="rId12"/>
    <p:sldId id="270" r:id="rId13"/>
    <p:sldId id="271" r:id="rId14"/>
    <p:sldId id="272" r:id="rId15"/>
    <p:sldId id="273" r:id="rId16"/>
    <p:sldId id="274" r:id="rId17"/>
  </p:sldIdLst>
  <p:sldSz cx="9144000" cy="6858000" type="screen4x3"/>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HSRC%20projects\2014\1_Articles\14_Firm-Univ%20interaction\2009_UniversityCommunity%20Project\3_Databases\1_Final%20analysis%20documents\DataAnalysis_Al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HSRC%20projects\2014\1_Articles\14_Firm-Univ%20interaction\2009_UniversityCommunity%20Project\3_Databases\1_Final%20analysis%20documents\DataAnalysis_All.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HSRC%20projects\2014\1_Articles\14_Firm-Univ%20interaction\Dimension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HSRC%20projects\2014\1_Articles\14_Firm-Univ%20interaction\Dimension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Z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325459317585303"/>
          <c:y val="6.9205191664215182E-2"/>
          <c:w val="0.64861336266790171"/>
          <c:h val="0.72009304834901833"/>
        </c:manualLayout>
      </c:layout>
      <c:radarChart>
        <c:radarStyle val="marker"/>
        <c:varyColors val="0"/>
        <c:ser>
          <c:idx val="0"/>
          <c:order val="0"/>
          <c:tx>
            <c:strRef>
              <c:f>'All_Compare Partners'!$A$7:$A$12</c:f>
              <c:strCache>
                <c:ptCount val="1"/>
                <c:pt idx="0">
                  <c:v>Firm partners</c:v>
                </c:pt>
              </c:strCache>
            </c:strRef>
          </c:tx>
          <c:cat>
            <c:strRef>
              <c:f>'All_Compare Partners'!$B$37:$B$41</c:f>
              <c:strCache>
                <c:ptCount val="5"/>
                <c:pt idx="0">
                  <c:v>UoT</c:v>
                </c:pt>
                <c:pt idx="1">
                  <c:v>CompU</c:v>
                </c:pt>
                <c:pt idx="2">
                  <c:v>ResU2</c:v>
                </c:pt>
                <c:pt idx="3">
                  <c:v>RuralU</c:v>
                </c:pt>
                <c:pt idx="4">
                  <c:v>ResU1</c:v>
                </c:pt>
              </c:strCache>
            </c:strRef>
          </c:cat>
          <c:val>
            <c:numRef>
              <c:f>'All_Compare Partners'!$D$7:$D$11</c:f>
              <c:numCache>
                <c:formatCode>####.0000</c:formatCode>
                <c:ptCount val="5"/>
                <c:pt idx="0">
                  <c:v>1.9254385964912282</c:v>
                </c:pt>
                <c:pt idx="1">
                  <c:v>1.7996323529411764</c:v>
                </c:pt>
                <c:pt idx="2">
                  <c:v>1.6514598540145986</c:v>
                </c:pt>
                <c:pt idx="3">
                  <c:v>1.6333333333333333</c:v>
                </c:pt>
                <c:pt idx="4">
                  <c:v>1.8325919335705809</c:v>
                </c:pt>
              </c:numCache>
            </c:numRef>
          </c:val>
        </c:ser>
        <c:ser>
          <c:idx val="1"/>
          <c:order val="1"/>
          <c:tx>
            <c:strRef>
              <c:f>'All_Compare Partners'!$A$13:$A$18</c:f>
              <c:strCache>
                <c:ptCount val="1"/>
                <c:pt idx="0">
                  <c:v>Academic partners</c:v>
                </c:pt>
              </c:strCache>
            </c:strRef>
          </c:tx>
          <c:cat>
            <c:strRef>
              <c:f>'All_Compare Partners'!$B$37:$B$41</c:f>
              <c:strCache>
                <c:ptCount val="5"/>
                <c:pt idx="0">
                  <c:v>UoT</c:v>
                </c:pt>
                <c:pt idx="1">
                  <c:v>CompU</c:v>
                </c:pt>
                <c:pt idx="2">
                  <c:v>ResU2</c:v>
                </c:pt>
                <c:pt idx="3">
                  <c:v>RuralU</c:v>
                </c:pt>
                <c:pt idx="4">
                  <c:v>ResU1</c:v>
                </c:pt>
              </c:strCache>
            </c:strRef>
          </c:cat>
          <c:val>
            <c:numRef>
              <c:f>'All_Compare Partners'!$D$13:$D$17</c:f>
              <c:numCache>
                <c:formatCode>####.0000</c:formatCode>
                <c:ptCount val="5"/>
                <c:pt idx="0">
                  <c:v>2.307017543859649</c:v>
                </c:pt>
                <c:pt idx="1">
                  <c:v>2.2555147058823528</c:v>
                </c:pt>
                <c:pt idx="2">
                  <c:v>2.6488240064882396</c:v>
                </c:pt>
                <c:pt idx="3">
                  <c:v>2.3961111111111113</c:v>
                </c:pt>
                <c:pt idx="4">
                  <c:v>2.5247627520759193</c:v>
                </c:pt>
              </c:numCache>
            </c:numRef>
          </c:val>
        </c:ser>
        <c:ser>
          <c:idx val="2"/>
          <c:order val="2"/>
          <c:tx>
            <c:strRef>
              <c:f>'All_Compare Partners'!$A$19:$A$24</c:f>
              <c:strCache>
                <c:ptCount val="1"/>
                <c:pt idx="0">
                  <c:v>Welfare partners</c:v>
                </c:pt>
              </c:strCache>
            </c:strRef>
          </c:tx>
          <c:cat>
            <c:strRef>
              <c:f>'All_Compare Partners'!$B$37:$B$41</c:f>
              <c:strCache>
                <c:ptCount val="5"/>
                <c:pt idx="0">
                  <c:v>UoT</c:v>
                </c:pt>
                <c:pt idx="1">
                  <c:v>CompU</c:v>
                </c:pt>
                <c:pt idx="2">
                  <c:v>ResU2</c:v>
                </c:pt>
                <c:pt idx="3">
                  <c:v>RuralU</c:v>
                </c:pt>
                <c:pt idx="4">
                  <c:v>ResU1</c:v>
                </c:pt>
              </c:strCache>
            </c:strRef>
          </c:cat>
          <c:val>
            <c:numRef>
              <c:f>'All_Compare Partners'!$D$19:$D$23</c:f>
              <c:numCache>
                <c:formatCode>####.0000</c:formatCode>
                <c:ptCount val="5"/>
                <c:pt idx="0">
                  <c:v>1.7663265306122453</c:v>
                </c:pt>
                <c:pt idx="1">
                  <c:v>1.6843750000000004</c:v>
                </c:pt>
                <c:pt idx="2">
                  <c:v>1.7163017031630159</c:v>
                </c:pt>
                <c:pt idx="3">
                  <c:v>1.8120000000000012</c:v>
                </c:pt>
                <c:pt idx="4">
                  <c:v>1.674481941977501</c:v>
                </c:pt>
              </c:numCache>
            </c:numRef>
          </c:val>
        </c:ser>
        <c:ser>
          <c:idx val="3"/>
          <c:order val="3"/>
          <c:tx>
            <c:strRef>
              <c:f>'All_Compare Partners'!$A$25:$A$30</c:f>
              <c:strCache>
                <c:ptCount val="1"/>
                <c:pt idx="0">
                  <c:v>Community partners</c:v>
                </c:pt>
              </c:strCache>
            </c:strRef>
          </c:tx>
          <c:cat>
            <c:strRef>
              <c:f>'All_Compare Partners'!$B$37:$B$41</c:f>
              <c:strCache>
                <c:ptCount val="5"/>
                <c:pt idx="0">
                  <c:v>UoT</c:v>
                </c:pt>
                <c:pt idx="1">
                  <c:v>CompU</c:v>
                </c:pt>
                <c:pt idx="2">
                  <c:v>ResU2</c:v>
                </c:pt>
                <c:pt idx="3">
                  <c:v>RuralU</c:v>
                </c:pt>
                <c:pt idx="4">
                  <c:v>ResU1</c:v>
                </c:pt>
              </c:strCache>
            </c:strRef>
          </c:cat>
          <c:val>
            <c:numRef>
              <c:f>'All_Compare Partners'!$D$25:$D$29</c:f>
              <c:numCache>
                <c:formatCode>####.0000</c:formatCode>
                <c:ptCount val="5"/>
                <c:pt idx="0">
                  <c:v>2.3294460641399417</c:v>
                </c:pt>
                <c:pt idx="1">
                  <c:v>2.3419117647058822</c:v>
                </c:pt>
                <c:pt idx="2">
                  <c:v>2.0243309002433092</c:v>
                </c:pt>
                <c:pt idx="3">
                  <c:v>2.5466666666666669</c:v>
                </c:pt>
                <c:pt idx="4">
                  <c:v>2.1731793960923622</c:v>
                </c:pt>
              </c:numCache>
            </c:numRef>
          </c:val>
        </c:ser>
        <c:ser>
          <c:idx val="4"/>
          <c:order val="4"/>
          <c:tx>
            <c:strRef>
              <c:f>'All_Compare Partners'!$A$31:$A$36</c:f>
              <c:strCache>
                <c:ptCount val="1"/>
                <c:pt idx="0">
                  <c:v>Civil society partners</c:v>
                </c:pt>
              </c:strCache>
            </c:strRef>
          </c:tx>
          <c:cat>
            <c:strRef>
              <c:f>'All_Compare Partners'!$B$37:$B$41</c:f>
              <c:strCache>
                <c:ptCount val="5"/>
                <c:pt idx="0">
                  <c:v>UoT</c:v>
                </c:pt>
                <c:pt idx="1">
                  <c:v>CompU</c:v>
                </c:pt>
                <c:pt idx="2">
                  <c:v>ResU2</c:v>
                </c:pt>
                <c:pt idx="3">
                  <c:v>RuralU</c:v>
                </c:pt>
                <c:pt idx="4">
                  <c:v>ResU1</c:v>
                </c:pt>
              </c:strCache>
            </c:strRef>
          </c:cat>
          <c:val>
            <c:numRef>
              <c:f>'All_Compare Partners'!$D$31:$D$35</c:f>
              <c:numCache>
                <c:formatCode>####.0000</c:formatCode>
                <c:ptCount val="5"/>
                <c:pt idx="0">
                  <c:v>1.3799805636540323</c:v>
                </c:pt>
                <c:pt idx="1">
                  <c:v>1.2843137254901964</c:v>
                </c:pt>
                <c:pt idx="2">
                  <c:v>1.2558799675587995</c:v>
                </c:pt>
                <c:pt idx="3">
                  <c:v>1.4111111111111105</c:v>
                </c:pt>
                <c:pt idx="4">
                  <c:v>1.2007104795737125</c:v>
                </c:pt>
              </c:numCache>
            </c:numRef>
          </c:val>
        </c:ser>
        <c:ser>
          <c:idx val="5"/>
          <c:order val="5"/>
          <c:tx>
            <c:strRef>
              <c:f>'All_Compare Partners'!$A$37:$A$42</c:f>
              <c:strCache>
                <c:ptCount val="1"/>
                <c:pt idx="0">
                  <c:v>Government partners</c:v>
                </c:pt>
              </c:strCache>
            </c:strRef>
          </c:tx>
          <c:cat>
            <c:strRef>
              <c:f>'All_Compare Partners'!$B$37:$B$41</c:f>
              <c:strCache>
                <c:ptCount val="5"/>
                <c:pt idx="0">
                  <c:v>UoT</c:v>
                </c:pt>
                <c:pt idx="1">
                  <c:v>CompU</c:v>
                </c:pt>
                <c:pt idx="2">
                  <c:v>ResU2</c:v>
                </c:pt>
                <c:pt idx="3">
                  <c:v>RuralU</c:v>
                </c:pt>
                <c:pt idx="4">
                  <c:v>ResU1</c:v>
                </c:pt>
              </c:strCache>
            </c:strRef>
          </c:cat>
          <c:val>
            <c:numRef>
              <c:f>'All_Compare Partners'!$D$37:$D$41</c:f>
              <c:numCache>
                <c:formatCode>####.0000</c:formatCode>
                <c:ptCount val="5"/>
                <c:pt idx="0">
                  <c:v>1.9310009718172985</c:v>
                </c:pt>
                <c:pt idx="1">
                  <c:v>1.7499999999999989</c:v>
                </c:pt>
                <c:pt idx="2">
                  <c:v>1.8713592233009702</c:v>
                </c:pt>
                <c:pt idx="3">
                  <c:v>1.9733333333333323</c:v>
                </c:pt>
                <c:pt idx="4">
                  <c:v>1.8644168146832438</c:v>
                </c:pt>
              </c:numCache>
            </c:numRef>
          </c:val>
        </c:ser>
        <c:dLbls>
          <c:showLegendKey val="0"/>
          <c:showVal val="0"/>
          <c:showCatName val="0"/>
          <c:showSerName val="0"/>
          <c:showPercent val="0"/>
          <c:showBubbleSize val="0"/>
        </c:dLbls>
        <c:axId val="46896640"/>
        <c:axId val="46898176"/>
      </c:radarChart>
      <c:catAx>
        <c:axId val="46896640"/>
        <c:scaling>
          <c:orientation val="minMax"/>
        </c:scaling>
        <c:delete val="0"/>
        <c:axPos val="b"/>
        <c:majorGridlines/>
        <c:majorTickMark val="out"/>
        <c:minorTickMark val="none"/>
        <c:tickLblPos val="nextTo"/>
        <c:crossAx val="46898176"/>
        <c:crosses val="autoZero"/>
        <c:auto val="1"/>
        <c:lblAlgn val="ctr"/>
        <c:lblOffset val="100"/>
        <c:noMultiLvlLbl val="0"/>
      </c:catAx>
      <c:valAx>
        <c:axId val="46898176"/>
        <c:scaling>
          <c:orientation val="minMax"/>
        </c:scaling>
        <c:delete val="0"/>
        <c:axPos val="l"/>
        <c:majorGridlines>
          <c:spPr>
            <a:ln>
              <a:solidFill>
                <a:schemeClr val="bg1">
                  <a:lumMod val="75000"/>
                </a:schemeClr>
              </a:solidFill>
            </a:ln>
          </c:spPr>
        </c:majorGridlines>
        <c:numFmt formatCode="####.0" sourceLinked="0"/>
        <c:majorTickMark val="cross"/>
        <c:minorTickMark val="none"/>
        <c:tickLblPos val="nextTo"/>
        <c:crossAx val="46896640"/>
        <c:crosses val="autoZero"/>
        <c:crossBetween val="between"/>
      </c:valAx>
    </c:plotArea>
    <c:legend>
      <c:legendPos val="r"/>
      <c:layout>
        <c:manualLayout>
          <c:xMode val="edge"/>
          <c:yMode val="edge"/>
          <c:x val="0.16813725490196091"/>
          <c:y val="0.82187823196138365"/>
          <c:w val="0.66458333333333364"/>
          <c:h val="0.14012916811202164"/>
        </c:manualLayout>
      </c:layout>
      <c:overlay val="0"/>
      <c:spPr>
        <a:ln>
          <a:solidFill>
            <a:sysClr val="windowText" lastClr="000000"/>
          </a:solidFill>
        </a:ln>
      </c:spPr>
      <c:txPr>
        <a:bodyPr/>
        <a:lstStyle/>
        <a:p>
          <a:pPr>
            <a:defRPr sz="9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Z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364675003859811"/>
          <c:y val="6.450456596399036E-2"/>
          <c:w val="0.68894414852555264"/>
          <c:h val="0.76486844183010561"/>
        </c:manualLayout>
      </c:layout>
      <c:radarChart>
        <c:radarStyle val="marker"/>
        <c:varyColors val="0"/>
        <c:ser>
          <c:idx val="0"/>
          <c:order val="0"/>
          <c:tx>
            <c:strRef>
              <c:f>All_Compare_TypeRelationships!$A$7</c:f>
              <c:strCache>
                <c:ptCount val="1"/>
                <c:pt idx="0">
                  <c:v>Engaged research </c:v>
                </c:pt>
              </c:strCache>
            </c:strRef>
          </c:tx>
          <c:cat>
            <c:strRef>
              <c:f>All_Compare_TypeRelationships!$B$25:$B$29</c:f>
              <c:strCache>
                <c:ptCount val="5"/>
                <c:pt idx="0">
                  <c:v>UoT</c:v>
                </c:pt>
                <c:pt idx="1">
                  <c:v>CompU</c:v>
                </c:pt>
                <c:pt idx="2">
                  <c:v>ResU2</c:v>
                </c:pt>
                <c:pt idx="3">
                  <c:v>RuralU</c:v>
                </c:pt>
                <c:pt idx="4">
                  <c:v>ResU1</c:v>
                </c:pt>
              </c:strCache>
            </c:strRef>
          </c:cat>
          <c:val>
            <c:numRef>
              <c:f>All_Compare_TypeRelationships!$D$7:$D$11</c:f>
              <c:numCache>
                <c:formatCode>####.0000</c:formatCode>
                <c:ptCount val="5"/>
                <c:pt idx="0">
                  <c:v>2.1615160349854232</c:v>
                </c:pt>
                <c:pt idx="1">
                  <c:v>2.0665441176470596</c:v>
                </c:pt>
                <c:pt idx="2">
                  <c:v>2.2879854368932038</c:v>
                </c:pt>
                <c:pt idx="3">
                  <c:v>2.2373333333333334</c:v>
                </c:pt>
                <c:pt idx="4">
                  <c:v>2.2717081850533813</c:v>
                </c:pt>
              </c:numCache>
            </c:numRef>
          </c:val>
        </c:ser>
        <c:ser>
          <c:idx val="1"/>
          <c:order val="1"/>
          <c:tx>
            <c:strRef>
              <c:f>All_Compare_TypeRelationships!$A$13</c:f>
              <c:strCache>
                <c:ptCount val="1"/>
                <c:pt idx="0">
                  <c:v>Engaged teaching and outreach</c:v>
                </c:pt>
              </c:strCache>
            </c:strRef>
          </c:tx>
          <c:cat>
            <c:strRef>
              <c:f>All_Compare_TypeRelationships!$B$25:$B$29</c:f>
              <c:strCache>
                <c:ptCount val="5"/>
                <c:pt idx="0">
                  <c:v>UoT</c:v>
                </c:pt>
                <c:pt idx="1">
                  <c:v>CompU</c:v>
                </c:pt>
                <c:pt idx="2">
                  <c:v>ResU2</c:v>
                </c:pt>
                <c:pt idx="3">
                  <c:v>RuralU</c:v>
                </c:pt>
                <c:pt idx="4">
                  <c:v>ResU1</c:v>
                </c:pt>
              </c:strCache>
            </c:strRef>
          </c:cat>
          <c:val>
            <c:numRef>
              <c:f>All_Compare_TypeRelationships!$D$13:$D$17</c:f>
              <c:numCache>
                <c:formatCode>####.0000</c:formatCode>
                <c:ptCount val="5"/>
                <c:pt idx="0">
                  <c:v>2.499125364431487</c:v>
                </c:pt>
                <c:pt idx="1">
                  <c:v>2.3229166666666661</c:v>
                </c:pt>
                <c:pt idx="2">
                  <c:v>2.0340614886731387</c:v>
                </c:pt>
                <c:pt idx="3">
                  <c:v>2.5111111111111115</c:v>
                </c:pt>
                <c:pt idx="4">
                  <c:v>2.2577105575326217</c:v>
                </c:pt>
              </c:numCache>
            </c:numRef>
          </c:val>
        </c:ser>
        <c:ser>
          <c:idx val="2"/>
          <c:order val="2"/>
          <c:tx>
            <c:strRef>
              <c:f>All_Compare_TypeRelationships!$A$19</c:f>
              <c:strCache>
                <c:ptCount val="1"/>
                <c:pt idx="0">
                  <c:v>Alternative teaching</c:v>
                </c:pt>
              </c:strCache>
            </c:strRef>
          </c:tx>
          <c:cat>
            <c:strRef>
              <c:f>All_Compare_TypeRelationships!$B$25:$B$29</c:f>
              <c:strCache>
                <c:ptCount val="5"/>
                <c:pt idx="0">
                  <c:v>UoT</c:v>
                </c:pt>
                <c:pt idx="1">
                  <c:v>CompU</c:v>
                </c:pt>
                <c:pt idx="2">
                  <c:v>ResU2</c:v>
                </c:pt>
                <c:pt idx="3">
                  <c:v>RuralU</c:v>
                </c:pt>
                <c:pt idx="4">
                  <c:v>ResU1</c:v>
                </c:pt>
              </c:strCache>
            </c:strRef>
          </c:cat>
          <c:val>
            <c:numRef>
              <c:f>All_Compare_TypeRelationships!$D$19:$D$23</c:f>
              <c:numCache>
                <c:formatCode>####.0000</c:formatCode>
                <c:ptCount val="5"/>
                <c:pt idx="0">
                  <c:v>2.7898445092322643</c:v>
                </c:pt>
                <c:pt idx="1">
                  <c:v>2.6755514705882355</c:v>
                </c:pt>
                <c:pt idx="2">
                  <c:v>2.2940938511326863</c:v>
                </c:pt>
                <c:pt idx="3">
                  <c:v>2.6233333333333335</c:v>
                </c:pt>
                <c:pt idx="4">
                  <c:v>2.5681818181818183</c:v>
                </c:pt>
              </c:numCache>
            </c:numRef>
          </c:val>
        </c:ser>
        <c:ser>
          <c:idx val="3"/>
          <c:order val="3"/>
          <c:tx>
            <c:strRef>
              <c:f>All_Compare_TypeRelationships!$A$25</c:f>
              <c:strCache>
                <c:ptCount val="1"/>
                <c:pt idx="0">
                  <c:v>Technology transfer </c:v>
                </c:pt>
              </c:strCache>
            </c:strRef>
          </c:tx>
          <c:cat>
            <c:strRef>
              <c:f>All_Compare_TypeRelationships!$B$25:$B$29</c:f>
              <c:strCache>
                <c:ptCount val="5"/>
                <c:pt idx="0">
                  <c:v>UoT</c:v>
                </c:pt>
                <c:pt idx="1">
                  <c:v>CompU</c:v>
                </c:pt>
                <c:pt idx="2">
                  <c:v>ResU2</c:v>
                </c:pt>
                <c:pt idx="3">
                  <c:v>RuralU</c:v>
                </c:pt>
                <c:pt idx="4">
                  <c:v>ResU1</c:v>
                </c:pt>
              </c:strCache>
            </c:strRef>
          </c:cat>
          <c:val>
            <c:numRef>
              <c:f>All_Compare_TypeRelationships!$D$25:$D$29</c:f>
              <c:numCache>
                <c:formatCode>####.0000</c:formatCode>
                <c:ptCount val="5"/>
                <c:pt idx="0">
                  <c:v>1.9846938775510203</c:v>
                </c:pt>
                <c:pt idx="1">
                  <c:v>1.7123161764705883</c:v>
                </c:pt>
                <c:pt idx="2">
                  <c:v>1.6893203883495145</c:v>
                </c:pt>
                <c:pt idx="3">
                  <c:v>1.7849999999999999</c:v>
                </c:pt>
                <c:pt idx="4">
                  <c:v>1.7630486358244366</c:v>
                </c:pt>
              </c:numCache>
            </c:numRef>
          </c:val>
        </c:ser>
        <c:dLbls>
          <c:showLegendKey val="0"/>
          <c:showVal val="0"/>
          <c:showCatName val="0"/>
          <c:showSerName val="0"/>
          <c:showPercent val="0"/>
          <c:showBubbleSize val="0"/>
        </c:dLbls>
        <c:axId val="42634624"/>
        <c:axId val="42882176"/>
      </c:radarChart>
      <c:catAx>
        <c:axId val="42634624"/>
        <c:scaling>
          <c:orientation val="minMax"/>
        </c:scaling>
        <c:delete val="0"/>
        <c:axPos val="b"/>
        <c:majorGridlines/>
        <c:majorTickMark val="out"/>
        <c:minorTickMark val="none"/>
        <c:tickLblPos val="nextTo"/>
        <c:crossAx val="42882176"/>
        <c:crosses val="autoZero"/>
        <c:auto val="1"/>
        <c:lblAlgn val="ctr"/>
        <c:lblOffset val="100"/>
        <c:noMultiLvlLbl val="0"/>
      </c:catAx>
      <c:valAx>
        <c:axId val="42882176"/>
        <c:scaling>
          <c:orientation val="minMax"/>
        </c:scaling>
        <c:delete val="0"/>
        <c:axPos val="l"/>
        <c:majorGridlines/>
        <c:numFmt formatCode="####.0" sourceLinked="0"/>
        <c:majorTickMark val="cross"/>
        <c:minorTickMark val="none"/>
        <c:tickLblPos val="nextTo"/>
        <c:spPr>
          <a:ln w="9525"/>
        </c:spPr>
        <c:crossAx val="42634624"/>
        <c:crosses val="autoZero"/>
        <c:crossBetween val="between"/>
      </c:valAx>
    </c:plotArea>
    <c:legend>
      <c:legendPos val="r"/>
      <c:layout>
        <c:manualLayout>
          <c:xMode val="edge"/>
          <c:yMode val="edge"/>
          <c:x val="0.23235733530004268"/>
          <c:y val="0.81478520423966228"/>
          <c:w val="0.52172803611144913"/>
          <c:h val="0.16144664171693379"/>
        </c:manualLayout>
      </c:layout>
      <c:overlay val="0"/>
      <c:spPr>
        <a:ln>
          <a:solidFill>
            <a:sysClr val="windowText" lastClr="000000"/>
          </a:solidFill>
        </a:ln>
      </c:sp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Z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882027301172508"/>
          <c:y val="6.1296851834057094E-2"/>
          <c:w val="0.75813992654981754"/>
          <c:h val="0.61902229546837695"/>
        </c:manualLayout>
      </c:layout>
      <c:lineChart>
        <c:grouping val="standard"/>
        <c:varyColors val="0"/>
        <c:ser>
          <c:idx val="0"/>
          <c:order val="0"/>
          <c:tx>
            <c:strRef>
              <c:f>'Article table'!$K$3</c:f>
              <c:strCache>
                <c:ptCount val="1"/>
                <c:pt idx="0">
                  <c:v>Engaged research</c:v>
                </c:pt>
              </c:strCache>
            </c:strRef>
          </c:tx>
          <c:spPr>
            <a:ln w="19050"/>
          </c:spPr>
          <c:cat>
            <c:strRef>
              <c:f>'Article table'!$L$2:$Q$2</c:f>
              <c:strCache>
                <c:ptCount val="6"/>
                <c:pt idx="0">
                  <c:v>ResU2</c:v>
                </c:pt>
                <c:pt idx="1">
                  <c:v>ResU1</c:v>
                </c:pt>
                <c:pt idx="2">
                  <c:v>CompU</c:v>
                </c:pt>
                <c:pt idx="3">
                  <c:v>UoT</c:v>
                </c:pt>
                <c:pt idx="4">
                  <c:v>RuralU</c:v>
                </c:pt>
                <c:pt idx="5">
                  <c:v>Total / Average</c:v>
                </c:pt>
              </c:strCache>
            </c:strRef>
          </c:cat>
          <c:val>
            <c:numRef>
              <c:f>'Article table'!$L$3:$Q$3</c:f>
              <c:numCache>
                <c:formatCode>0</c:formatCode>
                <c:ptCount val="6"/>
                <c:pt idx="0">
                  <c:v>50.458715596330272</c:v>
                </c:pt>
                <c:pt idx="1">
                  <c:v>55.555555555555557</c:v>
                </c:pt>
                <c:pt idx="2">
                  <c:v>43.333333333333336</c:v>
                </c:pt>
                <c:pt idx="3">
                  <c:v>39.716312056737593</c:v>
                </c:pt>
                <c:pt idx="4">
                  <c:v>50</c:v>
                </c:pt>
                <c:pt idx="5">
                  <c:v>48.531951640759928</c:v>
                </c:pt>
              </c:numCache>
            </c:numRef>
          </c:val>
          <c:smooth val="0"/>
        </c:ser>
        <c:ser>
          <c:idx val="1"/>
          <c:order val="1"/>
          <c:tx>
            <c:strRef>
              <c:f>'Article table'!$K$4</c:f>
              <c:strCache>
                <c:ptCount val="1"/>
                <c:pt idx="0">
                  <c:v>Engaged teaching and outreach</c:v>
                </c:pt>
              </c:strCache>
            </c:strRef>
          </c:tx>
          <c:spPr>
            <a:ln w="19050"/>
          </c:spPr>
          <c:cat>
            <c:strRef>
              <c:f>'Article table'!$L$2:$Q$2</c:f>
              <c:strCache>
                <c:ptCount val="6"/>
                <c:pt idx="0">
                  <c:v>ResU2</c:v>
                </c:pt>
                <c:pt idx="1">
                  <c:v>ResU1</c:v>
                </c:pt>
                <c:pt idx="2">
                  <c:v>CompU</c:v>
                </c:pt>
                <c:pt idx="3">
                  <c:v>UoT</c:v>
                </c:pt>
                <c:pt idx="4">
                  <c:v>RuralU</c:v>
                </c:pt>
                <c:pt idx="5">
                  <c:v>Total / Average</c:v>
                </c:pt>
              </c:strCache>
            </c:strRef>
          </c:cat>
          <c:val>
            <c:numRef>
              <c:f>'Article table'!$L$4:$Q$4</c:f>
              <c:numCache>
                <c:formatCode>0</c:formatCode>
                <c:ptCount val="6"/>
                <c:pt idx="0">
                  <c:v>27.522935779816514</c:v>
                </c:pt>
                <c:pt idx="1">
                  <c:v>46.859903381642518</c:v>
                </c:pt>
                <c:pt idx="2">
                  <c:v>53.333333333333336</c:v>
                </c:pt>
                <c:pt idx="3">
                  <c:v>62.411347517730498</c:v>
                </c:pt>
                <c:pt idx="4">
                  <c:v>81.25</c:v>
                </c:pt>
                <c:pt idx="5">
                  <c:v>49.913644214162353</c:v>
                </c:pt>
              </c:numCache>
            </c:numRef>
          </c:val>
          <c:smooth val="0"/>
        </c:ser>
        <c:ser>
          <c:idx val="2"/>
          <c:order val="2"/>
          <c:tx>
            <c:strRef>
              <c:f>'Article table'!$K$5</c:f>
              <c:strCache>
                <c:ptCount val="1"/>
                <c:pt idx="0">
                  <c:v>Alternative teaching</c:v>
                </c:pt>
              </c:strCache>
            </c:strRef>
          </c:tx>
          <c:spPr>
            <a:ln w="19050"/>
          </c:spPr>
          <c:cat>
            <c:strRef>
              <c:f>'Article table'!$L$2:$Q$2</c:f>
              <c:strCache>
                <c:ptCount val="6"/>
                <c:pt idx="0">
                  <c:v>ResU2</c:v>
                </c:pt>
                <c:pt idx="1">
                  <c:v>ResU1</c:v>
                </c:pt>
                <c:pt idx="2">
                  <c:v>CompU</c:v>
                </c:pt>
                <c:pt idx="3">
                  <c:v>UoT</c:v>
                </c:pt>
                <c:pt idx="4">
                  <c:v>RuralU</c:v>
                </c:pt>
                <c:pt idx="5">
                  <c:v>Total / Average</c:v>
                </c:pt>
              </c:strCache>
            </c:strRef>
          </c:cat>
          <c:val>
            <c:numRef>
              <c:f>'Article table'!$L$5:$Q$5</c:f>
              <c:numCache>
                <c:formatCode>0</c:formatCode>
                <c:ptCount val="6"/>
                <c:pt idx="0">
                  <c:v>57.798165137614674</c:v>
                </c:pt>
                <c:pt idx="1">
                  <c:v>70.048309178743963</c:v>
                </c:pt>
                <c:pt idx="2">
                  <c:v>76.666666666666671</c:v>
                </c:pt>
                <c:pt idx="3">
                  <c:v>78.01418439716312</c:v>
                </c:pt>
                <c:pt idx="4">
                  <c:v>78.125</c:v>
                </c:pt>
                <c:pt idx="5">
                  <c:v>71.157167530224527</c:v>
                </c:pt>
              </c:numCache>
            </c:numRef>
          </c:val>
          <c:smooth val="0"/>
        </c:ser>
        <c:ser>
          <c:idx val="3"/>
          <c:order val="3"/>
          <c:tx>
            <c:strRef>
              <c:f>'Article table'!$K$6</c:f>
              <c:strCache>
                <c:ptCount val="1"/>
                <c:pt idx="0">
                  <c:v>Technology transfer</c:v>
                </c:pt>
              </c:strCache>
            </c:strRef>
          </c:tx>
          <c:spPr>
            <a:ln w="19050"/>
          </c:spPr>
          <c:cat>
            <c:strRef>
              <c:f>'Article table'!$L$2:$Q$2</c:f>
              <c:strCache>
                <c:ptCount val="6"/>
                <c:pt idx="0">
                  <c:v>ResU2</c:v>
                </c:pt>
                <c:pt idx="1">
                  <c:v>ResU1</c:v>
                </c:pt>
                <c:pt idx="2">
                  <c:v>CompU</c:v>
                </c:pt>
                <c:pt idx="3">
                  <c:v>UoT</c:v>
                </c:pt>
                <c:pt idx="4">
                  <c:v>RuralU</c:v>
                </c:pt>
                <c:pt idx="5">
                  <c:v>Total / Average</c:v>
                </c:pt>
              </c:strCache>
            </c:strRef>
          </c:cat>
          <c:val>
            <c:numRef>
              <c:f>'Article table'!$L$6:$Q$6</c:f>
              <c:numCache>
                <c:formatCode>0</c:formatCode>
                <c:ptCount val="6"/>
                <c:pt idx="0">
                  <c:v>29.357798165137616</c:v>
                </c:pt>
                <c:pt idx="1">
                  <c:v>33.816425120772948</c:v>
                </c:pt>
                <c:pt idx="2">
                  <c:v>23.333333333333332</c:v>
                </c:pt>
                <c:pt idx="3">
                  <c:v>42.553191489361701</c:v>
                </c:pt>
                <c:pt idx="4">
                  <c:v>40.625</c:v>
                </c:pt>
                <c:pt idx="5">
                  <c:v>33.851468048359237</c:v>
                </c:pt>
              </c:numCache>
            </c:numRef>
          </c:val>
          <c:smooth val="0"/>
        </c:ser>
        <c:dLbls>
          <c:showLegendKey val="0"/>
          <c:showVal val="0"/>
          <c:showCatName val="0"/>
          <c:showSerName val="0"/>
          <c:showPercent val="0"/>
          <c:showBubbleSize val="0"/>
        </c:dLbls>
        <c:marker val="1"/>
        <c:smooth val="0"/>
        <c:axId val="42904960"/>
        <c:axId val="46957696"/>
      </c:lineChart>
      <c:catAx>
        <c:axId val="42904960"/>
        <c:scaling>
          <c:orientation val="minMax"/>
        </c:scaling>
        <c:delete val="0"/>
        <c:axPos val="b"/>
        <c:majorTickMark val="out"/>
        <c:minorTickMark val="none"/>
        <c:tickLblPos val="nextTo"/>
        <c:txPr>
          <a:bodyPr/>
          <a:lstStyle/>
          <a:p>
            <a:pPr>
              <a:defRPr sz="700"/>
            </a:pPr>
            <a:endParaRPr lang="en-US"/>
          </a:p>
        </c:txPr>
        <c:crossAx val="46957696"/>
        <c:crosses val="autoZero"/>
        <c:auto val="1"/>
        <c:lblAlgn val="ctr"/>
        <c:lblOffset val="100"/>
        <c:noMultiLvlLbl val="0"/>
      </c:catAx>
      <c:valAx>
        <c:axId val="46957696"/>
        <c:scaling>
          <c:orientation val="minMax"/>
          <c:max val="100"/>
        </c:scaling>
        <c:delete val="0"/>
        <c:axPos val="l"/>
        <c:majorGridlines/>
        <c:title>
          <c:tx>
            <c:rich>
              <a:bodyPr rot="-5400000" vert="horz"/>
              <a:lstStyle/>
              <a:p>
                <a:pPr>
                  <a:defRPr sz="700"/>
                </a:pPr>
                <a:r>
                  <a:rPr lang="en-US" sz="700"/>
                  <a:t>Percentage academics who interacted on moderate to wide scale</a:t>
                </a:r>
              </a:p>
            </c:rich>
          </c:tx>
          <c:layout>
            <c:manualLayout>
              <c:xMode val="edge"/>
              <c:yMode val="edge"/>
              <c:x val="2.570550154582216E-2"/>
              <c:y val="6.1346014488559412E-2"/>
            </c:manualLayout>
          </c:layout>
          <c:overlay val="0"/>
        </c:title>
        <c:numFmt formatCode="0" sourceLinked="1"/>
        <c:majorTickMark val="out"/>
        <c:minorTickMark val="none"/>
        <c:tickLblPos val="nextTo"/>
        <c:txPr>
          <a:bodyPr/>
          <a:lstStyle/>
          <a:p>
            <a:pPr>
              <a:defRPr sz="700"/>
            </a:pPr>
            <a:endParaRPr lang="en-US"/>
          </a:p>
        </c:txPr>
        <c:crossAx val="42904960"/>
        <c:crosses val="autoZero"/>
        <c:crossBetween val="between"/>
      </c:valAx>
      <c:spPr>
        <a:noFill/>
        <a:ln>
          <a:solidFill>
            <a:schemeClr val="tx1">
              <a:lumMod val="75000"/>
              <a:lumOff val="25000"/>
            </a:schemeClr>
          </a:solidFill>
        </a:ln>
      </c:spPr>
    </c:plotArea>
    <c:legend>
      <c:legendPos val="b"/>
      <c:layout>
        <c:manualLayout>
          <c:xMode val="edge"/>
          <c:yMode val="edge"/>
          <c:x val="2.1773574034952947E-2"/>
          <c:y val="0.84230251871265294"/>
          <c:w val="0.95645289265946642"/>
          <c:h val="0.10465509559253212"/>
        </c:manualLayout>
      </c:layout>
      <c:overlay val="0"/>
      <c:spPr>
        <a:ln>
          <a:solidFill>
            <a:schemeClr val="tx1">
              <a:lumMod val="75000"/>
              <a:lumOff val="25000"/>
            </a:schemeClr>
          </a:solidFill>
        </a:ln>
      </c:spPr>
      <c:txPr>
        <a:bodyPr/>
        <a:lstStyle/>
        <a:p>
          <a:pPr>
            <a:defRPr sz="65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Z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885180336457982"/>
          <c:y val="5.9315179293610139E-2"/>
          <c:w val="0.76275755164750747"/>
          <c:h val="0.66906885358661528"/>
        </c:manualLayout>
      </c:layout>
      <c:lineChart>
        <c:grouping val="standard"/>
        <c:varyColors val="0"/>
        <c:ser>
          <c:idx val="0"/>
          <c:order val="0"/>
          <c:tx>
            <c:strRef>
              <c:f>'Article table'!$K$3</c:f>
              <c:strCache>
                <c:ptCount val="1"/>
                <c:pt idx="0">
                  <c:v>Engaged research</c:v>
                </c:pt>
              </c:strCache>
            </c:strRef>
          </c:tx>
          <c:spPr>
            <a:ln w="19050"/>
          </c:spPr>
          <c:cat>
            <c:strRef>
              <c:f>'Article table'!$L$2:$Q$2</c:f>
              <c:strCache>
                <c:ptCount val="6"/>
                <c:pt idx="0">
                  <c:v>ResU2</c:v>
                </c:pt>
                <c:pt idx="1">
                  <c:v>ResU1</c:v>
                </c:pt>
                <c:pt idx="2">
                  <c:v>CompU</c:v>
                </c:pt>
                <c:pt idx="3">
                  <c:v>UoT</c:v>
                </c:pt>
                <c:pt idx="4">
                  <c:v>RuralU</c:v>
                </c:pt>
                <c:pt idx="5">
                  <c:v>Total / Average</c:v>
                </c:pt>
              </c:strCache>
            </c:strRef>
          </c:cat>
          <c:val>
            <c:numRef>
              <c:f>'Article table'!$L$31:$Q$31</c:f>
              <c:numCache>
                <c:formatCode>0</c:formatCode>
                <c:ptCount val="6"/>
                <c:pt idx="0">
                  <c:v>52.777777777777779</c:v>
                </c:pt>
                <c:pt idx="1">
                  <c:v>64.0625</c:v>
                </c:pt>
                <c:pt idx="2">
                  <c:v>40.350877192982452</c:v>
                </c:pt>
                <c:pt idx="3">
                  <c:v>49.230769230769234</c:v>
                </c:pt>
                <c:pt idx="4">
                  <c:v>52.380952380952387</c:v>
                </c:pt>
                <c:pt idx="5">
                  <c:v>54.227405247813408</c:v>
                </c:pt>
              </c:numCache>
            </c:numRef>
          </c:val>
          <c:smooth val="0"/>
        </c:ser>
        <c:ser>
          <c:idx val="1"/>
          <c:order val="1"/>
          <c:tx>
            <c:strRef>
              <c:f>'Article table'!$K$4</c:f>
              <c:strCache>
                <c:ptCount val="1"/>
                <c:pt idx="0">
                  <c:v>Engaged teaching and outreach</c:v>
                </c:pt>
              </c:strCache>
            </c:strRef>
          </c:tx>
          <c:spPr>
            <a:ln w="19050"/>
          </c:spPr>
          <c:cat>
            <c:strRef>
              <c:f>'Article table'!$L$2:$Q$2</c:f>
              <c:strCache>
                <c:ptCount val="6"/>
                <c:pt idx="0">
                  <c:v>ResU2</c:v>
                </c:pt>
                <c:pt idx="1">
                  <c:v>ResU1</c:v>
                </c:pt>
                <c:pt idx="2">
                  <c:v>CompU</c:v>
                </c:pt>
                <c:pt idx="3">
                  <c:v>UoT</c:v>
                </c:pt>
                <c:pt idx="4">
                  <c:v>RuralU</c:v>
                </c:pt>
                <c:pt idx="5">
                  <c:v>Total / Average</c:v>
                </c:pt>
              </c:strCache>
            </c:strRef>
          </c:cat>
          <c:val>
            <c:numRef>
              <c:f>'Article table'!$L$32:$Q$32</c:f>
              <c:numCache>
                <c:formatCode>0</c:formatCode>
                <c:ptCount val="6"/>
                <c:pt idx="0">
                  <c:v>33.333333333333329</c:v>
                </c:pt>
                <c:pt idx="1">
                  <c:v>50.78125</c:v>
                </c:pt>
                <c:pt idx="2">
                  <c:v>59.649122807017541</c:v>
                </c:pt>
                <c:pt idx="3">
                  <c:v>60</c:v>
                </c:pt>
                <c:pt idx="4">
                  <c:v>90.476190476190482</c:v>
                </c:pt>
                <c:pt idx="5">
                  <c:v>52.76967930029155</c:v>
                </c:pt>
              </c:numCache>
            </c:numRef>
          </c:val>
          <c:smooth val="0"/>
        </c:ser>
        <c:ser>
          <c:idx val="2"/>
          <c:order val="2"/>
          <c:tx>
            <c:strRef>
              <c:f>'Article table'!$K$5</c:f>
              <c:strCache>
                <c:ptCount val="1"/>
                <c:pt idx="0">
                  <c:v>Alternative teaching</c:v>
                </c:pt>
              </c:strCache>
            </c:strRef>
          </c:tx>
          <c:spPr>
            <a:ln w="19050"/>
          </c:spPr>
          <c:cat>
            <c:strRef>
              <c:f>'Article table'!$L$2:$Q$2</c:f>
              <c:strCache>
                <c:ptCount val="6"/>
                <c:pt idx="0">
                  <c:v>ResU2</c:v>
                </c:pt>
                <c:pt idx="1">
                  <c:v>ResU1</c:v>
                </c:pt>
                <c:pt idx="2">
                  <c:v>CompU</c:v>
                </c:pt>
                <c:pt idx="3">
                  <c:v>UoT</c:v>
                </c:pt>
                <c:pt idx="4">
                  <c:v>RuralU</c:v>
                </c:pt>
                <c:pt idx="5">
                  <c:v>Total / Average</c:v>
                </c:pt>
              </c:strCache>
            </c:strRef>
          </c:cat>
          <c:val>
            <c:numRef>
              <c:f>'Article table'!$L$33:$Q$33</c:f>
              <c:numCache>
                <c:formatCode>0</c:formatCode>
                <c:ptCount val="6"/>
                <c:pt idx="0">
                  <c:v>58.333333333333336</c:v>
                </c:pt>
                <c:pt idx="1">
                  <c:v>76.5625</c:v>
                </c:pt>
                <c:pt idx="2">
                  <c:v>82.456140350877192</c:v>
                </c:pt>
                <c:pt idx="3">
                  <c:v>81.538461538461533</c:v>
                </c:pt>
                <c:pt idx="4">
                  <c:v>85.714285714285708</c:v>
                </c:pt>
                <c:pt idx="5">
                  <c:v>75.218658892128275</c:v>
                </c:pt>
              </c:numCache>
            </c:numRef>
          </c:val>
          <c:smooth val="0"/>
        </c:ser>
        <c:ser>
          <c:idx val="3"/>
          <c:order val="3"/>
          <c:tx>
            <c:strRef>
              <c:f>'Article table'!$K$6</c:f>
              <c:strCache>
                <c:ptCount val="1"/>
                <c:pt idx="0">
                  <c:v>Technology transfer</c:v>
                </c:pt>
              </c:strCache>
            </c:strRef>
          </c:tx>
          <c:spPr>
            <a:ln w="19050"/>
          </c:spPr>
          <c:cat>
            <c:strRef>
              <c:f>'Article table'!$L$2:$Q$2</c:f>
              <c:strCache>
                <c:ptCount val="6"/>
                <c:pt idx="0">
                  <c:v>ResU2</c:v>
                </c:pt>
                <c:pt idx="1">
                  <c:v>ResU1</c:v>
                </c:pt>
                <c:pt idx="2">
                  <c:v>CompU</c:v>
                </c:pt>
                <c:pt idx="3">
                  <c:v>UoT</c:v>
                </c:pt>
                <c:pt idx="4">
                  <c:v>RuralU</c:v>
                </c:pt>
                <c:pt idx="5">
                  <c:v>Total / Average</c:v>
                </c:pt>
              </c:strCache>
            </c:strRef>
          </c:cat>
          <c:val>
            <c:numRef>
              <c:f>'Article table'!$L$34:$Q$34</c:f>
              <c:numCache>
                <c:formatCode>0</c:formatCode>
                <c:ptCount val="6"/>
                <c:pt idx="0">
                  <c:v>41.666666666666671</c:v>
                </c:pt>
                <c:pt idx="1">
                  <c:v>44.53125</c:v>
                </c:pt>
                <c:pt idx="2">
                  <c:v>24.561403508771928</c:v>
                </c:pt>
                <c:pt idx="3">
                  <c:v>44.61538461538462</c:v>
                </c:pt>
                <c:pt idx="4">
                  <c:v>47.619047619047613</c:v>
                </c:pt>
                <c:pt idx="5">
                  <c:v>40.816326530612244</c:v>
                </c:pt>
              </c:numCache>
            </c:numRef>
          </c:val>
          <c:smooth val="0"/>
        </c:ser>
        <c:dLbls>
          <c:showLegendKey val="0"/>
          <c:showVal val="0"/>
          <c:showCatName val="0"/>
          <c:showSerName val="0"/>
          <c:showPercent val="0"/>
          <c:showBubbleSize val="0"/>
        </c:dLbls>
        <c:marker val="1"/>
        <c:smooth val="0"/>
        <c:axId val="48168320"/>
        <c:axId val="48174208"/>
      </c:lineChart>
      <c:catAx>
        <c:axId val="48168320"/>
        <c:scaling>
          <c:orientation val="minMax"/>
        </c:scaling>
        <c:delete val="0"/>
        <c:axPos val="b"/>
        <c:majorTickMark val="out"/>
        <c:minorTickMark val="none"/>
        <c:tickLblPos val="nextTo"/>
        <c:txPr>
          <a:bodyPr/>
          <a:lstStyle/>
          <a:p>
            <a:pPr>
              <a:defRPr sz="700"/>
            </a:pPr>
            <a:endParaRPr lang="en-US"/>
          </a:p>
        </c:txPr>
        <c:crossAx val="48174208"/>
        <c:crosses val="autoZero"/>
        <c:auto val="1"/>
        <c:lblAlgn val="ctr"/>
        <c:lblOffset val="100"/>
        <c:noMultiLvlLbl val="0"/>
      </c:catAx>
      <c:valAx>
        <c:axId val="48174208"/>
        <c:scaling>
          <c:orientation val="minMax"/>
        </c:scaling>
        <c:delete val="0"/>
        <c:axPos val="l"/>
        <c:majorGridlines/>
        <c:title>
          <c:tx>
            <c:rich>
              <a:bodyPr rot="-5400000" vert="horz"/>
              <a:lstStyle/>
              <a:p>
                <a:pPr>
                  <a:defRPr sz="700"/>
                </a:pPr>
                <a:r>
                  <a:rPr lang="en-US" sz="700"/>
                  <a:t>Percentage academics who interacted on moderate to wide scale</a:t>
                </a:r>
              </a:p>
            </c:rich>
          </c:tx>
          <c:layout>
            <c:manualLayout>
              <c:xMode val="edge"/>
              <c:yMode val="edge"/>
              <c:x val="2.4171270718232045E-2"/>
              <c:y val="5.9315179293610139E-2"/>
            </c:manualLayout>
          </c:layout>
          <c:overlay val="0"/>
        </c:title>
        <c:numFmt formatCode="0" sourceLinked="1"/>
        <c:majorTickMark val="out"/>
        <c:minorTickMark val="none"/>
        <c:tickLblPos val="nextTo"/>
        <c:txPr>
          <a:bodyPr/>
          <a:lstStyle/>
          <a:p>
            <a:pPr>
              <a:defRPr sz="700"/>
            </a:pPr>
            <a:endParaRPr lang="en-US"/>
          </a:p>
        </c:txPr>
        <c:crossAx val="48168320"/>
        <c:crosses val="autoZero"/>
        <c:crossBetween val="between"/>
      </c:valAx>
      <c:spPr>
        <a:noFill/>
        <a:ln>
          <a:solidFill>
            <a:schemeClr val="tx1">
              <a:lumMod val="75000"/>
              <a:lumOff val="25000"/>
            </a:schemeClr>
          </a:solidFill>
        </a:ln>
      </c:spPr>
    </c:plotArea>
    <c:legend>
      <c:legendPos val="b"/>
      <c:layout>
        <c:manualLayout>
          <c:xMode val="edge"/>
          <c:yMode val="edge"/>
          <c:x val="2.1163817937391975E-2"/>
          <c:y val="0.8599082715366253"/>
          <c:w val="0.95362233068233171"/>
          <c:h val="0.10455584356303287"/>
        </c:manualLayout>
      </c:layout>
      <c:overlay val="0"/>
      <c:spPr>
        <a:ln>
          <a:solidFill>
            <a:schemeClr val="tx1">
              <a:lumMod val="75000"/>
              <a:lumOff val="25000"/>
            </a:schemeClr>
          </a:solidFill>
        </a:ln>
      </c:spPr>
      <c:txPr>
        <a:bodyPr/>
        <a:lstStyle/>
        <a:p>
          <a:pPr>
            <a:defRPr sz="650"/>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E6EE6855-650D-45E0-8790-7F5CF660E105}" type="datetimeFigureOut">
              <a:rPr lang="en-ZA" smtClean="0"/>
              <a:t>2016/03/15</a:t>
            </a:fld>
            <a:endParaRPr lang="en-ZA"/>
          </a:p>
        </p:txBody>
      </p:sp>
      <p:sp>
        <p:nvSpPr>
          <p:cNvPr id="4" name="Footer Placeholder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7B93A894-8A9A-49C4-9EE3-E2D518A66BA5}" type="slidenum">
              <a:rPr lang="en-ZA" smtClean="0"/>
              <a:t>‹#›</a:t>
            </a:fld>
            <a:endParaRPr lang="en-ZA"/>
          </a:p>
        </p:txBody>
      </p:sp>
    </p:spTree>
    <p:extLst>
      <p:ext uri="{BB962C8B-B14F-4D97-AF65-F5344CB8AC3E}">
        <p14:creationId xmlns:p14="http://schemas.microsoft.com/office/powerpoint/2010/main" val="2246229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CF3BB295-83DB-47D4-BF44-D9463C7FDDAB}" type="datetimeFigureOut">
              <a:rPr lang="en-ZA" smtClean="0"/>
              <a:t>2016/03/15</a:t>
            </a:fld>
            <a:endParaRPr lang="en-ZA"/>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66750" y="4716463"/>
            <a:ext cx="5335588"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EE3C21B4-F248-4061-93C6-F07187AB4043}" type="slidenum">
              <a:rPr lang="en-ZA" smtClean="0"/>
              <a:t>‹#›</a:t>
            </a:fld>
            <a:endParaRPr lang="en-ZA"/>
          </a:p>
        </p:txBody>
      </p:sp>
    </p:spTree>
    <p:extLst>
      <p:ext uri="{BB962C8B-B14F-4D97-AF65-F5344CB8AC3E}">
        <p14:creationId xmlns:p14="http://schemas.microsoft.com/office/powerpoint/2010/main" val="396018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Tree>
    <p:extLst>
      <p:ext uri="{BB962C8B-B14F-4D97-AF65-F5344CB8AC3E}">
        <p14:creationId xmlns:p14="http://schemas.microsoft.com/office/powerpoint/2010/main" val="2737576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17889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34534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43013" y="173038"/>
            <a:ext cx="7499350" cy="1143000"/>
          </a:xfrm>
        </p:spPr>
        <p:txBody>
          <a:bodyPr/>
          <a:lstStyle/>
          <a:p>
            <a:r>
              <a:rPr lang="en-US" smtClean="0"/>
              <a:t>Click to edit Master title style</a:t>
            </a:r>
            <a:endParaRPr lang="en-ZA"/>
          </a:p>
        </p:txBody>
      </p:sp>
      <p:sp>
        <p:nvSpPr>
          <p:cNvPr id="3" name="Table Placeholder 2"/>
          <p:cNvSpPr>
            <a:spLocks noGrp="1"/>
          </p:cNvSpPr>
          <p:nvPr>
            <p:ph type="tbl" idx="1"/>
          </p:nvPr>
        </p:nvSpPr>
        <p:spPr>
          <a:xfrm>
            <a:off x="503238" y="1450975"/>
            <a:ext cx="8245475" cy="4645025"/>
          </a:xfrm>
        </p:spPr>
        <p:txBody>
          <a:bodyPr/>
          <a:lstStyle/>
          <a:p>
            <a:pPr lvl="0"/>
            <a:endParaRPr lang="en-ZA" noProof="0" dirty="0" smtClean="0"/>
          </a:p>
        </p:txBody>
      </p:sp>
      <p:sp>
        <p:nvSpPr>
          <p:cNvPr id="4" name="Rectangle 4"/>
          <p:cNvSpPr>
            <a:spLocks noGrp="1" noChangeArrowheads="1"/>
          </p:cNvSpPr>
          <p:nvPr>
            <p:ph type="dt" sz="half" idx="10"/>
          </p:nvPr>
        </p:nvSpPr>
        <p:spPr>
          <a:xfrm>
            <a:off x="685800" y="6248400"/>
            <a:ext cx="1905000" cy="457200"/>
          </a:xfrm>
          <a:prstGeom prst="rect">
            <a:avLst/>
          </a:prstGeom>
        </p:spPr>
        <p:txBody>
          <a:bodyPr/>
          <a:lstStyle>
            <a:lvl1pPr>
              <a:defRPr>
                <a:solidFill>
                  <a:srgbClr val="001B36"/>
                </a:solidFill>
                <a:latin typeface="Arial" pitchFamily="34" charset="0"/>
              </a:defRPr>
            </a:lvl1pPr>
          </a:lstStyle>
          <a:p>
            <a:pPr fontAlgn="base">
              <a:spcBef>
                <a:spcPct val="0"/>
              </a:spcBef>
              <a:spcAft>
                <a:spcPct val="0"/>
              </a:spcAft>
              <a:defRPr/>
            </a:pPr>
            <a:endParaRPr lang="en-GB"/>
          </a:p>
        </p:txBody>
      </p:sp>
      <p:sp>
        <p:nvSpPr>
          <p:cNvPr id="5" name="Rectangle 5"/>
          <p:cNvSpPr>
            <a:spLocks noGrp="1" noChangeArrowheads="1"/>
          </p:cNvSpPr>
          <p:nvPr>
            <p:ph type="ftr" sz="quarter" idx="11"/>
          </p:nvPr>
        </p:nvSpPr>
        <p:spPr>
          <a:xfrm>
            <a:off x="3124200" y="6248400"/>
            <a:ext cx="2895600" cy="457200"/>
          </a:xfrm>
          <a:prstGeom prst="rect">
            <a:avLst/>
          </a:prstGeom>
        </p:spPr>
        <p:txBody>
          <a:bodyPr/>
          <a:lstStyle>
            <a:lvl1pPr>
              <a:defRPr>
                <a:solidFill>
                  <a:srgbClr val="001B36"/>
                </a:solidFill>
                <a:latin typeface="Arial" pitchFamily="34" charset="0"/>
              </a:defRPr>
            </a:lvl1pPr>
          </a:lstStyle>
          <a:p>
            <a:pPr fontAlgn="base">
              <a:spcBef>
                <a:spcPct val="0"/>
              </a:spcBef>
              <a:spcAft>
                <a:spcPct val="0"/>
              </a:spcAft>
              <a:defRPr/>
            </a:pPr>
            <a:endParaRPr lang="en-GB"/>
          </a:p>
        </p:txBody>
      </p:sp>
      <p:sp>
        <p:nvSpPr>
          <p:cNvPr id="6" name="Rectangle 6"/>
          <p:cNvSpPr>
            <a:spLocks noGrp="1" noChangeArrowheads="1"/>
          </p:cNvSpPr>
          <p:nvPr>
            <p:ph type="sldNum" sz="quarter" idx="12"/>
          </p:nvPr>
        </p:nvSpPr>
        <p:spPr>
          <a:xfrm>
            <a:off x="6553200" y="6248400"/>
            <a:ext cx="1905000" cy="457200"/>
          </a:xfrm>
          <a:prstGeom prst="rect">
            <a:avLst/>
          </a:prstGeom>
        </p:spPr>
        <p:txBody>
          <a:bodyPr/>
          <a:lstStyle>
            <a:lvl1pPr>
              <a:defRPr>
                <a:solidFill>
                  <a:srgbClr val="001B36"/>
                </a:solidFill>
                <a:latin typeface="Arial" pitchFamily="34" charset="0"/>
              </a:defRPr>
            </a:lvl1pPr>
          </a:lstStyle>
          <a:p>
            <a:pPr fontAlgn="base">
              <a:spcBef>
                <a:spcPct val="0"/>
              </a:spcBef>
              <a:spcAft>
                <a:spcPct val="0"/>
              </a:spcAft>
              <a:defRPr/>
            </a:pPr>
            <a:fld id="{F6FACD71-F633-4415-AAFF-87F3A215DD09}" type="slidenum">
              <a:rPr lang="en-GB"/>
              <a:pPr fontAlgn="base">
                <a:spcBef>
                  <a:spcPct val="0"/>
                </a:spcBef>
                <a:spcAft>
                  <a:spcPct val="0"/>
                </a:spcAft>
                <a:defRPr/>
              </a:pPr>
              <a:t>‹#›</a:t>
            </a:fld>
            <a:endParaRPr lang="en-GB" dirty="0"/>
          </a:p>
        </p:txBody>
      </p:sp>
    </p:spTree>
    <p:extLst>
      <p:ext uri="{BB962C8B-B14F-4D97-AF65-F5344CB8AC3E}">
        <p14:creationId xmlns:p14="http://schemas.microsoft.com/office/powerpoint/2010/main" val="1449946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12170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20931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341438"/>
            <a:ext cx="4038600"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341438"/>
            <a:ext cx="4038600"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92077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312777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816582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166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43401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55073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alphaModFix amt="0"/>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777875"/>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341438"/>
            <a:ext cx="8229600" cy="478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pic>
        <p:nvPicPr>
          <p:cNvPr id="1028" name="Picture 7"/>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667625" y="6237288"/>
            <a:ext cx="1306513"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 Box 8"/>
          <p:cNvSpPr txBox="1">
            <a:spLocks noChangeArrowheads="1"/>
          </p:cNvSpPr>
          <p:nvPr userDrawn="1"/>
        </p:nvSpPr>
        <p:spPr bwMode="auto">
          <a:xfrm>
            <a:off x="206375" y="6429375"/>
            <a:ext cx="46418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r>
              <a:rPr lang="en-US" sz="1200" b="1" smtClean="0">
                <a:solidFill>
                  <a:srgbClr val="668EB7"/>
                </a:solidFill>
              </a:rPr>
              <a:t>Social science that makes a difference</a:t>
            </a:r>
            <a:endParaRPr lang="en-GB" sz="1200" b="1" smtClean="0">
              <a:solidFill>
                <a:srgbClr val="668EB7"/>
              </a:solidFill>
            </a:endParaRPr>
          </a:p>
        </p:txBody>
      </p:sp>
    </p:spTree>
    <p:extLst>
      <p:ext uri="{BB962C8B-B14F-4D97-AF65-F5344CB8AC3E}">
        <p14:creationId xmlns:p14="http://schemas.microsoft.com/office/powerpoint/2010/main" val="22888393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charset="0"/>
        </a:defRPr>
      </a:lvl2pPr>
      <a:lvl3pPr algn="ctr" rtl="0" eaLnBrk="0" fontAlgn="base" hangingPunct="0">
        <a:spcBef>
          <a:spcPct val="0"/>
        </a:spcBef>
        <a:spcAft>
          <a:spcPct val="0"/>
        </a:spcAft>
        <a:defRPr sz="3600">
          <a:solidFill>
            <a:schemeClr val="tx2"/>
          </a:solidFill>
          <a:latin typeface="Arial" charset="0"/>
        </a:defRPr>
      </a:lvl3pPr>
      <a:lvl4pPr algn="ctr" rtl="0" eaLnBrk="0" fontAlgn="base" hangingPunct="0">
        <a:spcBef>
          <a:spcPct val="0"/>
        </a:spcBef>
        <a:spcAft>
          <a:spcPct val="0"/>
        </a:spcAft>
        <a:defRPr sz="3600">
          <a:solidFill>
            <a:schemeClr val="tx2"/>
          </a:solidFill>
          <a:latin typeface="Arial" charset="0"/>
        </a:defRPr>
      </a:lvl4pPr>
      <a:lvl5pPr algn="ctr" rtl="0" eaLnBrk="0" fontAlgn="base" hangingPunct="0">
        <a:spcBef>
          <a:spcPct val="0"/>
        </a:spcBef>
        <a:spcAft>
          <a:spcPct val="0"/>
        </a:spcAft>
        <a:defRPr sz="3600">
          <a:solidFill>
            <a:schemeClr val="tx2"/>
          </a:solidFill>
          <a:latin typeface="Arial" charset="0"/>
        </a:defRPr>
      </a:lvl5pPr>
      <a:lvl6pPr marL="457200" algn="ctr" rtl="0" fontAlgn="base">
        <a:spcBef>
          <a:spcPct val="0"/>
        </a:spcBef>
        <a:spcAft>
          <a:spcPct val="0"/>
        </a:spcAft>
        <a:defRPr sz="3600">
          <a:solidFill>
            <a:schemeClr val="tx2"/>
          </a:solidFill>
          <a:latin typeface="Arial" charset="0"/>
        </a:defRPr>
      </a:lvl6pPr>
      <a:lvl7pPr marL="914400" algn="ctr" rtl="0" fontAlgn="base">
        <a:spcBef>
          <a:spcPct val="0"/>
        </a:spcBef>
        <a:spcAft>
          <a:spcPct val="0"/>
        </a:spcAft>
        <a:defRPr sz="3600">
          <a:solidFill>
            <a:schemeClr val="tx2"/>
          </a:solidFill>
          <a:latin typeface="Arial" charset="0"/>
        </a:defRPr>
      </a:lvl7pPr>
      <a:lvl8pPr marL="1371600" algn="ctr" rtl="0" fontAlgn="base">
        <a:spcBef>
          <a:spcPct val="0"/>
        </a:spcBef>
        <a:spcAft>
          <a:spcPct val="0"/>
        </a:spcAft>
        <a:defRPr sz="3600">
          <a:solidFill>
            <a:schemeClr val="tx2"/>
          </a:solidFill>
          <a:latin typeface="Arial" charset="0"/>
        </a:defRPr>
      </a:lvl8pPr>
      <a:lvl9pPr marL="1828800" algn="ctr"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400">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395288" y="4797425"/>
            <a:ext cx="23764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endParaRPr lang="en-US" altLang="en-US">
              <a:solidFill>
                <a:srgbClr val="001B36"/>
              </a:solidFill>
            </a:endParaRPr>
          </a:p>
        </p:txBody>
      </p:sp>
      <p:sp>
        <p:nvSpPr>
          <p:cNvPr id="13315" name="Text Box 5"/>
          <p:cNvSpPr txBox="1">
            <a:spLocks noChangeArrowheads="1"/>
          </p:cNvSpPr>
          <p:nvPr/>
        </p:nvSpPr>
        <p:spPr bwMode="auto">
          <a:xfrm>
            <a:off x="6228184" y="6316715"/>
            <a:ext cx="2592288" cy="369332"/>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en-GB" altLang="en-US" dirty="0" smtClean="0">
                <a:solidFill>
                  <a:srgbClr val="FFFFFF"/>
                </a:solidFill>
              </a:rPr>
              <a:t>15 March </a:t>
            </a:r>
            <a:r>
              <a:rPr lang="en-GB" altLang="en-US" dirty="0" smtClean="0">
                <a:solidFill>
                  <a:srgbClr val="FFFFFF"/>
                </a:solidFill>
              </a:rPr>
              <a:t>2016</a:t>
            </a:r>
            <a:endParaRPr lang="en-GB" altLang="en-US" dirty="0">
              <a:solidFill>
                <a:srgbClr val="FFFFFF"/>
              </a:solidFill>
            </a:endParaRPr>
          </a:p>
        </p:txBody>
      </p:sp>
      <p:sp>
        <p:nvSpPr>
          <p:cNvPr id="13316" name="Title 4"/>
          <p:cNvSpPr>
            <a:spLocks noGrp="1"/>
          </p:cNvSpPr>
          <p:nvPr>
            <p:ph type="ctrTitle"/>
          </p:nvPr>
        </p:nvSpPr>
        <p:spPr>
          <a:xfrm>
            <a:off x="755576" y="1196752"/>
            <a:ext cx="7918648" cy="2810743"/>
          </a:xfrm>
          <a:ln>
            <a:noFill/>
          </a:ln>
          <a:effectLst/>
          <a:scene3d>
            <a:camera prst="orthographicFront">
              <a:rot lat="0" lon="0" rev="0"/>
            </a:camera>
            <a:lightRig rig="contrasting" dir="t">
              <a:rot lat="0" lon="0" rev="7800000"/>
            </a:lightRig>
          </a:scene3d>
          <a:sp3d>
            <a:bevelT w="139700" h="139700"/>
          </a:sp3d>
        </p:spPr>
        <p:txBody>
          <a:bodyPr/>
          <a:lstStyle/>
          <a:p>
            <a:r>
              <a:rPr lang="en-ZA" b="1"/>
              <a:t>Putting university-industry interaction into perspective: a view from inside South African universities</a:t>
            </a:r>
            <a:r>
              <a:rPr lang="en-ZA"/>
              <a:t/>
            </a:r>
            <a:br>
              <a:rPr lang="en-ZA"/>
            </a:br>
            <a:endParaRPr lang="en-GB" altLang="en-US" b="1" dirty="0" smtClean="0"/>
          </a:p>
        </p:txBody>
      </p:sp>
      <p:sp>
        <p:nvSpPr>
          <p:cNvPr id="2" name="TextBox 1"/>
          <p:cNvSpPr txBox="1"/>
          <p:nvPr/>
        </p:nvSpPr>
        <p:spPr>
          <a:xfrm>
            <a:off x="683568" y="4653136"/>
            <a:ext cx="5544616" cy="707886"/>
          </a:xfrm>
          <a:prstGeom prst="rect">
            <a:avLst/>
          </a:prstGeom>
          <a:noFill/>
        </p:spPr>
        <p:txBody>
          <a:bodyPr wrap="square" rtlCol="0">
            <a:spAutoFit/>
          </a:bodyPr>
          <a:lstStyle/>
          <a:p>
            <a:r>
              <a:rPr lang="en-ZA" sz="2000" b="1" dirty="0" smtClean="0"/>
              <a:t>Glenda </a:t>
            </a:r>
            <a:r>
              <a:rPr lang="en-ZA" sz="2000" b="1" dirty="0" smtClean="0"/>
              <a:t>Kruss</a:t>
            </a:r>
          </a:p>
          <a:p>
            <a:endParaRPr lang="en-ZA" sz="2000" b="1" dirty="0" smtClean="0"/>
          </a:p>
        </p:txBody>
      </p:sp>
      <p:sp>
        <p:nvSpPr>
          <p:cNvPr id="3" name="TextBox 2"/>
          <p:cNvSpPr txBox="1"/>
          <p:nvPr/>
        </p:nvSpPr>
        <p:spPr>
          <a:xfrm>
            <a:off x="683568" y="5590969"/>
            <a:ext cx="4680520" cy="646331"/>
          </a:xfrm>
          <a:prstGeom prst="rect">
            <a:avLst/>
          </a:prstGeom>
          <a:noFill/>
        </p:spPr>
        <p:txBody>
          <a:bodyPr wrap="square" rtlCol="0">
            <a:spAutoFit/>
          </a:bodyPr>
          <a:lstStyle/>
          <a:p>
            <a:r>
              <a:rPr lang="en-ZA" dirty="0" err="1" smtClean="0"/>
              <a:t>IndiaLICS</a:t>
            </a:r>
            <a:r>
              <a:rPr lang="en-ZA" dirty="0" smtClean="0"/>
              <a:t> Training </a:t>
            </a:r>
            <a:r>
              <a:rPr lang="en-ZA" dirty="0" smtClean="0"/>
              <a:t>Pr</a:t>
            </a:r>
            <a:r>
              <a:rPr lang="en-ZA" dirty="0" smtClean="0"/>
              <a:t>ogramme</a:t>
            </a:r>
            <a:endParaRPr lang="en-ZA" dirty="0" smtClean="0"/>
          </a:p>
          <a:p>
            <a:r>
              <a:rPr lang="en-ZA" dirty="0" smtClean="0"/>
              <a:t>Thiruvananthapuram</a:t>
            </a:r>
            <a:r>
              <a:rPr lang="en-ZA" dirty="0" smtClean="0"/>
              <a:t>, India</a:t>
            </a:r>
            <a:endParaRPr lang="en-ZA" dirty="0"/>
          </a:p>
        </p:txBody>
      </p:sp>
      <p:sp>
        <p:nvSpPr>
          <p:cNvPr id="9" name="Text Box 8"/>
          <p:cNvSpPr txBox="1">
            <a:spLocks noChangeArrowheads="1"/>
          </p:cNvSpPr>
          <p:nvPr/>
        </p:nvSpPr>
        <p:spPr bwMode="auto">
          <a:xfrm>
            <a:off x="196850" y="6353175"/>
            <a:ext cx="46418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en-US" altLang="en-US" sz="1200" b="1" dirty="0">
                <a:solidFill>
                  <a:srgbClr val="668EB7"/>
                </a:solidFill>
              </a:rPr>
              <a:t>Social science that makes a difference</a:t>
            </a:r>
            <a:endParaRPr lang="en-GB" altLang="en-US" sz="1200" b="1" dirty="0">
              <a:solidFill>
                <a:srgbClr val="668EB7"/>
              </a:solidFill>
            </a:endParaRPr>
          </a:p>
        </p:txBody>
      </p:sp>
    </p:spTree>
    <p:extLst>
      <p:ext uri="{BB962C8B-B14F-4D97-AF65-F5344CB8AC3E}">
        <p14:creationId xmlns:p14="http://schemas.microsoft.com/office/powerpoint/2010/main" val="32423439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ZA" dirty="0" smtClean="0"/>
              <a:t>Frequent interaction with firms only</a:t>
            </a:r>
            <a:endParaRPr lang="en-ZA" dirty="0"/>
          </a:p>
        </p:txBody>
      </p:sp>
      <p:graphicFrame>
        <p:nvGraphicFramePr>
          <p:cNvPr id="5" name="Table 4"/>
          <p:cNvGraphicFramePr>
            <a:graphicFrameLocks noGrp="1"/>
          </p:cNvGraphicFramePr>
          <p:nvPr>
            <p:extLst>
              <p:ext uri="{D42A27DB-BD31-4B8C-83A1-F6EECF244321}">
                <p14:modId xmlns:p14="http://schemas.microsoft.com/office/powerpoint/2010/main" val="419138545"/>
              </p:ext>
            </p:extLst>
          </p:nvPr>
        </p:nvGraphicFramePr>
        <p:xfrm>
          <a:off x="251521" y="980728"/>
          <a:ext cx="8640958" cy="5688629"/>
        </p:xfrm>
        <a:graphic>
          <a:graphicData uri="http://schemas.openxmlformats.org/drawingml/2006/table">
            <a:tbl>
              <a:tblPr firstRow="1" firstCol="1" bandRow="1">
                <a:tableStyleId>{5C22544A-7EE6-4342-B048-85BDC9FD1C3A}</a:tableStyleId>
              </a:tblPr>
              <a:tblGrid>
                <a:gridCol w="3005639"/>
                <a:gridCol w="893893"/>
                <a:gridCol w="894891"/>
                <a:gridCol w="893893"/>
                <a:gridCol w="894891"/>
                <a:gridCol w="894891"/>
                <a:gridCol w="1162860"/>
              </a:tblGrid>
              <a:tr h="1061783">
                <a:tc>
                  <a:txBody>
                    <a:bodyPr/>
                    <a:lstStyle/>
                    <a:p>
                      <a:pPr>
                        <a:lnSpc>
                          <a:spcPct val="115000"/>
                        </a:lnSpc>
                        <a:spcAft>
                          <a:spcPts val="0"/>
                        </a:spcAft>
                      </a:pPr>
                      <a:r>
                        <a:rPr lang="en-ZA" sz="1400" dirty="0">
                          <a:solidFill>
                            <a:schemeClr val="accent4"/>
                          </a:solidFill>
                          <a:effectLst/>
                        </a:rPr>
                        <a:t>Moderate scale (3 and 4)</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dirty="0">
                          <a:solidFill>
                            <a:schemeClr val="accent4"/>
                          </a:solidFill>
                          <a:effectLst/>
                        </a:rPr>
                        <a:t>ResU2</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dirty="0">
                          <a:solidFill>
                            <a:schemeClr val="accent4"/>
                          </a:solidFill>
                          <a:effectLst/>
                        </a:rPr>
                        <a:t>ResU1</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dirty="0" err="1">
                          <a:solidFill>
                            <a:schemeClr val="accent4"/>
                          </a:solidFill>
                          <a:effectLst/>
                        </a:rPr>
                        <a:t>CompU</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dirty="0" err="1">
                          <a:solidFill>
                            <a:schemeClr val="accent4"/>
                          </a:solidFill>
                          <a:effectLst/>
                        </a:rPr>
                        <a:t>UoT</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dirty="0" err="1">
                          <a:solidFill>
                            <a:schemeClr val="accent4"/>
                          </a:solidFill>
                          <a:effectLst/>
                        </a:rPr>
                        <a:t>RuralU</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dirty="0">
                          <a:solidFill>
                            <a:schemeClr val="accent4"/>
                          </a:solidFill>
                          <a:effectLst/>
                        </a:rPr>
                        <a:t>TOTAL / AVERAGE</a:t>
                      </a:r>
                      <a:endParaRPr lang="en-ZA" sz="1400" dirty="0">
                        <a:solidFill>
                          <a:schemeClr val="accent4"/>
                        </a:solidFill>
                        <a:effectLst/>
                        <a:latin typeface="Calibri"/>
                        <a:ea typeface="Calibri"/>
                        <a:cs typeface="Times New Roman"/>
                      </a:endParaRPr>
                    </a:p>
                  </a:txBody>
                  <a:tcPr marL="36195" marR="36195" marT="0" marB="0"/>
                </a:tc>
              </a:tr>
              <a:tr h="771141">
                <a:tc>
                  <a:txBody>
                    <a:bodyPr/>
                    <a:lstStyle/>
                    <a:p>
                      <a:pPr>
                        <a:lnSpc>
                          <a:spcPct val="115000"/>
                        </a:lnSpc>
                        <a:spcAft>
                          <a:spcPts val="0"/>
                        </a:spcAft>
                      </a:pPr>
                      <a:r>
                        <a:rPr lang="en-ZA" sz="1400" dirty="0">
                          <a:solidFill>
                            <a:schemeClr val="accent4"/>
                          </a:solidFill>
                          <a:effectLst/>
                        </a:rPr>
                        <a:t>LNFs  % of all academics</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25</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28</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26</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31</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18</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27</a:t>
                      </a:r>
                      <a:endParaRPr lang="en-ZA" sz="1400">
                        <a:effectLst/>
                        <a:latin typeface="Calibri"/>
                        <a:ea typeface="Calibri"/>
                        <a:cs typeface="Times New Roman"/>
                      </a:endParaRPr>
                    </a:p>
                  </a:txBody>
                  <a:tcPr marL="68580" marR="68580" marT="0" marB="0" anchor="ctr"/>
                </a:tc>
              </a:tr>
              <a:tr h="771141">
                <a:tc>
                  <a:txBody>
                    <a:bodyPr/>
                    <a:lstStyle/>
                    <a:p>
                      <a:pPr>
                        <a:lnSpc>
                          <a:spcPct val="115000"/>
                        </a:lnSpc>
                        <a:spcAft>
                          <a:spcPts val="0"/>
                        </a:spcAft>
                      </a:pPr>
                      <a:r>
                        <a:rPr lang="en-ZA" sz="1400" dirty="0">
                          <a:solidFill>
                            <a:schemeClr val="accent4"/>
                          </a:solidFill>
                          <a:effectLst/>
                        </a:rPr>
                        <a:t>LNFs  % of engaged academics</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dirty="0">
                          <a:effectLst/>
                        </a:rPr>
                        <a:t>26</a:t>
                      </a:r>
                      <a:endParaRPr lang="en-ZA" sz="1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dirty="0">
                          <a:effectLst/>
                        </a:rPr>
                        <a:t>37</a:t>
                      </a:r>
                      <a:endParaRPr lang="en-ZA" sz="1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33</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41</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21</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33</a:t>
                      </a:r>
                      <a:endParaRPr lang="en-ZA" sz="1400">
                        <a:effectLst/>
                        <a:latin typeface="Calibri"/>
                        <a:ea typeface="Calibri"/>
                        <a:cs typeface="Times New Roman"/>
                      </a:endParaRPr>
                    </a:p>
                  </a:txBody>
                  <a:tcPr marL="68580" marR="68580" marT="0" marB="0" anchor="ctr"/>
                </a:tc>
              </a:tr>
              <a:tr h="771141">
                <a:tc>
                  <a:txBody>
                    <a:bodyPr/>
                    <a:lstStyle/>
                    <a:p>
                      <a:pPr>
                        <a:lnSpc>
                          <a:spcPct val="115000"/>
                        </a:lnSpc>
                        <a:spcAft>
                          <a:spcPts val="0"/>
                        </a:spcAft>
                      </a:pPr>
                      <a:r>
                        <a:rPr lang="en-ZA" sz="1400">
                          <a:solidFill>
                            <a:schemeClr val="accent4"/>
                          </a:solidFill>
                          <a:effectLst/>
                        </a:rPr>
                        <a:t>SMMEs % of all academics</a:t>
                      </a:r>
                      <a:endParaRPr lang="en-ZA" sz="1400">
                        <a:solidFill>
                          <a:schemeClr val="accent4"/>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19</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dirty="0">
                          <a:effectLst/>
                        </a:rPr>
                        <a:t>20</a:t>
                      </a:r>
                      <a:endParaRPr lang="en-ZA" sz="1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dirty="0">
                          <a:effectLst/>
                        </a:rPr>
                        <a:t>26</a:t>
                      </a:r>
                      <a:endParaRPr lang="en-ZA" sz="1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32</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21</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24</a:t>
                      </a:r>
                      <a:endParaRPr lang="en-ZA" sz="1400">
                        <a:effectLst/>
                        <a:latin typeface="Calibri"/>
                        <a:ea typeface="Calibri"/>
                        <a:cs typeface="Times New Roman"/>
                      </a:endParaRPr>
                    </a:p>
                  </a:txBody>
                  <a:tcPr marL="68580" marR="68580" marT="0" marB="0" anchor="ctr"/>
                </a:tc>
              </a:tr>
              <a:tr h="771141">
                <a:tc>
                  <a:txBody>
                    <a:bodyPr/>
                    <a:lstStyle/>
                    <a:p>
                      <a:pPr>
                        <a:lnSpc>
                          <a:spcPct val="115000"/>
                        </a:lnSpc>
                        <a:spcAft>
                          <a:spcPts val="0"/>
                        </a:spcAft>
                      </a:pPr>
                      <a:r>
                        <a:rPr lang="en-ZA" sz="1400">
                          <a:solidFill>
                            <a:schemeClr val="accent4"/>
                          </a:solidFill>
                          <a:effectLst/>
                        </a:rPr>
                        <a:t>SMMEs  % of engaged academics</a:t>
                      </a:r>
                      <a:endParaRPr lang="en-ZA" sz="1400">
                        <a:solidFill>
                          <a:schemeClr val="accent4"/>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20</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26</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dirty="0">
                          <a:effectLst/>
                        </a:rPr>
                        <a:t>33</a:t>
                      </a:r>
                      <a:endParaRPr lang="en-ZA" sz="1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dirty="0">
                          <a:effectLst/>
                        </a:rPr>
                        <a:t>44</a:t>
                      </a:r>
                      <a:endParaRPr lang="en-ZA" sz="1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dirty="0">
                          <a:effectLst/>
                        </a:rPr>
                        <a:t>24</a:t>
                      </a:r>
                      <a:endParaRPr lang="en-ZA" sz="1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29</a:t>
                      </a:r>
                      <a:endParaRPr lang="en-ZA" sz="1400">
                        <a:effectLst/>
                        <a:latin typeface="Calibri"/>
                        <a:ea typeface="Calibri"/>
                        <a:cs typeface="Times New Roman"/>
                      </a:endParaRPr>
                    </a:p>
                  </a:txBody>
                  <a:tcPr marL="68580" marR="68580" marT="0" marB="0" anchor="ctr"/>
                </a:tc>
              </a:tr>
              <a:tr h="771141">
                <a:tc>
                  <a:txBody>
                    <a:bodyPr/>
                    <a:lstStyle/>
                    <a:p>
                      <a:pPr>
                        <a:lnSpc>
                          <a:spcPct val="115000"/>
                        </a:lnSpc>
                        <a:spcAft>
                          <a:spcPts val="0"/>
                        </a:spcAft>
                      </a:pPr>
                      <a:r>
                        <a:rPr lang="en-ZA" sz="1400">
                          <a:solidFill>
                            <a:schemeClr val="accent4"/>
                          </a:solidFill>
                          <a:effectLst/>
                        </a:rPr>
                        <a:t>MNCs % of all academics</a:t>
                      </a:r>
                      <a:endParaRPr lang="en-ZA" sz="1400">
                        <a:solidFill>
                          <a:schemeClr val="accent4"/>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16</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17</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17</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14</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dirty="0">
                          <a:effectLst/>
                        </a:rPr>
                        <a:t>12</a:t>
                      </a:r>
                      <a:endParaRPr lang="en-ZA" sz="1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16</a:t>
                      </a:r>
                      <a:endParaRPr lang="en-ZA" sz="1400">
                        <a:effectLst/>
                        <a:latin typeface="Calibri"/>
                        <a:ea typeface="Calibri"/>
                        <a:cs typeface="Times New Roman"/>
                      </a:endParaRPr>
                    </a:p>
                  </a:txBody>
                  <a:tcPr marL="68580" marR="68580" marT="0" marB="0" anchor="ctr"/>
                </a:tc>
              </a:tr>
              <a:tr h="771141">
                <a:tc>
                  <a:txBody>
                    <a:bodyPr/>
                    <a:lstStyle/>
                    <a:p>
                      <a:pPr>
                        <a:lnSpc>
                          <a:spcPct val="115000"/>
                        </a:lnSpc>
                        <a:spcAft>
                          <a:spcPts val="0"/>
                        </a:spcAft>
                      </a:pPr>
                      <a:r>
                        <a:rPr lang="en-ZA" sz="1400" dirty="0">
                          <a:solidFill>
                            <a:schemeClr val="accent4"/>
                          </a:solidFill>
                          <a:effectLst/>
                        </a:rPr>
                        <a:t>MNCs % of engaged academics</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17</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dirty="0">
                          <a:effectLst/>
                        </a:rPr>
                        <a:t>23</a:t>
                      </a:r>
                      <a:endParaRPr lang="en-ZA" sz="1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21</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a:effectLst/>
                        </a:rPr>
                        <a:t>19</a:t>
                      </a:r>
                      <a:endParaRPr lang="en-ZA" sz="1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dirty="0">
                          <a:effectLst/>
                        </a:rPr>
                        <a:t>14</a:t>
                      </a:r>
                      <a:endParaRPr lang="en-ZA" sz="1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ZA" sz="1400" dirty="0">
                          <a:effectLst/>
                        </a:rPr>
                        <a:t>20</a:t>
                      </a:r>
                      <a:endParaRPr lang="en-ZA" sz="1400" dirty="0">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2941219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Types </a:t>
            </a:r>
            <a:r>
              <a:rPr lang="en-ZA" smtClean="0"/>
              <a:t>of relationship</a:t>
            </a:r>
            <a:endParaRPr lang="en-ZA" dirty="0"/>
          </a:p>
        </p:txBody>
      </p:sp>
      <p:graphicFrame>
        <p:nvGraphicFramePr>
          <p:cNvPr id="3" name="Chart 2"/>
          <p:cNvGraphicFramePr/>
          <p:nvPr>
            <p:extLst>
              <p:ext uri="{D42A27DB-BD31-4B8C-83A1-F6EECF244321}">
                <p14:modId xmlns:p14="http://schemas.microsoft.com/office/powerpoint/2010/main" val="3421213323"/>
              </p:ext>
            </p:extLst>
          </p:nvPr>
        </p:nvGraphicFramePr>
        <p:xfrm>
          <a:off x="467544" y="1262062"/>
          <a:ext cx="8280920" cy="51192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83801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Types of relationship SMMEs / MNCs</a:t>
            </a:r>
            <a:endParaRPr lang="en-ZA" dirty="0"/>
          </a:p>
        </p:txBody>
      </p:sp>
      <p:graphicFrame>
        <p:nvGraphicFramePr>
          <p:cNvPr id="4" name="Chart 3"/>
          <p:cNvGraphicFramePr/>
          <p:nvPr>
            <p:extLst>
              <p:ext uri="{D42A27DB-BD31-4B8C-83A1-F6EECF244321}">
                <p14:modId xmlns:p14="http://schemas.microsoft.com/office/powerpoint/2010/main" val="1188336882"/>
              </p:ext>
            </p:extLst>
          </p:nvPr>
        </p:nvGraphicFramePr>
        <p:xfrm>
          <a:off x="395536" y="1412776"/>
          <a:ext cx="3600400" cy="39604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extLst>
              <p:ext uri="{D42A27DB-BD31-4B8C-83A1-F6EECF244321}">
                <p14:modId xmlns:p14="http://schemas.microsoft.com/office/powerpoint/2010/main" val="275415817"/>
              </p:ext>
            </p:extLst>
          </p:nvPr>
        </p:nvGraphicFramePr>
        <p:xfrm>
          <a:off x="4716016" y="1484784"/>
          <a:ext cx="3456384" cy="38884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15135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3200" dirty="0" smtClean="0"/>
              <a:t>Outcomes of frequent interaction with firms</a:t>
            </a:r>
            <a:endParaRPr lang="en-ZA" sz="3200" dirty="0"/>
          </a:p>
        </p:txBody>
      </p:sp>
      <p:graphicFrame>
        <p:nvGraphicFramePr>
          <p:cNvPr id="3" name="Table 2"/>
          <p:cNvGraphicFramePr>
            <a:graphicFrameLocks noGrp="1"/>
          </p:cNvGraphicFramePr>
          <p:nvPr>
            <p:extLst>
              <p:ext uri="{D42A27DB-BD31-4B8C-83A1-F6EECF244321}">
                <p14:modId xmlns:p14="http://schemas.microsoft.com/office/powerpoint/2010/main" val="3712761529"/>
              </p:ext>
            </p:extLst>
          </p:nvPr>
        </p:nvGraphicFramePr>
        <p:xfrm>
          <a:off x="467544" y="1340768"/>
          <a:ext cx="8424934" cy="5328592"/>
        </p:xfrm>
        <a:graphic>
          <a:graphicData uri="http://schemas.openxmlformats.org/drawingml/2006/table">
            <a:tbl>
              <a:tblPr firstRow="1" firstCol="1" bandRow="1">
                <a:tableStyleId>{5C22544A-7EE6-4342-B048-85BDC9FD1C3A}</a:tableStyleId>
              </a:tblPr>
              <a:tblGrid>
                <a:gridCol w="3382511"/>
                <a:gridCol w="840248"/>
                <a:gridCol w="840248"/>
                <a:gridCol w="840248"/>
                <a:gridCol w="840248"/>
                <a:gridCol w="840248"/>
                <a:gridCol w="841183"/>
              </a:tblGrid>
              <a:tr h="440254">
                <a:tc>
                  <a:txBody>
                    <a:bodyPr/>
                    <a:lstStyle/>
                    <a:p>
                      <a:pPr marL="71755" marR="71755">
                        <a:lnSpc>
                          <a:spcPct val="115000"/>
                        </a:lnSpc>
                        <a:spcAft>
                          <a:spcPts val="0"/>
                        </a:spcAft>
                      </a:pPr>
                      <a:r>
                        <a:rPr lang="en-US" sz="1400" dirty="0">
                          <a:solidFill>
                            <a:schemeClr val="accent4"/>
                          </a:solidFill>
                          <a:effectLst/>
                        </a:rPr>
                        <a:t> </a:t>
                      </a:r>
                      <a:endParaRPr lang="en-ZA" sz="1400" dirty="0">
                        <a:solidFill>
                          <a:schemeClr val="accent4"/>
                        </a:solidFill>
                        <a:effectLst/>
                        <a:latin typeface="Calibri"/>
                        <a:ea typeface="Calibri"/>
                        <a:cs typeface="Times New Roman"/>
                      </a:endParaRPr>
                    </a:p>
                  </a:txBody>
                  <a:tcPr marL="68580" marR="68580" marT="0" marB="0" vert="vert270" anchor="ctr"/>
                </a:tc>
                <a:tc>
                  <a:txBody>
                    <a:bodyPr/>
                    <a:lstStyle/>
                    <a:p>
                      <a:pPr algn="ctr">
                        <a:lnSpc>
                          <a:spcPct val="115000"/>
                        </a:lnSpc>
                        <a:spcAft>
                          <a:spcPts val="0"/>
                        </a:spcAft>
                      </a:pPr>
                      <a:r>
                        <a:rPr lang="en-US" sz="1400" dirty="0">
                          <a:solidFill>
                            <a:schemeClr val="accent4"/>
                          </a:solidFill>
                          <a:effectLst/>
                        </a:rPr>
                        <a:t>ResU2</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400" dirty="0">
                          <a:solidFill>
                            <a:schemeClr val="accent4"/>
                          </a:solidFill>
                          <a:effectLst/>
                        </a:rPr>
                        <a:t>ResU1</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400" dirty="0" err="1">
                          <a:solidFill>
                            <a:schemeClr val="accent4"/>
                          </a:solidFill>
                          <a:effectLst/>
                        </a:rPr>
                        <a:t>CompU</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400" dirty="0" err="1">
                          <a:solidFill>
                            <a:schemeClr val="accent4"/>
                          </a:solidFill>
                          <a:effectLst/>
                        </a:rPr>
                        <a:t>UoT</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400" dirty="0" err="1">
                          <a:solidFill>
                            <a:schemeClr val="accent4"/>
                          </a:solidFill>
                          <a:effectLst/>
                        </a:rPr>
                        <a:t>RuralU</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400" dirty="0">
                          <a:solidFill>
                            <a:schemeClr val="accent4"/>
                          </a:solidFill>
                          <a:effectLst/>
                        </a:rPr>
                        <a:t>Average</a:t>
                      </a:r>
                      <a:endParaRPr lang="en-ZA" sz="1400" dirty="0">
                        <a:solidFill>
                          <a:schemeClr val="accent4"/>
                        </a:solidFill>
                        <a:effectLst/>
                        <a:latin typeface="Calibri"/>
                        <a:ea typeface="Calibri"/>
                        <a:cs typeface="Times New Roman"/>
                      </a:endParaRPr>
                    </a:p>
                  </a:txBody>
                  <a:tcPr marL="68580" marR="68580" marT="0" marB="0" anchor="ctr"/>
                </a:tc>
              </a:tr>
              <a:tr h="325889">
                <a:tc>
                  <a:txBody>
                    <a:bodyPr/>
                    <a:lstStyle/>
                    <a:p>
                      <a:pPr>
                        <a:lnSpc>
                          <a:spcPct val="115000"/>
                        </a:lnSpc>
                        <a:spcAft>
                          <a:spcPts val="0"/>
                        </a:spcAft>
                      </a:pPr>
                      <a:r>
                        <a:rPr lang="en-US" sz="1400" dirty="0">
                          <a:solidFill>
                            <a:schemeClr val="accent4"/>
                          </a:solidFill>
                          <a:effectLst/>
                        </a:rPr>
                        <a:t>LNFs </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dirty="0">
                          <a:effectLst/>
                        </a:rPr>
                        <a:t> </a:t>
                      </a:r>
                      <a:endParaRPr lang="en-ZA" sz="1400" dirty="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 </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 </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 </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 </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 </a:t>
                      </a:r>
                      <a:endParaRPr lang="en-ZA" sz="1400">
                        <a:effectLst/>
                        <a:latin typeface="Calibri"/>
                        <a:ea typeface="Calibri"/>
                        <a:cs typeface="Times New Roman"/>
                      </a:endParaRPr>
                    </a:p>
                  </a:txBody>
                  <a:tcPr marL="68580" marR="68580" marT="0" marB="0" anchor="ctr"/>
                </a:tc>
              </a:tr>
              <a:tr h="325889">
                <a:tc>
                  <a:txBody>
                    <a:bodyPr/>
                    <a:lstStyle/>
                    <a:p>
                      <a:pPr>
                        <a:lnSpc>
                          <a:spcPct val="115000"/>
                        </a:lnSpc>
                        <a:spcAft>
                          <a:spcPts val="0"/>
                        </a:spcAft>
                      </a:pPr>
                      <a:r>
                        <a:rPr lang="en-US" sz="1400">
                          <a:solidFill>
                            <a:schemeClr val="accent4"/>
                          </a:solidFill>
                          <a:effectLst/>
                        </a:rPr>
                        <a:t>Academic benefits</a:t>
                      </a:r>
                      <a:endParaRPr lang="en-ZA" sz="1400">
                        <a:solidFill>
                          <a:schemeClr val="accent4"/>
                        </a:solidFill>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80</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dirty="0">
                          <a:effectLst/>
                        </a:rPr>
                        <a:t>86</a:t>
                      </a:r>
                      <a:endParaRPr lang="en-ZA" sz="1400" dirty="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84</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89</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94</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86</a:t>
                      </a:r>
                      <a:endParaRPr lang="en-ZA" sz="1400">
                        <a:effectLst/>
                        <a:latin typeface="Calibri"/>
                        <a:ea typeface="Calibri"/>
                        <a:cs typeface="Times New Roman"/>
                      </a:endParaRPr>
                    </a:p>
                  </a:txBody>
                  <a:tcPr marL="68580" marR="68580" marT="0" marB="0" anchor="ctr"/>
                </a:tc>
              </a:tr>
              <a:tr h="325889">
                <a:tc>
                  <a:txBody>
                    <a:bodyPr/>
                    <a:lstStyle/>
                    <a:p>
                      <a:pPr>
                        <a:lnSpc>
                          <a:spcPct val="115000"/>
                        </a:lnSpc>
                        <a:spcAft>
                          <a:spcPts val="0"/>
                        </a:spcAft>
                      </a:pPr>
                      <a:r>
                        <a:rPr lang="en-US" sz="1400" dirty="0">
                          <a:solidFill>
                            <a:schemeClr val="accent4"/>
                          </a:solidFill>
                          <a:effectLst/>
                        </a:rPr>
                        <a:t>Community and social development</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20</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dirty="0">
                          <a:effectLst/>
                        </a:rPr>
                        <a:t>36</a:t>
                      </a:r>
                      <a:endParaRPr lang="en-ZA" sz="1400" dirty="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dirty="0">
                          <a:effectLst/>
                        </a:rPr>
                        <a:t>36</a:t>
                      </a:r>
                      <a:endParaRPr lang="en-ZA" sz="1400" dirty="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57</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69</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40</a:t>
                      </a:r>
                      <a:endParaRPr lang="en-ZA" sz="1400">
                        <a:effectLst/>
                        <a:latin typeface="Calibri"/>
                        <a:ea typeface="Calibri"/>
                        <a:cs typeface="Times New Roman"/>
                      </a:endParaRPr>
                    </a:p>
                  </a:txBody>
                  <a:tcPr marL="68580" marR="68580" marT="0" marB="0" anchor="ctr"/>
                </a:tc>
              </a:tr>
              <a:tr h="651779">
                <a:tc>
                  <a:txBody>
                    <a:bodyPr/>
                    <a:lstStyle/>
                    <a:p>
                      <a:pPr>
                        <a:lnSpc>
                          <a:spcPct val="115000"/>
                        </a:lnSpc>
                        <a:spcAft>
                          <a:spcPts val="0"/>
                        </a:spcAft>
                      </a:pPr>
                      <a:r>
                        <a:rPr lang="en-US" sz="1400" dirty="0">
                          <a:solidFill>
                            <a:schemeClr val="accent4"/>
                          </a:solidFill>
                          <a:effectLst/>
                        </a:rPr>
                        <a:t>Productivity and employment generation</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24</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28</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dirty="0">
                          <a:effectLst/>
                        </a:rPr>
                        <a:t>43</a:t>
                      </a:r>
                      <a:endParaRPr lang="en-ZA" sz="1400" dirty="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59</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53</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39</a:t>
                      </a:r>
                      <a:endParaRPr lang="en-ZA" sz="1400">
                        <a:effectLst/>
                        <a:latin typeface="Calibri"/>
                        <a:ea typeface="Calibri"/>
                        <a:cs typeface="Times New Roman"/>
                      </a:endParaRPr>
                    </a:p>
                  </a:txBody>
                  <a:tcPr marL="68580" marR="68580" marT="0" marB="0" anchor="ctr"/>
                </a:tc>
              </a:tr>
              <a:tr h="325889">
                <a:tc>
                  <a:txBody>
                    <a:bodyPr/>
                    <a:lstStyle/>
                    <a:p>
                      <a:pPr>
                        <a:lnSpc>
                          <a:spcPct val="115000"/>
                        </a:lnSpc>
                        <a:spcAft>
                          <a:spcPts val="0"/>
                        </a:spcAft>
                      </a:pPr>
                      <a:r>
                        <a:rPr lang="en-US" sz="1400" dirty="0">
                          <a:solidFill>
                            <a:schemeClr val="accent4"/>
                          </a:solidFill>
                          <a:effectLst/>
                        </a:rPr>
                        <a:t>SMMEs</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US" sz="1400">
                          <a:effectLst/>
                        </a:rPr>
                        <a:t> </a:t>
                      </a:r>
                      <a:endParaRPr lang="en-ZA" sz="1400">
                        <a:effectLst/>
                        <a:latin typeface="Calibri"/>
                        <a:ea typeface="Calibri"/>
                        <a:cs typeface="Times New Roman"/>
                      </a:endParaRPr>
                    </a:p>
                  </a:txBody>
                  <a:tcPr marL="68580" marR="68580" marT="0" marB="0" anchor="ctr"/>
                </a:tc>
                <a:tc>
                  <a:txBody>
                    <a:bodyPr/>
                    <a:lstStyle/>
                    <a:p>
                      <a:pPr>
                        <a:lnSpc>
                          <a:spcPct val="115000"/>
                        </a:lnSpc>
                        <a:spcAft>
                          <a:spcPts val="0"/>
                        </a:spcAft>
                      </a:pPr>
                      <a:r>
                        <a:rPr lang="en-US" sz="1400">
                          <a:effectLst/>
                        </a:rPr>
                        <a:t> </a:t>
                      </a:r>
                      <a:endParaRPr lang="en-ZA" sz="1400">
                        <a:effectLst/>
                        <a:latin typeface="Calibri"/>
                        <a:ea typeface="Calibri"/>
                        <a:cs typeface="Times New Roman"/>
                      </a:endParaRPr>
                    </a:p>
                  </a:txBody>
                  <a:tcPr marL="68580" marR="68580" marT="0" marB="0" anchor="ctr"/>
                </a:tc>
                <a:tc>
                  <a:txBody>
                    <a:bodyPr/>
                    <a:lstStyle/>
                    <a:p>
                      <a:pPr>
                        <a:lnSpc>
                          <a:spcPct val="115000"/>
                        </a:lnSpc>
                        <a:spcAft>
                          <a:spcPts val="0"/>
                        </a:spcAft>
                      </a:pPr>
                      <a:r>
                        <a:rPr lang="en-US" sz="1400">
                          <a:effectLst/>
                        </a:rPr>
                        <a:t> </a:t>
                      </a:r>
                      <a:endParaRPr lang="en-ZA" sz="1400">
                        <a:effectLst/>
                        <a:latin typeface="Calibri"/>
                        <a:ea typeface="Calibri"/>
                        <a:cs typeface="Times New Roman"/>
                      </a:endParaRPr>
                    </a:p>
                  </a:txBody>
                  <a:tcPr marL="68580" marR="68580" marT="0" marB="0" anchor="ctr"/>
                </a:tc>
                <a:tc>
                  <a:txBody>
                    <a:bodyPr/>
                    <a:lstStyle/>
                    <a:p>
                      <a:pPr>
                        <a:lnSpc>
                          <a:spcPct val="115000"/>
                        </a:lnSpc>
                      </a:pPr>
                      <a:endParaRPr lang="en-ZA" sz="1400" dirty="0">
                        <a:effectLst/>
                        <a:latin typeface="Calibri"/>
                      </a:endParaRPr>
                    </a:p>
                  </a:txBody>
                  <a:tcPr marL="68580" marR="68580" marT="0" marB="0" anchor="ctr"/>
                </a:tc>
                <a:tc>
                  <a:txBody>
                    <a:bodyPr/>
                    <a:lstStyle/>
                    <a:p>
                      <a:pPr>
                        <a:lnSpc>
                          <a:spcPct val="115000"/>
                        </a:lnSpc>
                      </a:pPr>
                      <a:endParaRPr lang="en-ZA" sz="1400">
                        <a:effectLst/>
                        <a:latin typeface="Calibri"/>
                      </a:endParaRPr>
                    </a:p>
                  </a:txBody>
                  <a:tcPr marL="68580" marR="68580" marT="0" marB="0" anchor="ctr"/>
                </a:tc>
                <a:tc>
                  <a:txBody>
                    <a:bodyPr/>
                    <a:lstStyle/>
                    <a:p>
                      <a:pPr>
                        <a:lnSpc>
                          <a:spcPct val="115000"/>
                        </a:lnSpc>
                      </a:pPr>
                      <a:endParaRPr lang="en-ZA" sz="1400">
                        <a:effectLst/>
                        <a:latin typeface="Calibri"/>
                      </a:endParaRPr>
                    </a:p>
                  </a:txBody>
                  <a:tcPr marL="68580" marR="68580" marT="0" marB="0" anchor="ctr"/>
                </a:tc>
              </a:tr>
              <a:tr h="325889">
                <a:tc>
                  <a:txBody>
                    <a:bodyPr/>
                    <a:lstStyle/>
                    <a:p>
                      <a:pPr>
                        <a:lnSpc>
                          <a:spcPct val="115000"/>
                        </a:lnSpc>
                        <a:spcAft>
                          <a:spcPts val="0"/>
                        </a:spcAft>
                      </a:pPr>
                      <a:r>
                        <a:rPr lang="en-US" sz="1400" dirty="0">
                          <a:solidFill>
                            <a:schemeClr val="accent4"/>
                          </a:solidFill>
                          <a:effectLst/>
                        </a:rPr>
                        <a:t>Academic benefits</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83</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86</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83</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dirty="0">
                          <a:effectLst/>
                        </a:rPr>
                        <a:t>87</a:t>
                      </a:r>
                      <a:endParaRPr lang="en-ZA" sz="1400" dirty="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83</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85</a:t>
                      </a:r>
                      <a:endParaRPr lang="en-ZA" sz="1400">
                        <a:effectLst/>
                        <a:latin typeface="Calibri"/>
                        <a:ea typeface="Calibri"/>
                        <a:cs typeface="Times New Roman"/>
                      </a:endParaRPr>
                    </a:p>
                  </a:txBody>
                  <a:tcPr marL="68580" marR="68580" marT="0" marB="0" anchor="ctr"/>
                </a:tc>
              </a:tr>
              <a:tr h="325889">
                <a:tc>
                  <a:txBody>
                    <a:bodyPr/>
                    <a:lstStyle/>
                    <a:p>
                      <a:pPr>
                        <a:lnSpc>
                          <a:spcPct val="115000"/>
                        </a:lnSpc>
                        <a:spcAft>
                          <a:spcPts val="0"/>
                        </a:spcAft>
                      </a:pPr>
                      <a:r>
                        <a:rPr lang="en-US" sz="1400" dirty="0">
                          <a:solidFill>
                            <a:schemeClr val="accent4"/>
                          </a:solidFill>
                          <a:effectLst/>
                        </a:rPr>
                        <a:t>Community and social development</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24</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39</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34</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dirty="0">
                          <a:effectLst/>
                        </a:rPr>
                        <a:t>56</a:t>
                      </a:r>
                      <a:endParaRPr lang="en-ZA" sz="1400" dirty="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50</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41</a:t>
                      </a:r>
                      <a:endParaRPr lang="en-ZA" sz="1400">
                        <a:effectLst/>
                        <a:latin typeface="Calibri"/>
                        <a:ea typeface="Calibri"/>
                        <a:cs typeface="Times New Roman"/>
                      </a:endParaRPr>
                    </a:p>
                  </a:txBody>
                  <a:tcPr marL="68580" marR="68580" marT="0" marB="0" anchor="ctr"/>
                </a:tc>
              </a:tr>
              <a:tr h="651779">
                <a:tc>
                  <a:txBody>
                    <a:bodyPr/>
                    <a:lstStyle/>
                    <a:p>
                      <a:pPr>
                        <a:lnSpc>
                          <a:spcPct val="115000"/>
                        </a:lnSpc>
                        <a:spcAft>
                          <a:spcPts val="0"/>
                        </a:spcAft>
                      </a:pPr>
                      <a:r>
                        <a:rPr lang="en-US" sz="1400" dirty="0">
                          <a:solidFill>
                            <a:schemeClr val="accent4"/>
                          </a:solidFill>
                          <a:effectLst/>
                        </a:rPr>
                        <a:t>Productivity and employment generation</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25</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34</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41</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57</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dirty="0">
                          <a:effectLst/>
                        </a:rPr>
                        <a:t>39</a:t>
                      </a:r>
                      <a:endParaRPr lang="en-ZA" sz="1400" dirty="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41</a:t>
                      </a:r>
                      <a:endParaRPr lang="en-ZA" sz="1400">
                        <a:effectLst/>
                        <a:latin typeface="Calibri"/>
                        <a:ea typeface="Calibri"/>
                        <a:cs typeface="Times New Roman"/>
                      </a:endParaRPr>
                    </a:p>
                  </a:txBody>
                  <a:tcPr marL="68580" marR="68580" marT="0" marB="0" anchor="ctr"/>
                </a:tc>
              </a:tr>
              <a:tr h="325889">
                <a:tc>
                  <a:txBody>
                    <a:bodyPr/>
                    <a:lstStyle/>
                    <a:p>
                      <a:pPr>
                        <a:lnSpc>
                          <a:spcPct val="115000"/>
                        </a:lnSpc>
                        <a:spcAft>
                          <a:spcPts val="0"/>
                        </a:spcAft>
                      </a:pPr>
                      <a:r>
                        <a:rPr lang="en-US" sz="1400" dirty="0">
                          <a:solidFill>
                            <a:schemeClr val="accent4"/>
                          </a:solidFill>
                          <a:effectLst/>
                        </a:rPr>
                        <a:t>MNCs</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US" sz="1400">
                          <a:effectLst/>
                        </a:rPr>
                        <a:t> </a:t>
                      </a:r>
                      <a:endParaRPr lang="en-ZA" sz="1400">
                        <a:effectLst/>
                        <a:latin typeface="Calibri"/>
                        <a:ea typeface="Calibri"/>
                        <a:cs typeface="Times New Roman"/>
                      </a:endParaRPr>
                    </a:p>
                  </a:txBody>
                  <a:tcPr marL="68580" marR="68580" marT="0" marB="0" anchor="ctr"/>
                </a:tc>
                <a:tc>
                  <a:txBody>
                    <a:bodyPr/>
                    <a:lstStyle/>
                    <a:p>
                      <a:pPr>
                        <a:lnSpc>
                          <a:spcPct val="115000"/>
                        </a:lnSpc>
                        <a:spcAft>
                          <a:spcPts val="0"/>
                        </a:spcAft>
                      </a:pPr>
                      <a:r>
                        <a:rPr lang="en-US" sz="1400">
                          <a:effectLst/>
                        </a:rPr>
                        <a:t> </a:t>
                      </a:r>
                      <a:endParaRPr lang="en-ZA" sz="1400">
                        <a:effectLst/>
                        <a:latin typeface="Calibri"/>
                        <a:ea typeface="Calibri"/>
                        <a:cs typeface="Times New Roman"/>
                      </a:endParaRPr>
                    </a:p>
                  </a:txBody>
                  <a:tcPr marL="68580" marR="68580" marT="0" marB="0" anchor="ctr"/>
                </a:tc>
                <a:tc>
                  <a:txBody>
                    <a:bodyPr/>
                    <a:lstStyle/>
                    <a:p>
                      <a:pPr>
                        <a:lnSpc>
                          <a:spcPct val="115000"/>
                        </a:lnSpc>
                      </a:pPr>
                      <a:endParaRPr lang="en-ZA" sz="1400">
                        <a:effectLst/>
                        <a:latin typeface="Calibri"/>
                      </a:endParaRPr>
                    </a:p>
                  </a:txBody>
                  <a:tcPr marL="68580" marR="68580" marT="0" marB="0" anchor="ctr"/>
                </a:tc>
                <a:tc>
                  <a:txBody>
                    <a:bodyPr/>
                    <a:lstStyle/>
                    <a:p>
                      <a:pPr>
                        <a:lnSpc>
                          <a:spcPct val="115000"/>
                        </a:lnSpc>
                      </a:pPr>
                      <a:endParaRPr lang="en-ZA" sz="1400">
                        <a:effectLst/>
                        <a:latin typeface="Calibri"/>
                      </a:endParaRPr>
                    </a:p>
                  </a:txBody>
                  <a:tcPr marL="68580" marR="68580" marT="0" marB="0" anchor="ctr"/>
                </a:tc>
                <a:tc>
                  <a:txBody>
                    <a:bodyPr/>
                    <a:lstStyle/>
                    <a:p>
                      <a:pPr>
                        <a:lnSpc>
                          <a:spcPct val="115000"/>
                        </a:lnSpc>
                      </a:pPr>
                      <a:endParaRPr lang="en-ZA" sz="1400" dirty="0">
                        <a:effectLst/>
                        <a:latin typeface="Calibri"/>
                      </a:endParaRPr>
                    </a:p>
                  </a:txBody>
                  <a:tcPr marL="68580" marR="68580" marT="0" marB="0" anchor="ctr"/>
                </a:tc>
                <a:tc>
                  <a:txBody>
                    <a:bodyPr/>
                    <a:lstStyle/>
                    <a:p>
                      <a:pPr>
                        <a:lnSpc>
                          <a:spcPct val="115000"/>
                        </a:lnSpc>
                      </a:pPr>
                      <a:endParaRPr lang="en-ZA" sz="1400">
                        <a:effectLst/>
                        <a:latin typeface="Calibri"/>
                      </a:endParaRPr>
                    </a:p>
                  </a:txBody>
                  <a:tcPr marL="68580" marR="68580" marT="0" marB="0" anchor="ctr"/>
                </a:tc>
              </a:tr>
              <a:tr h="325889">
                <a:tc>
                  <a:txBody>
                    <a:bodyPr/>
                    <a:lstStyle/>
                    <a:p>
                      <a:pPr>
                        <a:lnSpc>
                          <a:spcPct val="115000"/>
                        </a:lnSpc>
                        <a:spcAft>
                          <a:spcPts val="0"/>
                        </a:spcAft>
                      </a:pPr>
                      <a:r>
                        <a:rPr lang="en-US" sz="1400" dirty="0">
                          <a:solidFill>
                            <a:schemeClr val="accent4"/>
                          </a:solidFill>
                          <a:effectLst/>
                        </a:rPr>
                        <a:t>Academic benefits</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83</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91</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81</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89</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dirty="0">
                          <a:effectLst/>
                        </a:rPr>
                        <a:t>90</a:t>
                      </a:r>
                      <a:endParaRPr lang="en-ZA" sz="1400" dirty="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87</a:t>
                      </a:r>
                      <a:endParaRPr lang="en-ZA" sz="1400">
                        <a:effectLst/>
                        <a:latin typeface="Calibri"/>
                        <a:ea typeface="Calibri"/>
                        <a:cs typeface="Times New Roman"/>
                      </a:endParaRPr>
                    </a:p>
                  </a:txBody>
                  <a:tcPr marL="68580" marR="68580" marT="0" marB="0" anchor="ctr"/>
                </a:tc>
              </a:tr>
              <a:tr h="325889">
                <a:tc>
                  <a:txBody>
                    <a:bodyPr/>
                    <a:lstStyle/>
                    <a:p>
                      <a:pPr>
                        <a:lnSpc>
                          <a:spcPct val="115000"/>
                        </a:lnSpc>
                        <a:spcAft>
                          <a:spcPts val="0"/>
                        </a:spcAft>
                      </a:pPr>
                      <a:r>
                        <a:rPr lang="en-US" sz="1400" dirty="0">
                          <a:solidFill>
                            <a:schemeClr val="accent4"/>
                          </a:solidFill>
                          <a:effectLst/>
                        </a:rPr>
                        <a:t>Community and social development</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19</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38</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35</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60</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dirty="0">
                          <a:effectLst/>
                        </a:rPr>
                        <a:t>62</a:t>
                      </a:r>
                      <a:endParaRPr lang="en-ZA" sz="1400" dirty="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39</a:t>
                      </a:r>
                      <a:endParaRPr lang="en-ZA" sz="1400">
                        <a:effectLst/>
                        <a:latin typeface="Calibri"/>
                        <a:ea typeface="Calibri"/>
                        <a:cs typeface="Times New Roman"/>
                      </a:endParaRPr>
                    </a:p>
                  </a:txBody>
                  <a:tcPr marL="68580" marR="68580" marT="0" marB="0" anchor="ctr"/>
                </a:tc>
              </a:tr>
              <a:tr h="651779">
                <a:tc>
                  <a:txBody>
                    <a:bodyPr/>
                    <a:lstStyle/>
                    <a:p>
                      <a:pPr>
                        <a:lnSpc>
                          <a:spcPct val="115000"/>
                        </a:lnSpc>
                        <a:spcAft>
                          <a:spcPts val="0"/>
                        </a:spcAft>
                      </a:pPr>
                      <a:r>
                        <a:rPr lang="en-US" sz="1400" dirty="0">
                          <a:solidFill>
                            <a:schemeClr val="accent4"/>
                          </a:solidFill>
                          <a:effectLst/>
                        </a:rPr>
                        <a:t>Productivity and employment generation</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21</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38</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46</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a:effectLst/>
                        </a:rPr>
                        <a:t>63</a:t>
                      </a:r>
                      <a:endParaRPr lang="en-ZA" sz="14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dirty="0">
                          <a:effectLst/>
                        </a:rPr>
                        <a:t>67</a:t>
                      </a:r>
                      <a:endParaRPr lang="en-ZA" sz="1400" dirty="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US" sz="1400" dirty="0">
                          <a:effectLst/>
                        </a:rPr>
                        <a:t>42</a:t>
                      </a:r>
                      <a:endParaRPr lang="en-ZA" sz="1400" dirty="0">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2666090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Value of analysing frequency and forms of interaction in university types?</a:t>
            </a:r>
            <a:br>
              <a:rPr lang="en-ZA" dirty="0" smtClean="0"/>
            </a:br>
            <a:endParaRPr lang="en-ZA" dirty="0"/>
          </a:p>
        </p:txBody>
      </p:sp>
      <p:sp>
        <p:nvSpPr>
          <p:cNvPr id="3" name="Content Placeholder 2"/>
          <p:cNvSpPr>
            <a:spLocks noGrp="1"/>
          </p:cNvSpPr>
          <p:nvPr>
            <p:ph idx="1"/>
          </p:nvPr>
        </p:nvSpPr>
        <p:spPr/>
        <p:txBody>
          <a:bodyPr/>
          <a:lstStyle/>
          <a:p>
            <a:r>
              <a:rPr lang="en-ZA" dirty="0" smtClean="0"/>
              <a:t>Situate firm interaction within total pattern of interactive activity:</a:t>
            </a:r>
          </a:p>
          <a:p>
            <a:pPr lvl="1"/>
            <a:r>
              <a:rPr lang="en-ZA" dirty="0" smtClean="0"/>
              <a:t>Strong awareness of importance of interaction</a:t>
            </a:r>
          </a:p>
          <a:p>
            <a:pPr lvl="1"/>
            <a:r>
              <a:rPr lang="en-ZA" dirty="0" smtClean="0"/>
              <a:t>Scale of active and networked interaction low</a:t>
            </a:r>
          </a:p>
          <a:p>
            <a:pPr lvl="1"/>
            <a:r>
              <a:rPr lang="en-ZA" dirty="0" smtClean="0"/>
              <a:t>Academic partners, teaching oriented types of relationship and academic benefits most frequent</a:t>
            </a:r>
          </a:p>
          <a:p>
            <a:pPr lvl="1"/>
            <a:r>
              <a:rPr lang="en-ZA" dirty="0" smtClean="0"/>
              <a:t>Firm partners, research and innovation oriented relationships and productivity benefits not frequent</a:t>
            </a:r>
          </a:p>
          <a:p>
            <a:pPr marL="457200" lvl="1" indent="0">
              <a:buNone/>
            </a:pPr>
            <a:r>
              <a:rPr lang="en-ZA" dirty="0" smtClean="0"/>
              <a:t>=&gt; Intellectual imperatives tend to drive academics, traditional forms of interaction prevail, and academic engagement oriented to community and social development is more significant than entrepreneurial interaction </a:t>
            </a:r>
            <a:endParaRPr lang="en-ZA" dirty="0"/>
          </a:p>
        </p:txBody>
      </p:sp>
    </p:spTree>
    <p:extLst>
      <p:ext uri="{BB962C8B-B14F-4D97-AF65-F5344CB8AC3E}">
        <p14:creationId xmlns:p14="http://schemas.microsoft.com/office/powerpoint/2010/main" val="603424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Patterns differ by type of university</a:t>
            </a:r>
            <a:endParaRPr lang="en-ZA" dirty="0"/>
          </a:p>
        </p:txBody>
      </p:sp>
      <p:sp>
        <p:nvSpPr>
          <p:cNvPr id="3" name="Content Placeholder 2"/>
          <p:cNvSpPr>
            <a:spLocks noGrp="1"/>
          </p:cNvSpPr>
          <p:nvPr>
            <p:ph idx="1"/>
          </p:nvPr>
        </p:nvSpPr>
        <p:spPr/>
        <p:txBody>
          <a:bodyPr/>
          <a:lstStyle/>
          <a:p>
            <a:r>
              <a:rPr lang="en-ZA" dirty="0" smtClean="0"/>
              <a:t>Incentives and barriers strongly related to differentiated  nature </a:t>
            </a:r>
          </a:p>
          <a:p>
            <a:r>
              <a:rPr lang="en-ZA" dirty="0" smtClean="0"/>
              <a:t>Disaggregation and investigation of heterogeneity and diversity at the micro-level can reveal important evidence of emergent activity  that can be nurtured </a:t>
            </a:r>
          </a:p>
          <a:p>
            <a:r>
              <a:rPr lang="en-ZA" dirty="0" smtClean="0"/>
              <a:t>If policy makers understand the wider range of forms of academic engagement in addition to main entrepreneurial forms, initiatives can be created to build academic capabilities to link to knowledge users in firms more effectively and on a wider scale </a:t>
            </a:r>
          </a:p>
          <a:p>
            <a:r>
              <a:rPr lang="en-ZA" dirty="0" smtClean="0"/>
              <a:t>AND to link to knowledge users in communities / informal sector! </a:t>
            </a:r>
            <a:endParaRPr lang="en-ZA" dirty="0"/>
          </a:p>
        </p:txBody>
      </p:sp>
    </p:spTree>
    <p:extLst>
      <p:ext uri="{BB962C8B-B14F-4D97-AF65-F5344CB8AC3E}">
        <p14:creationId xmlns:p14="http://schemas.microsoft.com/office/powerpoint/2010/main" val="2042969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3200" dirty="0" smtClean="0"/>
              <a:t>Strategies informed by heterogeneity of imperatives shaping interaction</a:t>
            </a:r>
            <a:endParaRPr lang="en-ZA" sz="3200" dirty="0"/>
          </a:p>
        </p:txBody>
      </p:sp>
      <p:sp>
        <p:nvSpPr>
          <p:cNvPr id="3" name="Content Placeholder 2"/>
          <p:cNvSpPr>
            <a:spLocks noGrp="1"/>
          </p:cNvSpPr>
          <p:nvPr>
            <p:ph idx="1"/>
          </p:nvPr>
        </p:nvSpPr>
        <p:spPr>
          <a:xfrm>
            <a:off x="457200" y="1341438"/>
            <a:ext cx="8229600" cy="5111898"/>
          </a:xfrm>
        </p:spPr>
        <p:txBody>
          <a:bodyPr/>
          <a:lstStyle/>
          <a:p>
            <a:r>
              <a:rPr lang="en-ZA" dirty="0" smtClean="0"/>
              <a:t>Segmented and hierarchical HE system barrier to ALL forms of interaction =&gt; enhance knowledge flows</a:t>
            </a:r>
          </a:p>
          <a:p>
            <a:r>
              <a:rPr lang="en-ZA" dirty="0" smtClean="0"/>
              <a:t>Range of interventions required:</a:t>
            </a:r>
          </a:p>
          <a:p>
            <a:pPr lvl="1"/>
            <a:r>
              <a:rPr lang="en-ZA" dirty="0" err="1" smtClean="0"/>
              <a:t>UoT</a:t>
            </a:r>
            <a:r>
              <a:rPr lang="en-ZA" dirty="0" smtClean="0"/>
              <a:t> – potential ‘spots of interaction’ =&gt; interventions to support a larger scale of </a:t>
            </a:r>
            <a:r>
              <a:rPr lang="en-ZA" dirty="0" err="1" smtClean="0"/>
              <a:t>enterpreneurial</a:t>
            </a:r>
            <a:r>
              <a:rPr lang="en-ZA" dirty="0" smtClean="0"/>
              <a:t> activity</a:t>
            </a:r>
          </a:p>
          <a:p>
            <a:pPr lvl="1"/>
            <a:r>
              <a:rPr lang="en-ZA" dirty="0" smtClean="0"/>
              <a:t>Res2 – convince academics of potential value, alongside financial incentives</a:t>
            </a:r>
          </a:p>
          <a:p>
            <a:pPr lvl="1"/>
            <a:r>
              <a:rPr lang="en-ZA" dirty="0" err="1" smtClean="0"/>
              <a:t>CompU</a:t>
            </a:r>
            <a:r>
              <a:rPr lang="en-ZA" dirty="0" smtClean="0"/>
              <a:t> – build capabilities and scientific reputations to extend/nurture spots of interaction</a:t>
            </a:r>
          </a:p>
          <a:p>
            <a:pPr lvl="1"/>
            <a:r>
              <a:rPr lang="en-ZA" dirty="0" err="1" smtClean="0"/>
              <a:t>RuralU</a:t>
            </a:r>
            <a:r>
              <a:rPr lang="en-ZA" dirty="0" smtClean="0"/>
              <a:t>-build capabilities to link informal sector actors into formal value chains</a:t>
            </a:r>
          </a:p>
          <a:p>
            <a:pPr marL="0" indent="0">
              <a:buNone/>
            </a:pPr>
            <a:r>
              <a:rPr lang="en-ZA" dirty="0" smtClean="0"/>
              <a:t>=&gt; View from inside HE critical to identify barriers and incentives</a:t>
            </a:r>
            <a:endParaRPr lang="en-ZA" dirty="0"/>
          </a:p>
        </p:txBody>
      </p:sp>
    </p:spTree>
    <p:extLst>
      <p:ext uri="{BB962C8B-B14F-4D97-AF65-F5344CB8AC3E}">
        <p14:creationId xmlns:p14="http://schemas.microsoft.com/office/powerpoint/2010/main" val="3783639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The problem</a:t>
            </a:r>
            <a:endParaRPr lang="en-ZA" dirty="0"/>
          </a:p>
        </p:txBody>
      </p:sp>
      <p:sp>
        <p:nvSpPr>
          <p:cNvPr id="3" name="Content Placeholder 2"/>
          <p:cNvSpPr>
            <a:spLocks noGrp="1"/>
          </p:cNvSpPr>
          <p:nvPr>
            <p:ph idx="1"/>
          </p:nvPr>
        </p:nvSpPr>
        <p:spPr>
          <a:xfrm>
            <a:off x="457200" y="1124744"/>
            <a:ext cx="8229600" cy="5001419"/>
          </a:xfrm>
        </p:spPr>
        <p:txBody>
          <a:bodyPr/>
          <a:lstStyle/>
          <a:p>
            <a:r>
              <a:rPr lang="en-ZA" dirty="0" smtClean="0"/>
              <a:t>Firms and economic policy makers need an enhanced understanding of what universities value and how they interact, to increase knowledge and technology flows</a:t>
            </a:r>
          </a:p>
          <a:p>
            <a:r>
              <a:rPr lang="en-ZA" dirty="0" smtClean="0"/>
              <a:t>Literature on UILs focus: university-related incentives and barriers, in context of Europe and USA (</a:t>
            </a:r>
            <a:r>
              <a:rPr lang="en-ZA" dirty="0" err="1" smtClean="0"/>
              <a:t>Perkman</a:t>
            </a:r>
            <a:r>
              <a:rPr lang="en-ZA" dirty="0" smtClean="0"/>
              <a:t> et al 2013)</a:t>
            </a:r>
          </a:p>
          <a:p>
            <a:r>
              <a:rPr lang="en-ZA" dirty="0" smtClean="0"/>
              <a:t>But immature systems of innovation in late developing countries, such as SA? </a:t>
            </a:r>
          </a:p>
          <a:p>
            <a:pPr lvl="1"/>
            <a:r>
              <a:rPr lang="en-ZA" dirty="0" smtClean="0"/>
              <a:t>Face dual challenge of linking to global science and  addressing local social and economic problems</a:t>
            </a:r>
          </a:p>
          <a:p>
            <a:pPr lvl="1"/>
            <a:r>
              <a:rPr lang="en-ZA" dirty="0" smtClean="0"/>
              <a:t>Local resource conditions, legacy of colonisation, racial segregation, inequality, poverty</a:t>
            </a:r>
          </a:p>
          <a:p>
            <a:pPr lvl="1"/>
            <a:r>
              <a:rPr lang="en-ZA" dirty="0" smtClean="0"/>
              <a:t>Universities expected to play multiple roles, combine and balance in diverse ways</a:t>
            </a:r>
          </a:p>
        </p:txBody>
      </p:sp>
    </p:spTree>
    <p:extLst>
      <p:ext uri="{BB962C8B-B14F-4D97-AF65-F5344CB8AC3E}">
        <p14:creationId xmlns:p14="http://schemas.microsoft.com/office/powerpoint/2010/main" val="454379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The research aim</a:t>
            </a:r>
            <a:endParaRPr lang="en-ZA" dirty="0"/>
          </a:p>
        </p:txBody>
      </p:sp>
      <p:sp>
        <p:nvSpPr>
          <p:cNvPr id="3" name="Content Placeholder 2"/>
          <p:cNvSpPr>
            <a:spLocks noGrp="1"/>
          </p:cNvSpPr>
          <p:nvPr>
            <p:ph idx="1"/>
          </p:nvPr>
        </p:nvSpPr>
        <p:spPr/>
        <p:txBody>
          <a:bodyPr/>
          <a:lstStyle/>
          <a:p>
            <a:r>
              <a:rPr lang="en-ZA" dirty="0"/>
              <a:t>=&gt; </a:t>
            </a:r>
            <a:r>
              <a:rPr lang="en-ZA" dirty="0" smtClean="0"/>
              <a:t>Situate university-industry linkages within the total pattern of interaction with external actors, in diverse types of university across a national system of innovation</a:t>
            </a:r>
          </a:p>
          <a:p>
            <a:r>
              <a:rPr lang="en-ZA" dirty="0" smtClean="0"/>
              <a:t>Contribute to literature:</a:t>
            </a:r>
          </a:p>
          <a:p>
            <a:pPr lvl="1"/>
            <a:r>
              <a:rPr lang="en-ZA" dirty="0" smtClean="0"/>
              <a:t>Extend empirical coverage beyond US /Europe</a:t>
            </a:r>
          </a:p>
          <a:p>
            <a:pPr lvl="1"/>
            <a:r>
              <a:rPr lang="en-ZA" dirty="0" smtClean="0"/>
              <a:t>Demonstrate why it is important to take the heterogeneity of universities and HE systems in different country contexts into account, to identify barriers and incentives</a:t>
            </a:r>
          </a:p>
          <a:p>
            <a:pPr marL="0" indent="0">
              <a:buNone/>
            </a:pPr>
            <a:endParaRPr lang="en-ZA" dirty="0"/>
          </a:p>
        </p:txBody>
      </p:sp>
    </p:spTree>
    <p:extLst>
      <p:ext uri="{BB962C8B-B14F-4D97-AF65-F5344CB8AC3E}">
        <p14:creationId xmlns:p14="http://schemas.microsoft.com/office/powerpoint/2010/main" val="3864477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The research framework</a:t>
            </a:r>
            <a:endParaRPr lang="en-ZA" dirty="0"/>
          </a:p>
        </p:txBody>
      </p:sp>
      <p:sp>
        <p:nvSpPr>
          <p:cNvPr id="3" name="Content Placeholder 2"/>
          <p:cNvSpPr>
            <a:spLocks noGrp="1"/>
          </p:cNvSpPr>
          <p:nvPr>
            <p:ph idx="1"/>
          </p:nvPr>
        </p:nvSpPr>
        <p:spPr/>
        <p:txBody>
          <a:bodyPr/>
          <a:lstStyle/>
          <a:p>
            <a:r>
              <a:rPr lang="en-ZA" sz="2000" dirty="0" smtClean="0"/>
              <a:t>Cohen, Nelson and Walsh (2002): patterns of interaction - firm survey of type </a:t>
            </a:r>
            <a:r>
              <a:rPr lang="en-ZA" sz="2000" dirty="0"/>
              <a:t>of relationship, channels of interaction, benefits and constraints</a:t>
            </a:r>
          </a:p>
          <a:p>
            <a:r>
              <a:rPr lang="en-ZA" sz="2000" dirty="0" smtClean="0"/>
              <a:t>Albuquerque et al (2015): patterns in 12 middle and low income countries in the global South – firm and university survey</a:t>
            </a:r>
          </a:p>
          <a:p>
            <a:r>
              <a:rPr lang="en-ZA" sz="2000" dirty="0" smtClean="0"/>
              <a:t>Kruss et al (2012): patterns with full range of partners (government, informal sector, community, civil society); research and innovation, teaching and outreach roles</a:t>
            </a:r>
          </a:p>
          <a:p>
            <a:r>
              <a:rPr lang="en-ZA" sz="2000" dirty="0"/>
              <a:t>Drivers of interaction: financial and intellectual</a:t>
            </a:r>
          </a:p>
          <a:p>
            <a:r>
              <a:rPr lang="en-ZA" sz="2000" dirty="0"/>
              <a:t>Shape forms of interaction: service, traditional, network and commercialisation</a:t>
            </a:r>
          </a:p>
          <a:p>
            <a:r>
              <a:rPr lang="en-ZA" sz="2000" dirty="0"/>
              <a:t>Universities as </a:t>
            </a:r>
            <a:r>
              <a:rPr lang="en-ZA" sz="2000" dirty="0" err="1"/>
              <a:t>reputationally</a:t>
            </a:r>
            <a:r>
              <a:rPr lang="en-ZA" sz="2000" dirty="0"/>
              <a:t> controlled work organisations in competitive higher education systems (Whitley 2003)</a:t>
            </a:r>
          </a:p>
          <a:p>
            <a:endParaRPr lang="en-ZA" dirty="0" smtClean="0"/>
          </a:p>
          <a:p>
            <a:pPr marL="0" indent="0">
              <a:buNone/>
            </a:pPr>
            <a:endParaRPr lang="en-ZA" dirty="0" smtClean="0"/>
          </a:p>
        </p:txBody>
      </p:sp>
    </p:spTree>
    <p:extLst>
      <p:ext uri="{BB962C8B-B14F-4D97-AF65-F5344CB8AC3E}">
        <p14:creationId xmlns:p14="http://schemas.microsoft.com/office/powerpoint/2010/main" val="3795590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Research questions</a:t>
            </a:r>
            <a:endParaRPr lang="en-ZA" dirty="0"/>
          </a:p>
        </p:txBody>
      </p:sp>
      <p:sp>
        <p:nvSpPr>
          <p:cNvPr id="3" name="Content Placeholder 2"/>
          <p:cNvSpPr>
            <a:spLocks noGrp="1"/>
          </p:cNvSpPr>
          <p:nvPr>
            <p:ph idx="1"/>
          </p:nvPr>
        </p:nvSpPr>
        <p:spPr/>
        <p:txBody>
          <a:bodyPr/>
          <a:lstStyle/>
          <a:p>
            <a:r>
              <a:rPr lang="en-ZA" dirty="0" smtClean="0"/>
              <a:t>What is intensity of reputational competition in immature NIS in SA?</a:t>
            </a:r>
          </a:p>
          <a:p>
            <a:r>
              <a:rPr lang="en-ZA" dirty="0" smtClean="0"/>
              <a:t>What is frequency and forms of academic engagement in different types of university(nature of partners, type of relationship, outcomes)?</a:t>
            </a:r>
          </a:p>
          <a:p>
            <a:r>
              <a:rPr lang="en-ZA" dirty="0" smtClean="0"/>
              <a:t>Frequency and forms of interaction with FIRMS?</a:t>
            </a:r>
          </a:p>
          <a:p>
            <a:r>
              <a:rPr lang="en-ZA" dirty="0" smtClean="0"/>
              <a:t>How do patterns reflect balance between financial and intellectual imperatives?</a:t>
            </a:r>
          </a:p>
          <a:p>
            <a:r>
              <a:rPr lang="en-ZA" dirty="0" smtClean="0"/>
              <a:t>What are the policy insights for understanding incentives and barriers to interaction with firms?</a:t>
            </a:r>
            <a:endParaRPr lang="en-ZA" dirty="0"/>
          </a:p>
        </p:txBody>
      </p:sp>
    </p:spTree>
    <p:extLst>
      <p:ext uri="{BB962C8B-B14F-4D97-AF65-F5344CB8AC3E}">
        <p14:creationId xmlns:p14="http://schemas.microsoft.com/office/powerpoint/2010/main" val="217340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Design and methodology</a:t>
            </a:r>
            <a:endParaRPr lang="en-ZA" dirty="0"/>
          </a:p>
        </p:txBody>
      </p:sp>
      <p:sp>
        <p:nvSpPr>
          <p:cNvPr id="3" name="Content Placeholder 2"/>
          <p:cNvSpPr>
            <a:spLocks noGrp="1"/>
          </p:cNvSpPr>
          <p:nvPr>
            <p:ph idx="1"/>
          </p:nvPr>
        </p:nvSpPr>
        <p:spPr>
          <a:xfrm>
            <a:off x="457200" y="1341438"/>
            <a:ext cx="8363272" cy="5399930"/>
          </a:xfrm>
        </p:spPr>
        <p:txBody>
          <a:bodyPr/>
          <a:lstStyle/>
          <a:p>
            <a:r>
              <a:rPr lang="en-ZA" sz="2000" dirty="0" smtClean="0"/>
              <a:t>Case studies of 5 universities of distinct types: 2 Research, 1 Technology, 1 Comprehensive, 1 Rural</a:t>
            </a:r>
          </a:p>
          <a:p>
            <a:r>
              <a:rPr lang="en-ZA" sz="2000" dirty="0" smtClean="0"/>
              <a:t>Survey of individual academics’ interactive practices: </a:t>
            </a:r>
          </a:p>
          <a:p>
            <a:pPr lvl="1"/>
            <a:r>
              <a:rPr lang="en-ZA" sz="2000" dirty="0" smtClean="0"/>
              <a:t>Telephonic interview using CATI tool, training for callers</a:t>
            </a:r>
          </a:p>
          <a:p>
            <a:pPr lvl="1"/>
            <a:r>
              <a:rPr lang="en-ZA" sz="2000" dirty="0" smtClean="0"/>
              <a:t>62% average response rate </a:t>
            </a:r>
          </a:p>
          <a:p>
            <a:pPr lvl="1"/>
            <a:r>
              <a:rPr lang="en-ZA" sz="2000" dirty="0" smtClean="0"/>
              <a:t>2 159 responses</a:t>
            </a:r>
          </a:p>
          <a:p>
            <a:pPr lvl="1"/>
            <a:r>
              <a:rPr lang="en-ZA" sz="2000" dirty="0" smtClean="0"/>
              <a:t>Sample </a:t>
            </a:r>
            <a:r>
              <a:rPr lang="en-ZA" sz="2000" dirty="0"/>
              <a:t>d</a:t>
            </a:r>
            <a:r>
              <a:rPr lang="en-ZA" sz="2000" dirty="0" smtClean="0"/>
              <a:t>istribution matched gender, race, academic rank trends of each university population</a:t>
            </a:r>
          </a:p>
          <a:p>
            <a:r>
              <a:rPr lang="en-ZA" sz="2000" dirty="0" smtClean="0"/>
              <a:t>Documentary and interview qualitative data on institutional history, mission, policy and culture, to interpret patterns</a:t>
            </a:r>
          </a:p>
          <a:p>
            <a:r>
              <a:rPr lang="en-ZA" sz="2000" dirty="0" smtClean="0"/>
              <a:t>Engagement with universities: input to design, data analysis, workshops with strategic insights</a:t>
            </a:r>
          </a:p>
          <a:p>
            <a:endParaRPr lang="en-ZA" dirty="0"/>
          </a:p>
        </p:txBody>
      </p:sp>
    </p:spTree>
    <p:extLst>
      <p:ext uri="{BB962C8B-B14F-4D97-AF65-F5344CB8AC3E}">
        <p14:creationId xmlns:p14="http://schemas.microsoft.com/office/powerpoint/2010/main" val="403643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Data analysis challenge</a:t>
            </a:r>
            <a:endParaRPr lang="en-ZA" dirty="0"/>
          </a:p>
        </p:txBody>
      </p:sp>
      <p:sp>
        <p:nvSpPr>
          <p:cNvPr id="3" name="Content Placeholder 2"/>
          <p:cNvSpPr>
            <a:spLocks noGrp="1"/>
          </p:cNvSpPr>
          <p:nvPr>
            <p:ph idx="1"/>
          </p:nvPr>
        </p:nvSpPr>
        <p:spPr/>
        <p:txBody>
          <a:bodyPr/>
          <a:lstStyle/>
          <a:p>
            <a:r>
              <a:rPr lang="en-ZA" dirty="0" smtClean="0"/>
              <a:t>Likert scale: 1(not at all) - 4 (on a wide scale)</a:t>
            </a:r>
          </a:p>
          <a:p>
            <a:r>
              <a:rPr lang="en-ZA" dirty="0" smtClean="0"/>
              <a:t>Multiple items per dimension</a:t>
            </a:r>
          </a:p>
          <a:p>
            <a:r>
              <a:rPr lang="en-ZA" b="1" dirty="0" smtClean="0"/>
              <a:t>Analysis of total sample: </a:t>
            </a:r>
            <a:r>
              <a:rPr lang="en-ZA" dirty="0" smtClean="0"/>
              <a:t>established that different patterns at each type of university statistically significant</a:t>
            </a:r>
          </a:p>
          <a:p>
            <a:r>
              <a:rPr lang="en-ZA" dirty="0" smtClean="0"/>
              <a:t>Analysis per individual university, in greater depth</a:t>
            </a:r>
          </a:p>
          <a:p>
            <a:pPr marL="0" indent="0">
              <a:buNone/>
            </a:pPr>
            <a:r>
              <a:rPr lang="en-ZA" dirty="0" smtClean="0"/>
              <a:t> </a:t>
            </a:r>
          </a:p>
          <a:p>
            <a:pPr>
              <a:buFont typeface="Symbol"/>
              <a:buChar char="Þ"/>
            </a:pPr>
            <a:r>
              <a:rPr lang="en-ZA" dirty="0" smtClean="0"/>
              <a:t>Weighted Average Index to rank items</a:t>
            </a:r>
          </a:p>
          <a:p>
            <a:pPr>
              <a:buFont typeface="Symbol"/>
              <a:buChar char="Þ"/>
            </a:pPr>
            <a:r>
              <a:rPr lang="en-ZA" dirty="0" smtClean="0"/>
              <a:t>Principal Component Analysis </a:t>
            </a:r>
          </a:p>
          <a:p>
            <a:pPr>
              <a:buFont typeface="Symbol"/>
              <a:buChar char="Þ"/>
            </a:pPr>
            <a:r>
              <a:rPr lang="en-ZA" dirty="0" smtClean="0"/>
              <a:t>Mean of each set of variables within a component plotted to spider graphs</a:t>
            </a:r>
          </a:p>
          <a:p>
            <a:pPr>
              <a:buFont typeface="Symbol"/>
              <a:buChar char="Þ"/>
            </a:pPr>
            <a:r>
              <a:rPr lang="en-ZA" dirty="0" smtClean="0"/>
              <a:t>Significance of association tested</a:t>
            </a:r>
          </a:p>
          <a:p>
            <a:pPr>
              <a:buFont typeface="Symbol"/>
              <a:buChar char="Þ"/>
            </a:pPr>
            <a:endParaRPr lang="en-ZA" dirty="0"/>
          </a:p>
        </p:txBody>
      </p:sp>
    </p:spTree>
    <p:extLst>
      <p:ext uri="{BB962C8B-B14F-4D97-AF65-F5344CB8AC3E}">
        <p14:creationId xmlns:p14="http://schemas.microsoft.com/office/powerpoint/2010/main" val="369200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3200" dirty="0" smtClean="0"/>
              <a:t>A segmented hierarchical national system</a:t>
            </a:r>
            <a:endParaRPr lang="en-ZA"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39615124"/>
              </p:ext>
            </p:extLst>
          </p:nvPr>
        </p:nvGraphicFramePr>
        <p:xfrm>
          <a:off x="323528" y="980728"/>
          <a:ext cx="8568950" cy="5688631"/>
        </p:xfrm>
        <a:graphic>
          <a:graphicData uri="http://schemas.openxmlformats.org/drawingml/2006/table">
            <a:tbl>
              <a:tblPr firstRow="1" firstCol="1" bandRow="1">
                <a:tableStyleId>{5C22544A-7EE6-4342-B048-85BDC9FD1C3A}</a:tableStyleId>
              </a:tblPr>
              <a:tblGrid>
                <a:gridCol w="2076750"/>
                <a:gridCol w="1081719"/>
                <a:gridCol w="1081719"/>
                <a:gridCol w="1199502"/>
                <a:gridCol w="964879"/>
                <a:gridCol w="974301"/>
                <a:gridCol w="1190080"/>
              </a:tblGrid>
              <a:tr h="722407">
                <a:tc>
                  <a:txBody>
                    <a:bodyPr/>
                    <a:lstStyle/>
                    <a:p>
                      <a:pPr>
                        <a:lnSpc>
                          <a:spcPct val="115000"/>
                        </a:lnSpc>
                        <a:spcAft>
                          <a:spcPts val="0"/>
                        </a:spcAft>
                      </a:pPr>
                      <a:r>
                        <a:rPr lang="en-ZA" sz="1600" dirty="0">
                          <a:solidFill>
                            <a:schemeClr val="accent4"/>
                          </a:solidFill>
                          <a:effectLst/>
                        </a:rPr>
                        <a:t> </a:t>
                      </a:r>
                      <a:endParaRPr lang="en-ZA" sz="1600" dirty="0">
                        <a:solidFill>
                          <a:schemeClr val="accent4"/>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dirty="0">
                          <a:solidFill>
                            <a:schemeClr val="accent4"/>
                          </a:solidFill>
                          <a:effectLst/>
                        </a:rPr>
                        <a:t>ResU2</a:t>
                      </a:r>
                      <a:endParaRPr lang="en-ZA" sz="1600" dirty="0">
                        <a:solidFill>
                          <a:schemeClr val="accent4"/>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dirty="0">
                          <a:solidFill>
                            <a:schemeClr val="accent4"/>
                          </a:solidFill>
                          <a:effectLst/>
                        </a:rPr>
                        <a:t>ResU1</a:t>
                      </a:r>
                      <a:endParaRPr lang="en-ZA" sz="1600" dirty="0">
                        <a:solidFill>
                          <a:schemeClr val="accent4"/>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dirty="0" err="1">
                          <a:solidFill>
                            <a:schemeClr val="accent4"/>
                          </a:solidFill>
                          <a:effectLst/>
                        </a:rPr>
                        <a:t>CompU</a:t>
                      </a:r>
                      <a:endParaRPr lang="en-ZA" sz="1600" dirty="0">
                        <a:solidFill>
                          <a:schemeClr val="accent4"/>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dirty="0" err="1">
                          <a:solidFill>
                            <a:schemeClr val="accent4"/>
                          </a:solidFill>
                          <a:effectLst/>
                        </a:rPr>
                        <a:t>UoT</a:t>
                      </a:r>
                      <a:endParaRPr lang="en-ZA" sz="1600" dirty="0">
                        <a:solidFill>
                          <a:schemeClr val="accent4"/>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dirty="0" err="1">
                          <a:solidFill>
                            <a:schemeClr val="accent4"/>
                          </a:solidFill>
                          <a:effectLst/>
                        </a:rPr>
                        <a:t>RuralU</a:t>
                      </a:r>
                      <a:endParaRPr lang="en-ZA" sz="1600" dirty="0">
                        <a:solidFill>
                          <a:schemeClr val="accent4"/>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dirty="0">
                          <a:solidFill>
                            <a:schemeClr val="accent4"/>
                          </a:solidFill>
                          <a:effectLst/>
                        </a:rPr>
                        <a:t>TOTAL / AVERAGE</a:t>
                      </a:r>
                      <a:endParaRPr lang="en-ZA" sz="1600" dirty="0">
                        <a:solidFill>
                          <a:schemeClr val="accent4"/>
                        </a:solidFill>
                        <a:effectLst/>
                        <a:latin typeface="Calibri"/>
                        <a:ea typeface="Calibri"/>
                        <a:cs typeface="Times New Roman"/>
                      </a:endParaRPr>
                    </a:p>
                  </a:txBody>
                  <a:tcPr marL="68580" marR="68580" marT="0" marB="0" anchor="ctr"/>
                </a:tc>
              </a:tr>
              <a:tr h="882942">
                <a:tc>
                  <a:txBody>
                    <a:bodyPr/>
                    <a:lstStyle/>
                    <a:p>
                      <a:pPr>
                        <a:lnSpc>
                          <a:spcPct val="115000"/>
                        </a:lnSpc>
                        <a:spcAft>
                          <a:spcPts val="0"/>
                        </a:spcAft>
                      </a:pPr>
                      <a:r>
                        <a:rPr lang="en-ZA" sz="1400" dirty="0">
                          <a:solidFill>
                            <a:schemeClr val="accent4"/>
                          </a:solidFill>
                          <a:effectLst/>
                        </a:rPr>
                        <a:t>Number of engaged academics</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412</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563</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272</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344</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150</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dirty="0">
                          <a:effectLst/>
                        </a:rPr>
                        <a:t> </a:t>
                      </a:r>
                      <a:endParaRPr lang="en-ZA" sz="1600" dirty="0">
                        <a:effectLst/>
                        <a:latin typeface="Calibri"/>
                        <a:ea typeface="Calibri"/>
                        <a:cs typeface="Times New Roman"/>
                      </a:endParaRPr>
                    </a:p>
                  </a:txBody>
                  <a:tcPr marL="68580" marR="68580" marT="0" marB="0" anchor="ctr"/>
                </a:tc>
              </a:tr>
              <a:tr h="802675">
                <a:tc>
                  <a:txBody>
                    <a:bodyPr/>
                    <a:lstStyle/>
                    <a:p>
                      <a:pPr>
                        <a:lnSpc>
                          <a:spcPct val="115000"/>
                        </a:lnSpc>
                        <a:spcAft>
                          <a:spcPts val="0"/>
                        </a:spcAft>
                      </a:pPr>
                      <a:r>
                        <a:rPr lang="en-ZA" sz="1400" dirty="0">
                          <a:solidFill>
                            <a:schemeClr val="accent4"/>
                          </a:solidFill>
                          <a:effectLst/>
                        </a:rPr>
                        <a:t>On an isolated scale only (2)</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38%</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34%</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38%</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17%</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40%</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33%</a:t>
                      </a:r>
                      <a:endParaRPr lang="en-ZA" sz="1600">
                        <a:effectLst/>
                        <a:latin typeface="Calibri"/>
                        <a:ea typeface="Calibri"/>
                        <a:cs typeface="Times New Roman"/>
                      </a:endParaRPr>
                    </a:p>
                  </a:txBody>
                  <a:tcPr marL="68580" marR="68580" marT="0" marB="0" anchor="ctr"/>
                </a:tc>
              </a:tr>
              <a:tr h="722407">
                <a:tc>
                  <a:txBody>
                    <a:bodyPr/>
                    <a:lstStyle/>
                    <a:p>
                      <a:pPr>
                        <a:lnSpc>
                          <a:spcPct val="115000"/>
                        </a:lnSpc>
                        <a:spcAft>
                          <a:spcPts val="0"/>
                        </a:spcAft>
                      </a:pPr>
                      <a:r>
                        <a:rPr lang="en-ZA" sz="1400" dirty="0">
                          <a:solidFill>
                            <a:schemeClr val="accent4"/>
                          </a:solidFill>
                          <a:effectLst/>
                        </a:rPr>
                        <a:t>Moderate scale (3 and 4) with a single </a:t>
                      </a:r>
                      <a:r>
                        <a:rPr lang="en-ZA" sz="1400" dirty="0" smtClean="0">
                          <a:solidFill>
                            <a:schemeClr val="accent4"/>
                          </a:solidFill>
                          <a:effectLst/>
                        </a:rPr>
                        <a:t>partner</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33%</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28%</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23%</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21%</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24%</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26%</a:t>
                      </a:r>
                      <a:endParaRPr lang="en-ZA" sz="1600">
                        <a:effectLst/>
                        <a:latin typeface="Calibri"/>
                        <a:ea typeface="Calibri"/>
                        <a:cs typeface="Times New Roman"/>
                      </a:endParaRPr>
                    </a:p>
                  </a:txBody>
                  <a:tcPr marL="68580" marR="68580" marT="0" marB="0" anchor="ctr"/>
                </a:tc>
              </a:tr>
              <a:tr h="963210">
                <a:tc>
                  <a:txBody>
                    <a:bodyPr/>
                    <a:lstStyle/>
                    <a:p>
                      <a:pPr>
                        <a:lnSpc>
                          <a:spcPct val="115000"/>
                        </a:lnSpc>
                        <a:spcAft>
                          <a:spcPts val="0"/>
                        </a:spcAft>
                      </a:pPr>
                      <a:r>
                        <a:rPr lang="en-ZA" sz="1400" dirty="0">
                          <a:solidFill>
                            <a:schemeClr val="accent4"/>
                          </a:solidFill>
                          <a:effectLst/>
                        </a:rPr>
                        <a:t>Moderate scale (3 and 4) with more than two partners (networked)</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23%</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14%</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18%</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37%</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22%</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23%</a:t>
                      </a:r>
                      <a:endParaRPr lang="en-ZA" sz="1600">
                        <a:effectLst/>
                        <a:latin typeface="Calibri"/>
                        <a:ea typeface="Calibri"/>
                        <a:cs typeface="Times New Roman"/>
                      </a:endParaRPr>
                    </a:p>
                  </a:txBody>
                  <a:tcPr marL="68580" marR="68580" marT="0" marB="0" anchor="ctr"/>
                </a:tc>
              </a:tr>
              <a:tr h="561873">
                <a:tc>
                  <a:txBody>
                    <a:bodyPr/>
                    <a:lstStyle/>
                    <a:p>
                      <a:pPr>
                        <a:lnSpc>
                          <a:spcPct val="115000"/>
                        </a:lnSpc>
                        <a:spcAft>
                          <a:spcPts val="0"/>
                        </a:spcAft>
                      </a:pPr>
                      <a:r>
                        <a:rPr lang="en-ZA" sz="1400" dirty="0">
                          <a:solidFill>
                            <a:schemeClr val="accent4"/>
                          </a:solidFill>
                          <a:effectLst/>
                        </a:rPr>
                        <a:t>No </a:t>
                      </a:r>
                      <a:r>
                        <a:rPr lang="en-ZA" sz="1400" dirty="0" smtClean="0">
                          <a:solidFill>
                            <a:schemeClr val="accent4"/>
                          </a:solidFill>
                          <a:effectLst/>
                        </a:rPr>
                        <a:t>Engagement</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7%</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24%</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21%</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26%</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14%</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19%</a:t>
                      </a:r>
                      <a:endParaRPr lang="en-ZA" sz="1600">
                        <a:effectLst/>
                        <a:latin typeface="Calibri"/>
                        <a:ea typeface="Calibri"/>
                        <a:cs typeface="Times New Roman"/>
                      </a:endParaRPr>
                    </a:p>
                  </a:txBody>
                  <a:tcPr marL="68580" marR="68580" marT="0" marB="0" anchor="ctr"/>
                </a:tc>
              </a:tr>
              <a:tr h="1033117">
                <a:tc>
                  <a:txBody>
                    <a:bodyPr/>
                    <a:lstStyle/>
                    <a:p>
                      <a:pPr>
                        <a:lnSpc>
                          <a:spcPct val="115000"/>
                        </a:lnSpc>
                        <a:spcAft>
                          <a:spcPts val="0"/>
                        </a:spcAft>
                      </a:pPr>
                      <a:r>
                        <a:rPr lang="en-ZA" sz="1400" dirty="0">
                          <a:solidFill>
                            <a:schemeClr val="accent4"/>
                          </a:solidFill>
                          <a:effectLst/>
                        </a:rPr>
                        <a:t>Number of academics in sample</a:t>
                      </a:r>
                      <a:endParaRPr lang="en-ZA" sz="1400" dirty="0">
                        <a:solidFill>
                          <a:schemeClr val="accent4"/>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442</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738</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343</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462</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a:effectLst/>
                        </a:rPr>
                        <a:t>174</a:t>
                      </a:r>
                      <a:endParaRPr lang="en-ZA"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en-ZA" sz="1600" dirty="0">
                          <a:effectLst/>
                        </a:rPr>
                        <a:t> </a:t>
                      </a:r>
                      <a:endParaRPr lang="en-ZA" sz="1600" dirty="0">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181694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Partners</a:t>
            </a:r>
            <a:endParaRPr lang="en-ZA" dirty="0"/>
          </a:p>
        </p:txBody>
      </p:sp>
      <p:graphicFrame>
        <p:nvGraphicFramePr>
          <p:cNvPr id="4" name="Chart 3"/>
          <p:cNvGraphicFramePr/>
          <p:nvPr>
            <p:extLst>
              <p:ext uri="{D42A27DB-BD31-4B8C-83A1-F6EECF244321}">
                <p14:modId xmlns:p14="http://schemas.microsoft.com/office/powerpoint/2010/main" val="896652300"/>
              </p:ext>
            </p:extLst>
          </p:nvPr>
        </p:nvGraphicFramePr>
        <p:xfrm>
          <a:off x="467544" y="1412776"/>
          <a:ext cx="8208912" cy="4752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02325355"/>
      </p:ext>
    </p:extLst>
  </p:cSld>
  <p:clrMapOvr>
    <a:masterClrMapping/>
  </p:clrMapOvr>
</p:sld>
</file>

<file path=ppt/theme/theme1.xml><?xml version="1.0" encoding="utf-8"?>
<a:theme xmlns:a="http://schemas.openxmlformats.org/drawingml/2006/main" name="Default Design">
  <a:themeElements>
    <a:clrScheme name="HSRC">
      <a:dk1>
        <a:srgbClr val="001B36"/>
      </a:dk1>
      <a:lt1>
        <a:srgbClr val="615B25"/>
      </a:lt1>
      <a:dk2>
        <a:srgbClr val="004287"/>
      </a:dk2>
      <a:lt2>
        <a:srgbClr val="000000"/>
      </a:lt2>
      <a:accent1>
        <a:srgbClr val="33689F"/>
      </a:accent1>
      <a:accent2>
        <a:srgbClr val="668EB7"/>
      </a:accent2>
      <a:accent3>
        <a:srgbClr val="99B4CF"/>
      </a:accent3>
      <a:accent4>
        <a:srgbClr val="CCDAE7"/>
      </a:accent4>
      <a:accent5>
        <a:srgbClr val="002142"/>
      </a:accent5>
      <a:accent6>
        <a:srgbClr val="9A221C"/>
      </a:accent6>
      <a:hlink>
        <a:srgbClr val="B84F25"/>
      </a:hlink>
      <a:folHlink>
        <a:srgbClr val="E8322D"/>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4064"/>
        </a:dk2>
        <a:lt2>
          <a:srgbClr val="E6EDF3"/>
        </a:lt2>
        <a:accent1>
          <a:srgbClr val="004287"/>
        </a:accent1>
        <a:accent2>
          <a:srgbClr val="99B4CF"/>
        </a:accent2>
        <a:accent3>
          <a:srgbClr val="AAAFB8"/>
        </a:accent3>
        <a:accent4>
          <a:srgbClr val="DADADA"/>
        </a:accent4>
        <a:accent5>
          <a:srgbClr val="AAB0C3"/>
        </a:accent5>
        <a:accent6>
          <a:srgbClr val="8AA3BB"/>
        </a:accent6>
        <a:hlink>
          <a:srgbClr val="E8322D"/>
        </a:hlink>
        <a:folHlink>
          <a:srgbClr val="B84F25"/>
        </a:folHlink>
      </a:clrScheme>
      <a:clrMap bg1="dk2" tx1="lt1" bg2="dk1" tx2="lt2" accent1="accent1" accent2="accent2" accent3="accent3" accent4="accent4" accent5="accent5" accent6="accent6" hlink="hlink" folHlink="folHlink"/>
    </a:extraClrScheme>
    <a:extraClrScheme>
      <a:clrScheme name="Default Design 14">
        <a:dk1>
          <a:srgbClr val="000000"/>
        </a:dk1>
        <a:lt1>
          <a:srgbClr val="004064"/>
        </a:lt1>
        <a:dk2>
          <a:srgbClr val="E6EDF3"/>
        </a:dk2>
        <a:lt2>
          <a:srgbClr val="000000"/>
        </a:lt2>
        <a:accent1>
          <a:srgbClr val="004287"/>
        </a:accent1>
        <a:accent2>
          <a:srgbClr val="99B4CF"/>
        </a:accent2>
        <a:accent3>
          <a:srgbClr val="AAAFB8"/>
        </a:accent3>
        <a:accent4>
          <a:srgbClr val="000000"/>
        </a:accent4>
        <a:accent5>
          <a:srgbClr val="AAB0C3"/>
        </a:accent5>
        <a:accent6>
          <a:srgbClr val="8AA3BB"/>
        </a:accent6>
        <a:hlink>
          <a:srgbClr val="E8322D"/>
        </a:hlink>
        <a:folHlink>
          <a:srgbClr val="B84F25"/>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CCDAE7"/>
        </a:lt1>
        <a:dk2>
          <a:srgbClr val="004064"/>
        </a:dk2>
        <a:lt2>
          <a:srgbClr val="E6EDF3"/>
        </a:lt2>
        <a:accent1>
          <a:srgbClr val="004287"/>
        </a:accent1>
        <a:accent2>
          <a:srgbClr val="99B4CF"/>
        </a:accent2>
        <a:accent3>
          <a:srgbClr val="AAAFB8"/>
        </a:accent3>
        <a:accent4>
          <a:srgbClr val="AEBAC5"/>
        </a:accent4>
        <a:accent5>
          <a:srgbClr val="AAB0C3"/>
        </a:accent5>
        <a:accent6>
          <a:srgbClr val="8AA3BB"/>
        </a:accent6>
        <a:hlink>
          <a:srgbClr val="E8322D"/>
        </a:hlink>
        <a:folHlink>
          <a:srgbClr val="B84F25"/>
        </a:folHlink>
      </a:clrScheme>
      <a:clrMap bg1="dk2" tx1="lt1" bg2="dk1" tx2="lt2" accent1="accent1" accent2="accent2" accent3="accent3" accent4="accent4" accent5="accent5" accent6="accent6" hlink="hlink" folHlink="folHlink"/>
    </a:extraClrScheme>
    <a:extraClrScheme>
      <a:clrScheme name="Default Design 16">
        <a:dk1>
          <a:srgbClr val="000000"/>
        </a:dk1>
        <a:lt1>
          <a:srgbClr val="E6EDF3"/>
        </a:lt1>
        <a:dk2>
          <a:srgbClr val="004064"/>
        </a:dk2>
        <a:lt2>
          <a:srgbClr val="FFFFFF"/>
        </a:lt2>
        <a:accent1>
          <a:srgbClr val="004287"/>
        </a:accent1>
        <a:accent2>
          <a:srgbClr val="99B4CF"/>
        </a:accent2>
        <a:accent3>
          <a:srgbClr val="AAAFB8"/>
        </a:accent3>
        <a:accent4>
          <a:srgbClr val="C4CAD0"/>
        </a:accent4>
        <a:accent5>
          <a:srgbClr val="AAB0C3"/>
        </a:accent5>
        <a:accent6>
          <a:srgbClr val="8AA3BB"/>
        </a:accent6>
        <a:hlink>
          <a:srgbClr val="E8322D"/>
        </a:hlink>
        <a:folHlink>
          <a:srgbClr val="B84F25"/>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503</TotalTime>
  <Words>1152</Words>
  <Application>Microsoft Office PowerPoint</Application>
  <PresentationFormat>On-screen Show (4:3)</PresentationFormat>
  <Paragraphs>260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Putting university-industry interaction into perspective: a view from inside South African universities </vt:lpstr>
      <vt:lpstr>The problem</vt:lpstr>
      <vt:lpstr>The research aim</vt:lpstr>
      <vt:lpstr>The research framework</vt:lpstr>
      <vt:lpstr>Research questions</vt:lpstr>
      <vt:lpstr>Design and methodology</vt:lpstr>
      <vt:lpstr>Data analysis challenge</vt:lpstr>
      <vt:lpstr>A segmented hierarchical national system</vt:lpstr>
      <vt:lpstr>Partners</vt:lpstr>
      <vt:lpstr>Frequent interaction with firms only</vt:lpstr>
      <vt:lpstr>Types of relationship</vt:lpstr>
      <vt:lpstr>Types of relationship SMMEs / MNCs</vt:lpstr>
      <vt:lpstr>Outcomes of frequent interaction with firms</vt:lpstr>
      <vt:lpstr>Value of analysing frequency and forms of interaction in university types? </vt:lpstr>
      <vt:lpstr>Patterns differ by type of university</vt:lpstr>
      <vt:lpstr>Strategies informed by heterogeneity of imperatives shaping interaction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Paulse</dc:creator>
  <cp:lastModifiedBy>Glenda Esther G E. Kruss Van Der Heever</cp:lastModifiedBy>
  <cp:revision>40</cp:revision>
  <cp:lastPrinted>2014-02-27T14:08:43Z</cp:lastPrinted>
  <dcterms:created xsi:type="dcterms:W3CDTF">2014-02-27T13:00:43Z</dcterms:created>
  <dcterms:modified xsi:type="dcterms:W3CDTF">2016-03-15T05:36:10Z</dcterms:modified>
</cp:coreProperties>
</file>