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3" r:id="rId3"/>
    <p:sldId id="282" r:id="rId4"/>
    <p:sldId id="264" r:id="rId5"/>
    <p:sldId id="257" r:id="rId6"/>
    <p:sldId id="259" r:id="rId7"/>
    <p:sldId id="265" r:id="rId8"/>
    <p:sldId id="263" r:id="rId9"/>
    <p:sldId id="269" r:id="rId10"/>
    <p:sldId id="258" r:id="rId11"/>
    <p:sldId id="267" r:id="rId12"/>
    <p:sldId id="260" r:id="rId13"/>
    <p:sldId id="271" r:id="rId14"/>
    <p:sldId id="272" r:id="rId15"/>
    <p:sldId id="273" r:id="rId16"/>
    <p:sldId id="281" r:id="rId17"/>
    <p:sldId id="261" r:id="rId18"/>
    <p:sldId id="274" r:id="rId19"/>
    <p:sldId id="275" r:id="rId20"/>
    <p:sldId id="279" r:id="rId21"/>
    <p:sldId id="276" r:id="rId22"/>
    <p:sldId id="278" r:id="rId23"/>
    <p:sldId id="280" r:id="rId24"/>
    <p:sldId id="277" r:id="rId25"/>
    <p:sldId id="262" r:id="rId2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690" y="-186"/>
      </p:cViewPr>
      <p:guideLst>
        <p:guide orient="horz" pos="2160"/>
        <p:guide pos="2880"/>
      </p:guideLst>
    </p:cSldViewPr>
  </p:slideViewPr>
  <p:notesTextViewPr>
    <p:cViewPr>
      <p:scale>
        <a:sx n="1" d="1"/>
        <a:sy n="1" d="1"/>
      </p:scale>
      <p:origin x="0" y="0"/>
    </p:cViewPr>
  </p:notesTextViewPr>
  <p:sorterViewPr>
    <p:cViewPr>
      <p:scale>
        <a:sx n="66" d="100"/>
        <a:sy n="66" d="100"/>
      </p:scale>
      <p:origin x="0" y="19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E992F1D1-A712-491F-AEE4-105E39363911}" type="datetimeFigureOut">
              <a:rPr lang="en-IN" smtClean="0"/>
              <a:pPr/>
              <a:t>16-03-2016</a:t>
            </a:fld>
            <a:endParaRPr lang="en-IN"/>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1DEDFF5E-F880-4DD2-9DC5-7A4AA98F05C7}" type="slidenum">
              <a:rPr lang="en-IN" smtClean="0"/>
              <a:pPr/>
              <a:t>‹#›</a:t>
            </a:fld>
            <a:endParaRPr lang="en-IN"/>
          </a:p>
        </p:txBody>
      </p:sp>
    </p:spTree>
    <p:extLst>
      <p:ext uri="{BB962C8B-B14F-4D97-AF65-F5344CB8AC3E}">
        <p14:creationId xmlns:p14="http://schemas.microsoft.com/office/powerpoint/2010/main" xmlns="" val="25452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4873B8A0-CB54-4FF1-B330-E20C7C25587E}" type="datetimeFigureOut">
              <a:rPr lang="en-IN" smtClean="0"/>
              <a:pPr/>
              <a:t>16-03-2016</a:t>
            </a:fld>
            <a:endParaRPr lang="en-IN"/>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80DC534B-CFBE-4CB5-AFC3-8EF75DEDB56E}" type="slidenum">
              <a:rPr lang="en-IN" smtClean="0"/>
              <a:pPr/>
              <a:t>‹#›</a:t>
            </a:fld>
            <a:endParaRPr lang="en-IN"/>
          </a:p>
        </p:txBody>
      </p:sp>
    </p:spTree>
    <p:extLst>
      <p:ext uri="{BB962C8B-B14F-4D97-AF65-F5344CB8AC3E}">
        <p14:creationId xmlns:p14="http://schemas.microsoft.com/office/powerpoint/2010/main" xmlns="" val="223875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0DC534B-CFBE-4CB5-AFC3-8EF75DEDB56E}" type="slidenum">
              <a:rPr lang="en-IN" smtClean="0"/>
              <a:pPr/>
              <a:t>5</a:t>
            </a:fld>
            <a:endParaRPr lang="en-IN"/>
          </a:p>
        </p:txBody>
      </p:sp>
    </p:spTree>
    <p:extLst>
      <p:ext uri="{BB962C8B-B14F-4D97-AF65-F5344CB8AC3E}">
        <p14:creationId xmlns:p14="http://schemas.microsoft.com/office/powerpoint/2010/main" xmlns="" val="26520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0DC534B-CFBE-4CB5-AFC3-8EF75DEDB56E}" type="slidenum">
              <a:rPr lang="en-IN" smtClean="0"/>
              <a:pPr/>
              <a:t>8</a:t>
            </a:fld>
            <a:endParaRPr lang="en-IN"/>
          </a:p>
        </p:txBody>
      </p:sp>
    </p:spTree>
    <p:extLst>
      <p:ext uri="{BB962C8B-B14F-4D97-AF65-F5344CB8AC3E}">
        <p14:creationId xmlns:p14="http://schemas.microsoft.com/office/powerpoint/2010/main" xmlns="" val="26520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New Roman" panose="02020603050405020304" pitchFamily="18" charset="0"/>
                <a:cs typeface="Times New Roman" panose="02020603050405020304" pitchFamily="18" charset="0"/>
              </a:rPr>
              <a:t>Supported the knowledge institutions to focus on public goods &amp; poor and also achieve rapidly technological self-reliance for the promotion of domestic industries based on indigenous raw materials and their processing, infrastructure (dams, power, railways), capital goods, etc. For poverty reduction discouraged luxury consumption and struggled for land distribution, irrigation for improved productivity, protection via extension of credit and market support, employment generation, livelihood protection, creation of domestic demand. </a:t>
            </a:r>
          </a:p>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5B4B86-2205-40AE-AB79-FB131B6DB602}" type="slidenum">
              <a:rPr lang="en-US" altLang="en-US"/>
              <a:pPr/>
              <a:t>13</a:t>
            </a:fld>
            <a:endParaRPr lang="en-US" altLang="en-US"/>
          </a:p>
        </p:txBody>
      </p:sp>
    </p:spTree>
    <p:extLst>
      <p:ext uri="{BB962C8B-B14F-4D97-AF65-F5344CB8AC3E}">
        <p14:creationId xmlns:p14="http://schemas.microsoft.com/office/powerpoint/2010/main" xmlns="" val="256084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37870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146947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27829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600200"/>
            <a:ext cx="4038600" cy="4456113"/>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IN"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IN"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53141E27-B86B-448D-9F48-A0C4E96E7277}" type="slidenum">
              <a:rPr lang="en-IN" altLang="en-US"/>
              <a:pPr/>
              <a:t>‹#›</a:t>
            </a:fld>
            <a:endParaRPr lang="en-IN" altLang="en-US"/>
          </a:p>
        </p:txBody>
      </p:sp>
    </p:spTree>
    <p:extLst>
      <p:ext uri="{BB962C8B-B14F-4D97-AF65-F5344CB8AC3E}">
        <p14:creationId xmlns:p14="http://schemas.microsoft.com/office/powerpoint/2010/main" xmlns="" val="336752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367876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111937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310809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281770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306807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198958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168686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21C07-967F-4D9D-B383-56925F4EB808}" type="datetimeFigureOut">
              <a:rPr lang="en-IN" smtClean="0"/>
              <a:pPr/>
              <a:t>16-03-2016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63768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21C07-967F-4D9D-B383-56925F4EB808}" type="datetimeFigureOut">
              <a:rPr lang="en-IN" smtClean="0"/>
              <a:pPr/>
              <a:t>16-03-2016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BDEA7-A7A6-4E60-8F48-7E9A65A583E9}" type="slidenum">
              <a:rPr lang="en-IN" smtClean="0"/>
              <a:pPr/>
              <a:t>‹#›</a:t>
            </a:fld>
            <a:endParaRPr lang="en-IN"/>
          </a:p>
        </p:txBody>
      </p:sp>
    </p:spTree>
    <p:extLst>
      <p:ext uri="{BB962C8B-B14F-4D97-AF65-F5344CB8AC3E}">
        <p14:creationId xmlns:p14="http://schemas.microsoft.com/office/powerpoint/2010/main" xmlns="" val="4187161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1752600"/>
          </a:xfrm>
        </p:spPr>
        <p:txBody>
          <a:bodyPr>
            <a:noAutofit/>
          </a:bodyPr>
          <a:lstStyle/>
          <a:p>
            <a:r>
              <a:rPr lang="en-IN" sz="3200" b="1" dirty="0" smtClean="0"/>
              <a:t/>
            </a:r>
            <a:br>
              <a:rPr lang="en-IN" sz="3200" b="1" dirty="0" smtClean="0"/>
            </a:br>
            <a:r>
              <a:rPr lang="en-IN" sz="3200" b="1" dirty="0" smtClean="0"/>
              <a:t>Agrarian transition, Transformative change and Systems of Innovation: Lessons for SDG Implementation</a:t>
            </a:r>
            <a:r>
              <a:rPr lang="en-IN" sz="3200" b="1" dirty="0"/>
              <a:t/>
            </a:r>
            <a:br>
              <a:rPr lang="en-IN" sz="3200" b="1" dirty="0"/>
            </a:br>
            <a:endParaRPr lang="en-IN" sz="3200" b="1" dirty="0"/>
          </a:p>
        </p:txBody>
      </p:sp>
      <p:sp>
        <p:nvSpPr>
          <p:cNvPr id="3" name="Subtitle 2"/>
          <p:cNvSpPr>
            <a:spLocks noGrp="1"/>
          </p:cNvSpPr>
          <p:nvPr>
            <p:ph type="subTitle" idx="1"/>
          </p:nvPr>
        </p:nvSpPr>
        <p:spPr/>
        <p:txBody>
          <a:bodyPr>
            <a:normAutofit/>
          </a:bodyPr>
          <a:lstStyle/>
          <a:p>
            <a:r>
              <a:rPr lang="en-IN" dirty="0" smtClean="0"/>
              <a:t>Dinesh Abrol, ISID </a:t>
            </a:r>
          </a:p>
          <a:p>
            <a:r>
              <a:rPr lang="en-IN" dirty="0" smtClean="0"/>
              <a:t>INDLIACS Conference </a:t>
            </a:r>
          </a:p>
          <a:p>
            <a:r>
              <a:rPr lang="en-IN" dirty="0" smtClean="0"/>
              <a:t>March 16, 2016</a:t>
            </a:r>
            <a:endParaRPr lang="en-IN" dirty="0"/>
          </a:p>
        </p:txBody>
      </p:sp>
    </p:spTree>
    <p:extLst>
      <p:ext uri="{BB962C8B-B14F-4D97-AF65-F5344CB8AC3E}">
        <p14:creationId xmlns:p14="http://schemas.microsoft.com/office/powerpoint/2010/main" xmlns="" val="4025040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smtClean="0"/>
              <a:t>Agro-ecology </a:t>
            </a:r>
            <a:br>
              <a:rPr lang="en-IN" sz="3600" b="1" dirty="0" smtClean="0"/>
            </a:br>
            <a:r>
              <a:rPr lang="en-IN" sz="3600" b="1" dirty="0" smtClean="0"/>
              <a:t>Towards an alternate pathway </a:t>
            </a:r>
            <a:endParaRPr lang="en-IN" sz="3600" b="1" dirty="0"/>
          </a:p>
        </p:txBody>
      </p:sp>
      <p:sp>
        <p:nvSpPr>
          <p:cNvPr id="3" name="Content Placeholder 2"/>
          <p:cNvSpPr>
            <a:spLocks noGrp="1"/>
          </p:cNvSpPr>
          <p:nvPr>
            <p:ph idx="1"/>
          </p:nvPr>
        </p:nvSpPr>
        <p:spPr/>
        <p:txBody>
          <a:bodyPr>
            <a:normAutofit fontScale="70000" lnSpcReduction="20000"/>
          </a:bodyPr>
          <a:lstStyle/>
          <a:p>
            <a:pPr algn="just"/>
            <a:r>
              <a:rPr lang="en-IN" dirty="0" smtClean="0"/>
              <a:t>Struggles </a:t>
            </a:r>
            <a:r>
              <a:rPr lang="en-IN" dirty="0"/>
              <a:t>emerging for the realization of ecological </a:t>
            </a:r>
            <a:r>
              <a:rPr lang="en-IN" dirty="0" smtClean="0"/>
              <a:t>justice </a:t>
            </a:r>
            <a:r>
              <a:rPr lang="en-IN" dirty="0"/>
              <a:t>allow an alignment of peasant rationality with socially rational technologically and organizational changes. </a:t>
            </a:r>
            <a:endParaRPr lang="en-IN" dirty="0" smtClean="0"/>
          </a:p>
          <a:p>
            <a:pPr algn="just"/>
            <a:r>
              <a:rPr lang="en-IN" dirty="0" smtClean="0"/>
              <a:t>Environmental problems offer an important opportunity and can help create a new track </a:t>
            </a:r>
            <a:r>
              <a:rPr lang="en-IN" dirty="0"/>
              <a:t>of mobilisation of peasantry, artisans and rural </a:t>
            </a:r>
            <a:r>
              <a:rPr lang="en-IN" dirty="0" smtClean="0"/>
              <a:t>labour against big business and capitalist landlords. </a:t>
            </a:r>
          </a:p>
          <a:p>
            <a:pPr algn="just"/>
            <a:r>
              <a:rPr lang="en-IN" dirty="0" smtClean="0"/>
              <a:t>Pathways that embrace ecological agriculture friendly socio-technical systems to  permit new relations in resource use, technology choices, the use and structuring of labour power and their relationship with the state. </a:t>
            </a:r>
          </a:p>
          <a:p>
            <a:pPr algn="just"/>
            <a:r>
              <a:rPr lang="en-IN" dirty="0" smtClean="0"/>
              <a:t>Spaces for the construction of all-in-peasant unity, unity of petty commodity producers from both farm and non-farm sectors and the leadership of working class including rural labour can be realized far more rapidly. </a:t>
            </a:r>
          </a:p>
          <a:p>
            <a:endParaRPr lang="en-IN" dirty="0"/>
          </a:p>
        </p:txBody>
      </p:sp>
    </p:spTree>
    <p:extLst>
      <p:ext uri="{BB962C8B-B14F-4D97-AF65-F5344CB8AC3E}">
        <p14:creationId xmlns:p14="http://schemas.microsoft.com/office/powerpoint/2010/main" xmlns="" val="312274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305800" cy="838200"/>
          </a:xfrm>
        </p:spPr>
        <p:txBody>
          <a:bodyPr>
            <a:noAutofit/>
          </a:bodyPr>
          <a:lstStyle/>
          <a:p>
            <a:r>
              <a:rPr lang="en-US" altLang="en-US" sz="3600" b="1" dirty="0" smtClean="0">
                <a:cs typeface="Times New Roman" panose="02020603050405020304" pitchFamily="18" charset="0"/>
              </a:rPr>
              <a:t>Sustainability, Technology and Capital </a:t>
            </a:r>
            <a:endParaRPr lang="en-US" altLang="en-US" sz="3600" b="1" dirty="0" smtClean="0"/>
          </a:p>
        </p:txBody>
      </p:sp>
      <p:sp>
        <p:nvSpPr>
          <p:cNvPr id="5123" name="Content Placeholder 2"/>
          <p:cNvSpPr>
            <a:spLocks noGrp="1"/>
          </p:cNvSpPr>
          <p:nvPr>
            <p:ph idx="1"/>
          </p:nvPr>
        </p:nvSpPr>
        <p:spPr>
          <a:xfrm>
            <a:off x="228600" y="1143000"/>
            <a:ext cx="8458200" cy="5486400"/>
          </a:xfrm>
        </p:spPr>
        <p:txBody>
          <a:bodyPr>
            <a:normAutofit lnSpcReduction="10000"/>
          </a:bodyPr>
          <a:lstStyle/>
          <a:p>
            <a:pPr algn="just"/>
            <a:r>
              <a:rPr lang="en-US" altLang="en-US" sz="2600" dirty="0" smtClean="0">
                <a:cs typeface="Times New Roman" panose="02020603050405020304" pitchFamily="18" charset="0"/>
              </a:rPr>
              <a:t>Technology in the seed, modern plant breeding &amp; GMs deliver solutions to hunger which get rolled out at scale</a:t>
            </a:r>
          </a:p>
          <a:p>
            <a:pPr algn="just"/>
            <a:r>
              <a:rPr lang="en-US" altLang="en-US" sz="2600" dirty="0" smtClean="0">
                <a:cs typeface="Times New Roman" panose="02020603050405020304" pitchFamily="18" charset="0"/>
              </a:rPr>
              <a:t>Seed companies, international &amp; national agricultural research bodies, plant breeders &amp; biotechnologists, funding organizations are still wedded to dominant perspective</a:t>
            </a:r>
          </a:p>
          <a:p>
            <a:pPr algn="just"/>
            <a:r>
              <a:rPr lang="en-US" altLang="en-US" sz="2600" dirty="0" smtClean="0">
                <a:cs typeface="Times New Roman" panose="02020603050405020304" pitchFamily="18" charset="0"/>
              </a:rPr>
              <a:t>Increases in crop productivity at the field and crop level extrapolated as a gain of food security, system change framed in terms of investment in technology, supply chain, credit, management, etc. </a:t>
            </a:r>
          </a:p>
          <a:p>
            <a:pPr algn="just"/>
            <a:r>
              <a:rPr lang="en-US" altLang="en-US" sz="2600" dirty="0" smtClean="0">
                <a:cs typeface="Times New Roman" panose="02020603050405020304" pitchFamily="18" charset="0"/>
              </a:rPr>
              <a:t>Skewed funding of public research, disciplines, hierarchies, priorities, IP based incentives, PPPs, corporate agriculture</a:t>
            </a:r>
          </a:p>
          <a:p>
            <a:pPr algn="just"/>
            <a:r>
              <a:rPr lang="en-US" altLang="en-US" sz="2600" dirty="0" smtClean="0">
                <a:cs typeface="Times New Roman" panose="02020603050405020304" pitchFamily="18" charset="0"/>
              </a:rPr>
              <a:t>Crisis continues, food availability, livelihood insecurity,  worsening of ecological health, public health, etc.     </a:t>
            </a:r>
          </a:p>
          <a:p>
            <a:pPr algn="just"/>
            <a:endParaRPr lang="en-US" altLang="en-US" sz="3500" dirty="0" smtClean="0"/>
          </a:p>
          <a:p>
            <a:endParaRPr lang="en-US" altLang="en-US"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3F1323-63C5-451A-A5FA-503671501A31}" type="slidenum">
              <a:rPr lang="en-US" altLang="en-US">
                <a:solidFill>
                  <a:srgbClr val="898989"/>
                </a:solidFill>
                <a:latin typeface="Calibri" panose="020F0502020204030204" pitchFamily="34" charset="0"/>
              </a:rPr>
              <a:pPr eaLnBrk="1" hangingPunct="1"/>
              <a:t>11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xmlns="" val="101937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smtClean="0"/>
              <a:t>Agriculture: Experiments, Niches and Regime </a:t>
            </a:r>
            <a:endParaRPr lang="en-IN" sz="3600" b="1"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IN" b="1" dirty="0" smtClean="0"/>
              <a:t>Natural Farming / Traditional Farming; Organic farming (input change); Agro-ecological approaches promoting Integrated and diversified farming systems</a:t>
            </a:r>
          </a:p>
          <a:p>
            <a:pPr lvl="2"/>
            <a:r>
              <a:rPr lang="en-IN" dirty="0"/>
              <a:t>Search for technological alternative at the farm </a:t>
            </a:r>
            <a:r>
              <a:rPr lang="en-IN" dirty="0" smtClean="0"/>
              <a:t>level</a:t>
            </a:r>
          </a:p>
          <a:p>
            <a:pPr lvl="2"/>
            <a:r>
              <a:rPr lang="en-IN" dirty="0" smtClean="0"/>
              <a:t>Eco-system level planning, organization of </a:t>
            </a:r>
            <a:r>
              <a:rPr lang="en-IN" dirty="0"/>
              <a:t>neighbourhood user communities for equitable </a:t>
            </a:r>
            <a:r>
              <a:rPr lang="en-IN" dirty="0" smtClean="0"/>
              <a:t>access, socially rational resource use and recovery of commons- land, grazing areas, wetlands, forest and water sources</a:t>
            </a:r>
          </a:p>
          <a:p>
            <a:pPr lvl="2"/>
            <a:r>
              <a:rPr lang="en-IN" dirty="0" smtClean="0"/>
              <a:t>Experiments for transformation of socio-technical regime change at the level of state policy and programme </a:t>
            </a:r>
          </a:p>
          <a:p>
            <a:pPr lvl="3"/>
            <a:r>
              <a:rPr lang="en-IN" dirty="0" smtClean="0"/>
              <a:t>NPM, Organic Agriculture</a:t>
            </a:r>
          </a:p>
          <a:p>
            <a:pPr lvl="3"/>
            <a:r>
              <a:rPr lang="en-IN" dirty="0" smtClean="0"/>
              <a:t>Restoration of paddy</a:t>
            </a:r>
          </a:p>
          <a:p>
            <a:pPr lvl="3"/>
            <a:r>
              <a:rPr lang="en-IN" dirty="0" smtClean="0"/>
              <a:t>Water management</a:t>
            </a:r>
          </a:p>
          <a:p>
            <a:pPr lvl="3"/>
            <a:r>
              <a:rPr lang="en-IN" dirty="0" smtClean="0"/>
              <a:t>Animal husbandry</a:t>
            </a:r>
          </a:p>
          <a:p>
            <a:pPr lvl="3"/>
            <a:r>
              <a:rPr lang="en-IN" dirty="0" smtClean="0"/>
              <a:t>Forest Rights</a:t>
            </a:r>
            <a:r>
              <a:rPr lang="en-IN" dirty="0"/>
              <a:t>	</a:t>
            </a:r>
          </a:p>
        </p:txBody>
      </p:sp>
    </p:spTree>
    <p:extLst>
      <p:ext uri="{BB962C8B-B14F-4D97-AF65-F5344CB8AC3E}">
        <p14:creationId xmlns:p14="http://schemas.microsoft.com/office/powerpoint/2010/main" xmlns="" val="326077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tLang="en-US" sz="3600" b="1" dirty="0" smtClean="0">
                <a:cs typeface="Times New Roman" panose="02020603050405020304" pitchFamily="18" charset="0"/>
              </a:rPr>
              <a:t>Technological Modernization: Indian Journey </a:t>
            </a:r>
          </a:p>
        </p:txBody>
      </p:sp>
      <p:sp>
        <p:nvSpPr>
          <p:cNvPr id="10243" name="Content Placeholder 2"/>
          <p:cNvSpPr>
            <a:spLocks noGrp="1"/>
          </p:cNvSpPr>
          <p:nvPr>
            <p:ph idx="1"/>
          </p:nvPr>
        </p:nvSpPr>
        <p:spPr>
          <a:xfrm>
            <a:off x="381000" y="1524000"/>
            <a:ext cx="8229600" cy="4983163"/>
          </a:xfrm>
        </p:spPr>
        <p:txBody>
          <a:bodyPr>
            <a:normAutofit lnSpcReduction="10000"/>
          </a:bodyPr>
          <a:lstStyle/>
          <a:p>
            <a:pPr marL="342900" lvl="1" indent="-342900" algn="just">
              <a:buFont typeface="Arial" charset="0"/>
              <a:buNone/>
              <a:defRPr/>
            </a:pPr>
            <a:r>
              <a:rPr lang="en-US" sz="2000" b="1" dirty="0" smtClean="0">
                <a:latin typeface="Times New Roman" pitchFamily="18" charset="0"/>
                <a:cs typeface="Times New Roman" pitchFamily="18" charset="0"/>
              </a:rPr>
              <a:t>	</a:t>
            </a:r>
            <a:r>
              <a:rPr lang="en-US" sz="2000" b="1" dirty="0" smtClean="0">
                <a:cs typeface="Times New Roman" pitchFamily="18" charset="0"/>
              </a:rPr>
              <a:t>Mainstream conception of technological modernization providing competition to the conceptions of residual pathways,</a:t>
            </a:r>
          </a:p>
          <a:p>
            <a:pPr marL="342900" lvl="1" indent="-342900" algn="just">
              <a:buFont typeface="Arial" charset="0"/>
              <a:buNone/>
              <a:defRPr/>
            </a:pPr>
            <a:r>
              <a:rPr lang="en-US" sz="2000" b="1" dirty="0" smtClean="0">
                <a:cs typeface="Times New Roman" pitchFamily="18" charset="0"/>
              </a:rPr>
              <a:t>		</a:t>
            </a:r>
            <a:r>
              <a:rPr lang="en-US" sz="2000" dirty="0" smtClean="0">
                <a:cs typeface="Times New Roman" pitchFamily="18" charset="0"/>
              </a:rPr>
              <a:t>Gains of pre &amp; post-liberalization catch up strategy do not accrue  	to the poor;  mainstream technological modernization  had a bias; 	growth not upgrading local  economies ; growing dependence on 	trickle down  in neo-liberal regime (130-300 yrs)</a:t>
            </a:r>
          </a:p>
          <a:p>
            <a:pPr marL="342900" lvl="1" indent="-342900" algn="just">
              <a:buFont typeface="Arial" charset="0"/>
              <a:buNone/>
              <a:defRPr/>
            </a:pPr>
            <a:r>
              <a:rPr lang="en-US" sz="2000" dirty="0" smtClean="0">
                <a:cs typeface="Times New Roman" pitchFamily="18" charset="0"/>
              </a:rPr>
              <a:t>		considering large scale technological systems to be superior for 	all activities &amp; practicing value-neutral  S&amp;T development under the 	hegemony of a universal worldview of  progress</a:t>
            </a:r>
          </a:p>
          <a:p>
            <a:pPr marL="342900" lvl="1" indent="-342900" algn="just">
              <a:buFont typeface="Arial" charset="0"/>
              <a:buNone/>
              <a:defRPr/>
            </a:pPr>
            <a:r>
              <a:rPr lang="en-US" sz="2000" b="1" dirty="0" smtClean="0">
                <a:cs typeface="Times New Roman" pitchFamily="18" charset="0"/>
              </a:rPr>
              <a:t>	Outcomes of pro-poor innovation-making pathways also determined by the challenge to mainstream from the other three residual frames of socio-technical modernization </a:t>
            </a:r>
          </a:p>
          <a:p>
            <a:pPr marL="342900" lvl="1" indent="-342900" algn="just">
              <a:buFont typeface="Arial" charset="0"/>
              <a:buNone/>
              <a:defRPr/>
            </a:pPr>
            <a:r>
              <a:rPr lang="en-US" sz="2000" b="1" dirty="0" smtClean="0">
                <a:cs typeface="Times New Roman" pitchFamily="18" charset="0"/>
              </a:rPr>
              <a:t>   		</a:t>
            </a:r>
            <a:r>
              <a:rPr lang="en-US" sz="2000" dirty="0" smtClean="0">
                <a:cs typeface="Times New Roman" pitchFamily="18" charset="0"/>
              </a:rPr>
              <a:t>Frame I (KVIC, </a:t>
            </a:r>
            <a:r>
              <a:rPr lang="en-US" sz="2000" dirty="0" err="1" smtClean="0">
                <a:cs typeface="Times New Roman" pitchFamily="18" charset="0"/>
              </a:rPr>
              <a:t>Gandhian</a:t>
            </a:r>
            <a:r>
              <a:rPr lang="en-US" sz="2000" dirty="0" smtClean="0">
                <a:cs typeface="Times New Roman" pitchFamily="18" charset="0"/>
              </a:rPr>
              <a:t> and Neo-</a:t>
            </a:r>
            <a:r>
              <a:rPr lang="en-US" sz="2000" dirty="0" err="1" smtClean="0">
                <a:cs typeface="Times New Roman" pitchFamily="18" charset="0"/>
              </a:rPr>
              <a:t>Gandhian</a:t>
            </a:r>
            <a:r>
              <a:rPr lang="en-US" sz="2000" dirty="0" smtClean="0">
                <a:cs typeface="Times New Roman" pitchFamily="18" charset="0"/>
              </a:rPr>
              <a:t> Tradition )  </a:t>
            </a:r>
          </a:p>
          <a:p>
            <a:pPr lvl="1" algn="just">
              <a:buFont typeface="Arial" charset="0"/>
              <a:buNone/>
              <a:defRPr/>
            </a:pPr>
            <a:r>
              <a:rPr lang="en-US" sz="2000" dirty="0" smtClean="0">
                <a:cs typeface="Times New Roman" pitchFamily="18" charset="0"/>
              </a:rPr>
              <a:t>		Frame II ( CSIR &amp; Nehruvian Imagination) </a:t>
            </a:r>
          </a:p>
          <a:p>
            <a:pPr lvl="1" algn="just">
              <a:buFont typeface="Arial" charset="0"/>
              <a:buNone/>
              <a:defRPr/>
            </a:pPr>
            <a:r>
              <a:rPr lang="en-US" sz="2000" dirty="0" smtClean="0">
                <a:cs typeface="Times New Roman" pitchFamily="18" charset="0"/>
              </a:rPr>
              <a:t>		Frame III (PSM )</a:t>
            </a:r>
          </a:p>
          <a:p>
            <a:pPr lvl="1" algn="just">
              <a:buFont typeface="Arial" charset="0"/>
              <a:buNone/>
              <a:defRPr/>
            </a:pPr>
            <a:r>
              <a:rPr lang="en-US" sz="1800" dirty="0" smtClean="0">
                <a:cs typeface="Times New Roman" pitchFamily="18" charset="0"/>
              </a:rPr>
              <a:t> </a:t>
            </a:r>
          </a:p>
        </p:txBody>
      </p:sp>
      <p:sp>
        <p:nvSpPr>
          <p:cNvPr id="4" name="Date Placeholder 3"/>
          <p:cNvSpPr>
            <a:spLocks noGrp="1"/>
          </p:cNvSpPr>
          <p:nvPr>
            <p:ph type="dt" sz="quarter" idx="10"/>
          </p:nvPr>
        </p:nvSpPr>
        <p:spPr/>
        <p:txBody>
          <a:bodyPr/>
          <a:lstStyle/>
          <a:p>
            <a:pPr>
              <a:defRPr/>
            </a:pPr>
            <a:fld id="{739E88DA-9BB7-4A2B-BFD1-C50B21E650D2}" type="datetime1">
              <a:rPr lang="en-US"/>
              <a:pPr>
                <a:defRPr/>
              </a:pPr>
              <a:t>3/16/2016</a:t>
            </a:fld>
            <a:endParaRPr lang="en-US"/>
          </a:p>
        </p:txBody>
      </p:sp>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827871-A06B-414F-B6DA-37B02B297AC9}" type="slidenum">
              <a:rPr lang="en-US" altLang="en-US">
                <a:solidFill>
                  <a:srgbClr val="898989"/>
                </a:solidFill>
                <a:latin typeface="Calibri" panose="020F0502020204030204" pitchFamily="34" charset="0"/>
              </a:rPr>
              <a:pPr/>
              <a:t>13</a:t>
            </a:fld>
            <a:endParaRPr lang="en-US" altLang="en-US">
              <a:solidFill>
                <a:srgbClr val="898989"/>
              </a:solidFill>
              <a:latin typeface="Calibri" panose="020F0502020204030204" pitchFamily="34" charset="0"/>
            </a:endParaRPr>
          </a:p>
        </p:txBody>
      </p:sp>
      <p:sp>
        <p:nvSpPr>
          <p:cNvPr id="6" name="Footer Placeholder 5"/>
          <p:cNvSpPr>
            <a:spLocks noGrp="1"/>
          </p:cNvSpPr>
          <p:nvPr>
            <p:ph type="ftr" sz="quarter" idx="11"/>
          </p:nvPr>
        </p:nvSpPr>
        <p:spPr/>
        <p:txBody>
          <a:bodyPr/>
          <a:lstStyle/>
          <a:p>
            <a:pPr>
              <a:defRPr/>
            </a:pPr>
            <a:r>
              <a:rPr lang="en-US"/>
              <a:t>Dinesh Abrol</a:t>
            </a:r>
          </a:p>
        </p:txBody>
      </p:sp>
    </p:spTree>
    <p:extLst>
      <p:ext uri="{BB962C8B-B14F-4D97-AF65-F5344CB8AC3E}">
        <p14:creationId xmlns:p14="http://schemas.microsoft.com/office/powerpoint/2010/main" xmlns="" val="433926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r>
              <a:rPr lang="en-US" altLang="en-US" sz="3600" b="1" dirty="0" smtClean="0"/>
              <a:t>Non-mainstream pathways</a:t>
            </a:r>
            <a:br>
              <a:rPr lang="en-US" altLang="en-US" sz="3600" b="1" dirty="0" smtClean="0"/>
            </a:br>
            <a:r>
              <a:rPr lang="en-US" altLang="en-US" sz="3600" b="1" dirty="0" smtClean="0"/>
              <a:t>Framings </a:t>
            </a:r>
          </a:p>
        </p:txBody>
      </p:sp>
      <p:sp>
        <p:nvSpPr>
          <p:cNvPr id="11267" name="Content Placeholder 2"/>
          <p:cNvSpPr>
            <a:spLocks noGrp="1"/>
          </p:cNvSpPr>
          <p:nvPr>
            <p:ph idx="1"/>
          </p:nvPr>
        </p:nvSpPr>
        <p:spPr/>
        <p:txBody>
          <a:bodyPr>
            <a:normAutofit lnSpcReduction="10000"/>
          </a:bodyPr>
          <a:lstStyle/>
          <a:p>
            <a:pPr algn="just">
              <a:buFont typeface="Arial" panose="020B0604020202020204" pitchFamily="34" charset="0"/>
              <a:buNone/>
            </a:pPr>
            <a:r>
              <a:rPr lang="en-US" altLang="en-US" sz="2400" b="1" dirty="0" smtClean="0">
                <a:latin typeface="Times New Roman" panose="02020603050405020304" pitchFamily="18" charset="0"/>
                <a:cs typeface="Times New Roman" panose="02020603050405020304" pitchFamily="18" charset="0"/>
              </a:rPr>
              <a:t>Frame I (KVIC, Gandhian and Neo-Gandhian Tradition ) </a:t>
            </a:r>
          </a:p>
          <a:p>
            <a:pPr lvl="1" algn="just">
              <a:buFont typeface="Arial" panose="020B0604020202020204" pitchFamily="34" charset="0"/>
              <a:buNone/>
            </a:pPr>
            <a:r>
              <a:rPr lang="en-US" altLang="en-US" sz="1600" dirty="0" smtClean="0">
                <a:latin typeface="Times New Roman" panose="02020603050405020304" pitchFamily="18" charset="0"/>
                <a:cs typeface="Times New Roman" panose="02020603050405020304" pitchFamily="18" charset="0"/>
              </a:rPr>
              <a:t>Upsizing / modernizing indigenous technology and individual producer to be made competitive by upgrading the local / traditional technology (Frame used by appropriate / intermediate technology movement in  based on the ideas of (Schumacher Gandhian tradition; Small is beautiful), indigenous / local knowledge, local raw materials, skills &amp; capabilities; ) which sees holism in individual producer completing the production of product without any / minimum division of labour (KVIC) </a:t>
            </a:r>
          </a:p>
          <a:p>
            <a:pPr algn="just">
              <a:buFont typeface="Arial" panose="020B0604020202020204" pitchFamily="34" charset="0"/>
              <a:buNone/>
            </a:pPr>
            <a:r>
              <a:rPr lang="en-US" altLang="en-US" sz="2400" b="1" dirty="0" smtClean="0">
                <a:latin typeface="Times New Roman" panose="02020603050405020304" pitchFamily="18" charset="0"/>
                <a:cs typeface="Times New Roman" panose="02020603050405020304" pitchFamily="18" charset="0"/>
              </a:rPr>
              <a:t>Frame II ( CSIR &amp; </a:t>
            </a:r>
            <a:r>
              <a:rPr lang="en-US" altLang="en-US" sz="2400" b="1" dirty="0" err="1" smtClean="0">
                <a:latin typeface="Times New Roman" panose="02020603050405020304" pitchFamily="18" charset="0"/>
                <a:cs typeface="Times New Roman" panose="02020603050405020304" pitchFamily="18" charset="0"/>
              </a:rPr>
              <a:t>Nehruvian</a:t>
            </a:r>
            <a:r>
              <a:rPr lang="en-US" altLang="en-US" sz="2400" b="1" dirty="0" smtClean="0">
                <a:latin typeface="Times New Roman" panose="02020603050405020304" pitchFamily="18" charset="0"/>
                <a:cs typeface="Times New Roman" panose="02020603050405020304" pitchFamily="18" charset="0"/>
              </a:rPr>
              <a:t> Imagination)</a:t>
            </a:r>
          </a:p>
          <a:p>
            <a:pPr lvl="1" algn="just">
              <a:buFont typeface="Arial" panose="020B0604020202020204" pitchFamily="34" charset="0"/>
              <a:buNone/>
            </a:pPr>
            <a:r>
              <a:rPr lang="en-US" altLang="en-US" sz="1600" dirty="0" smtClean="0">
                <a:latin typeface="Times New Roman" panose="02020603050405020304" pitchFamily="18" charset="0"/>
                <a:cs typeface="Times New Roman" panose="02020603050405020304" pitchFamily="18" charset="0"/>
              </a:rPr>
              <a:t>Downsizing modern technology in order to make the technology appropriate for tiny / micro / small &amp; medium enterprises &amp; this frame of “appropriate” / “economical”/ “commercial” sizing &amp; designing approach has been used by local ingenuity innovators / mainstream in S&amp;T to accommodate the role of MSMEs in the economy(CSIR)</a:t>
            </a:r>
          </a:p>
          <a:p>
            <a:pPr algn="just">
              <a:buFont typeface="Arial" panose="020B0604020202020204" pitchFamily="34" charset="0"/>
              <a:buNone/>
            </a:pPr>
            <a:r>
              <a:rPr lang="en-US" altLang="en-US" sz="2400" b="1" dirty="0" smtClean="0">
                <a:latin typeface="Times New Roman" panose="02020603050405020304" pitchFamily="18" charset="0"/>
                <a:cs typeface="Times New Roman" panose="02020603050405020304" pitchFamily="18" charset="0"/>
              </a:rPr>
              <a:t>Frame III (PSM)</a:t>
            </a:r>
          </a:p>
          <a:p>
            <a:pPr lvl="1" algn="just">
              <a:buFont typeface="Arial" panose="020B0604020202020204" pitchFamily="34" charset="0"/>
              <a:buNone/>
            </a:pPr>
            <a:r>
              <a:rPr lang="en-US" altLang="en-US" sz="1600" dirty="0" smtClean="0">
                <a:latin typeface="Times New Roman" panose="02020603050405020304" pitchFamily="18" charset="0"/>
                <a:cs typeface="Times New Roman" panose="02020603050405020304" pitchFamily="18" charset="0"/>
              </a:rPr>
              <a:t> Organizing the unorganized for cooperation in production, economies of scale &amp; scope via technological upgrading of peasant-artisan economies as systems in itself for multi-sectoral network development</a:t>
            </a:r>
          </a:p>
          <a:p>
            <a:endParaRPr lang="en-US" altLang="en-US" dirty="0" smtClean="0"/>
          </a:p>
        </p:txBody>
      </p:sp>
      <p:sp>
        <p:nvSpPr>
          <p:cNvPr id="4" name="Date Placeholder 3"/>
          <p:cNvSpPr>
            <a:spLocks noGrp="1"/>
          </p:cNvSpPr>
          <p:nvPr>
            <p:ph type="dt" sz="quarter" idx="10"/>
          </p:nvPr>
        </p:nvSpPr>
        <p:spPr/>
        <p:txBody>
          <a:bodyPr/>
          <a:lstStyle/>
          <a:p>
            <a:pPr>
              <a:defRPr/>
            </a:pPr>
            <a:fld id="{D968C439-4AE6-44E0-99A7-A46A95A60560}" type="datetime1">
              <a:rPr lang="en-US"/>
              <a:pPr>
                <a:defRPr/>
              </a:pPr>
              <a:t>3/16/2016</a:t>
            </a:fld>
            <a:endParaRPr lang="en-US"/>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499FBC-27D3-4D06-9A88-83EBDF654A79}" type="slidenum">
              <a:rPr lang="en-US" altLang="en-US">
                <a:solidFill>
                  <a:srgbClr val="898989"/>
                </a:solidFill>
                <a:latin typeface="Calibri" panose="020F0502020204030204" pitchFamily="34" charset="0"/>
              </a:rPr>
              <a:pPr/>
              <a:t>14</a:t>
            </a:fld>
            <a:endParaRPr lang="en-US" altLang="en-US">
              <a:solidFill>
                <a:srgbClr val="898989"/>
              </a:solidFill>
              <a:latin typeface="Calibri" panose="020F0502020204030204" pitchFamily="34" charset="0"/>
            </a:endParaRPr>
          </a:p>
        </p:txBody>
      </p:sp>
      <p:sp>
        <p:nvSpPr>
          <p:cNvPr id="6" name="Footer Placeholder 5"/>
          <p:cNvSpPr>
            <a:spLocks noGrp="1"/>
          </p:cNvSpPr>
          <p:nvPr>
            <p:ph type="ftr" sz="quarter" idx="11"/>
          </p:nvPr>
        </p:nvSpPr>
        <p:spPr/>
        <p:txBody>
          <a:bodyPr/>
          <a:lstStyle/>
          <a:p>
            <a:pPr>
              <a:defRPr/>
            </a:pPr>
            <a:r>
              <a:rPr lang="en-US"/>
              <a:t>Dinesh Abrol</a:t>
            </a:r>
          </a:p>
        </p:txBody>
      </p:sp>
    </p:spTree>
    <p:extLst>
      <p:ext uri="{BB962C8B-B14F-4D97-AF65-F5344CB8AC3E}">
        <p14:creationId xmlns:p14="http://schemas.microsoft.com/office/powerpoint/2010/main" xmlns="" val="1054056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Autofit/>
          </a:bodyPr>
          <a:lstStyle/>
          <a:p>
            <a:pPr eaLnBrk="1" fontAlgn="auto" hangingPunct="1">
              <a:spcAft>
                <a:spcPts val="0"/>
              </a:spcAft>
              <a:defRPr/>
            </a:pPr>
            <a:r>
              <a:rPr lang="en-US" sz="3600" b="1" dirty="0" smtClean="0"/>
              <a:t/>
            </a:r>
            <a:br>
              <a:rPr lang="en-US" sz="3600" b="1" dirty="0" smtClean="0"/>
            </a:br>
            <a:r>
              <a:rPr lang="en-US" sz="3600" b="1" dirty="0" smtClean="0"/>
              <a:t>Transformation Challenge</a:t>
            </a:r>
            <a:br>
              <a:rPr lang="en-US" sz="3600" b="1" dirty="0" smtClean="0"/>
            </a:br>
            <a:endParaRPr lang="en-US" sz="3600" dirty="0"/>
          </a:p>
        </p:txBody>
      </p:sp>
      <p:sp>
        <p:nvSpPr>
          <p:cNvPr id="3" name="Content Placeholder 2"/>
          <p:cNvSpPr>
            <a:spLocks noGrp="1"/>
          </p:cNvSpPr>
          <p:nvPr>
            <p:ph idx="1"/>
          </p:nvPr>
        </p:nvSpPr>
        <p:spPr>
          <a:xfrm>
            <a:off x="381000" y="1676400"/>
            <a:ext cx="8229600" cy="4953000"/>
          </a:xfrm>
        </p:spPr>
        <p:txBody>
          <a:bodyPr rtlCol="0">
            <a:normAutofit fontScale="40000" lnSpcReduction="20000"/>
          </a:bodyPr>
          <a:lstStyle/>
          <a:p>
            <a:pPr>
              <a:buFont typeface="Wingdings" pitchFamily="2" charset="2"/>
              <a:buChar char="q"/>
              <a:defRPr/>
            </a:pPr>
            <a:r>
              <a:rPr lang="en-US" sz="4000" b="1" dirty="0" smtClean="0"/>
              <a:t>Peasant-Artisan-Worker Relations in Multi-sectoral Economy</a:t>
            </a:r>
            <a:r>
              <a:rPr lang="en-US" sz="4000" dirty="0" smtClean="0"/>
              <a:t/>
            </a:r>
            <a:br>
              <a:rPr lang="en-US" sz="4000" dirty="0" smtClean="0"/>
            </a:br>
            <a:endParaRPr lang="en-US" sz="4000" b="1" dirty="0" smtClean="0"/>
          </a:p>
          <a:p>
            <a:pPr marL="973138" lvl="1" indent="-404813">
              <a:defRPr/>
            </a:pPr>
            <a:r>
              <a:rPr lang="en-US" sz="4000" b="1" dirty="0" smtClean="0"/>
              <a:t>Rudimentary networks exist for all</a:t>
            </a:r>
          </a:p>
          <a:p>
            <a:pPr marL="973138" lvl="1" indent="-404813">
              <a:defRPr/>
            </a:pPr>
            <a:r>
              <a:rPr lang="en-US" sz="4000" b="1" dirty="0" smtClean="0"/>
              <a:t>Upgrading of peasant-artisan economy  as system </a:t>
            </a:r>
            <a:r>
              <a:rPr lang="en-US" sz="4000" b="1" smtClean="0"/>
              <a:t>in itself</a:t>
            </a:r>
          </a:p>
          <a:p>
            <a:pPr marL="973138" lvl="1" indent="-404813">
              <a:defRPr/>
            </a:pPr>
            <a:r>
              <a:rPr lang="en-US" sz="4000" b="1" dirty="0" smtClean="0"/>
              <a:t>S&amp;T Field Groups and networks feasible for all </a:t>
            </a:r>
          </a:p>
          <a:p>
            <a:pPr>
              <a:buNone/>
              <a:defRPr/>
            </a:pPr>
            <a:r>
              <a:rPr lang="en-US" dirty="0" smtClean="0"/>
              <a:t> </a:t>
            </a:r>
          </a:p>
          <a:p>
            <a:pPr eaLnBrk="1" fontAlgn="auto" hangingPunct="1">
              <a:spcAft>
                <a:spcPts val="0"/>
              </a:spcAft>
              <a:defRPr/>
            </a:pPr>
            <a:r>
              <a:rPr lang="en-US" sz="4000" b="1" dirty="0" smtClean="0"/>
              <a:t>Examples of system design which reflect the rationality (techno-economic, environmental, resource use, market development, capabilities development, political &amp; social control) </a:t>
            </a:r>
          </a:p>
          <a:p>
            <a:pPr eaLnBrk="1" fontAlgn="auto" hangingPunct="1">
              <a:spcAft>
                <a:spcPts val="0"/>
              </a:spcAft>
              <a:defRPr/>
            </a:pPr>
            <a:r>
              <a:rPr lang="en-US" sz="4000" b="1" dirty="0" smtClean="0"/>
              <a:t>Leather &amp; full carcass utilization</a:t>
            </a:r>
          </a:p>
          <a:p>
            <a:pPr eaLnBrk="1" fontAlgn="auto" hangingPunct="1">
              <a:spcAft>
                <a:spcPts val="0"/>
              </a:spcAft>
              <a:defRPr/>
            </a:pPr>
            <a:r>
              <a:rPr lang="en-US" sz="4000" b="1" dirty="0" smtClean="0"/>
              <a:t>Black </a:t>
            </a:r>
            <a:r>
              <a:rPr lang="en-US" sz="4000" b="1" dirty="0" err="1" smtClean="0"/>
              <a:t>mithy</a:t>
            </a:r>
            <a:r>
              <a:rPr lang="en-US" sz="4000" b="1" dirty="0" smtClean="0"/>
              <a:t> &amp; carpentry; construction technology and materials, pottery, reed/bamboo works.</a:t>
            </a:r>
          </a:p>
          <a:p>
            <a:pPr eaLnBrk="1" fontAlgn="auto" hangingPunct="1">
              <a:spcAft>
                <a:spcPts val="0"/>
              </a:spcAft>
              <a:defRPr/>
            </a:pPr>
            <a:r>
              <a:rPr lang="en-US" sz="4000" b="1" dirty="0" smtClean="0"/>
              <a:t>Animal husbandry &amp; dairy products</a:t>
            </a:r>
          </a:p>
          <a:p>
            <a:pPr eaLnBrk="1" fontAlgn="auto" hangingPunct="1">
              <a:spcAft>
                <a:spcPts val="0"/>
              </a:spcAft>
              <a:defRPr/>
            </a:pPr>
            <a:r>
              <a:rPr lang="en-US" sz="4000" b="1" dirty="0" smtClean="0"/>
              <a:t>Horticulture Products:- Processing &amp; preservation</a:t>
            </a:r>
          </a:p>
          <a:p>
            <a:pPr eaLnBrk="1" fontAlgn="auto" hangingPunct="1">
              <a:spcAft>
                <a:spcPts val="0"/>
              </a:spcAft>
              <a:defRPr/>
            </a:pPr>
            <a:r>
              <a:rPr lang="en-US" sz="4000" b="1" dirty="0" smtClean="0"/>
              <a:t>Plant based health systems</a:t>
            </a:r>
          </a:p>
          <a:p>
            <a:pPr eaLnBrk="1" fontAlgn="auto" hangingPunct="1">
              <a:spcAft>
                <a:spcPts val="0"/>
              </a:spcAft>
              <a:defRPr/>
            </a:pPr>
            <a:r>
              <a:rPr lang="en-US" sz="4000" b="1" dirty="0" smtClean="0"/>
              <a:t>Aquaculture (fresh/coastal)</a:t>
            </a:r>
          </a:p>
          <a:p>
            <a:pPr eaLnBrk="1" fontAlgn="auto" hangingPunct="1">
              <a:spcAft>
                <a:spcPts val="0"/>
              </a:spcAft>
              <a:defRPr/>
            </a:pPr>
            <a:r>
              <a:rPr lang="en-US" sz="4000" b="1" dirty="0" smtClean="0"/>
              <a:t>Economic plants processing</a:t>
            </a:r>
          </a:p>
          <a:p>
            <a:pPr eaLnBrk="1" fontAlgn="auto" hangingPunct="1">
              <a:spcAft>
                <a:spcPts val="0"/>
              </a:spcAft>
              <a:defRPr/>
            </a:pPr>
            <a:r>
              <a:rPr lang="en-US" sz="4000" b="1" dirty="0" smtClean="0"/>
              <a:t>Land, water &amp; cover including nursery &amp; seed selection to fulfill needs of above sections (integrated)</a:t>
            </a:r>
          </a:p>
          <a:p>
            <a:pPr eaLnBrk="1" fontAlgn="auto" hangingPunct="1">
              <a:spcAft>
                <a:spcPts val="0"/>
              </a:spcAft>
              <a:buFont typeface="Arial" panose="020B0604020202020204" pitchFamily="34" charset="0"/>
              <a:buNone/>
              <a:defRPr/>
            </a:pPr>
            <a:endParaRPr lang="en-US" sz="1600" b="1" dirty="0" smtClean="0"/>
          </a:p>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D1E320-CA31-428D-9E3A-83AF9EE2999A}" type="slidenum">
              <a:rPr lang="en-US" altLang="en-US">
                <a:solidFill>
                  <a:srgbClr val="898989"/>
                </a:solidFill>
                <a:latin typeface="Calibri" panose="020F0502020204030204" pitchFamily="34" charset="0"/>
              </a:rPr>
              <a:pPr eaLnBrk="1" hangingPunct="1"/>
              <a:t>15</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xmlns="" val="2502185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438150" y="381000"/>
            <a:ext cx="8324850" cy="815975"/>
          </a:xfrm>
        </p:spPr>
        <p:txBody>
          <a:bodyPr>
            <a:normAutofit fontScale="90000"/>
          </a:bodyPr>
          <a:lstStyle/>
          <a:p>
            <a:r>
              <a:rPr lang="en-US" altLang="en-US" sz="3300" b="0" dirty="0" smtClean="0">
                <a:solidFill>
                  <a:srgbClr val="000000"/>
                </a:solidFill>
                <a:effectLst/>
                <a:latin typeface="Bookman Old Style" panose="02050604050505020204" pitchFamily="18" charset="0"/>
              </a:rPr>
              <a:t>Labour and Rural </a:t>
            </a:r>
            <a:r>
              <a:rPr lang="en-US" altLang="en-US" sz="3300" b="0" dirty="0">
                <a:solidFill>
                  <a:srgbClr val="000000"/>
                </a:solidFill>
                <a:effectLst/>
                <a:latin typeface="Bookman Old Style" panose="02050604050505020204" pitchFamily="18" charset="0"/>
              </a:rPr>
              <a:t>Industrialization</a:t>
            </a:r>
            <a:r>
              <a:rPr lang="en-US" altLang="en-US" sz="3300" b="0" dirty="0" smtClean="0">
                <a:solidFill>
                  <a:srgbClr val="000000"/>
                </a:solidFill>
                <a:effectLst/>
                <a:latin typeface="Bookman Old Style" panose="02050604050505020204" pitchFamily="18" charset="0"/>
              </a:rPr>
              <a:t>:</a:t>
            </a:r>
            <a:br>
              <a:rPr lang="en-US" altLang="en-US" sz="3300" b="0" dirty="0" smtClean="0">
                <a:solidFill>
                  <a:srgbClr val="000000"/>
                </a:solidFill>
                <a:effectLst/>
                <a:latin typeface="Bookman Old Style" panose="02050604050505020204" pitchFamily="18" charset="0"/>
              </a:rPr>
            </a:br>
            <a:r>
              <a:rPr lang="en-US" altLang="en-US" sz="3300" b="0" dirty="0" smtClean="0">
                <a:solidFill>
                  <a:srgbClr val="000000"/>
                </a:solidFill>
                <a:effectLst/>
                <a:latin typeface="Bookman Old Style" panose="02050604050505020204" pitchFamily="18" charset="0"/>
              </a:rPr>
              <a:t>Need for a transformative </a:t>
            </a:r>
            <a:r>
              <a:rPr lang="en-US" altLang="en-US" sz="3300" b="0" dirty="0">
                <a:solidFill>
                  <a:srgbClr val="000000"/>
                </a:solidFill>
                <a:effectLst/>
                <a:latin typeface="Bookman Old Style" panose="02050604050505020204" pitchFamily="18" charset="0"/>
              </a:rPr>
              <a:t>strategy</a:t>
            </a:r>
            <a:r>
              <a:rPr lang="en-US" altLang="en-US" sz="3300" dirty="0">
                <a:latin typeface="Bookman Old Style" panose="02050604050505020204" pitchFamily="18" charset="0"/>
              </a:rPr>
              <a:t> </a:t>
            </a:r>
            <a:endParaRPr lang="en-IN" altLang="en-US" sz="3300" dirty="0">
              <a:latin typeface="Bookman Old Style" panose="02050604050505020204" pitchFamily="18" charset="0"/>
            </a:endParaRPr>
          </a:p>
        </p:txBody>
      </p:sp>
      <p:sp>
        <p:nvSpPr>
          <p:cNvPr id="72707" name="Text Box 3"/>
          <p:cNvSpPr txBox="1">
            <a:spLocks noChangeArrowheads="1"/>
          </p:cNvSpPr>
          <p:nvPr/>
        </p:nvSpPr>
        <p:spPr bwMode="auto">
          <a:xfrm>
            <a:off x="189706" y="1371600"/>
            <a:ext cx="8821737" cy="5349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buClr>
                <a:srgbClr val="000000"/>
              </a:buClr>
              <a:buFontTx/>
              <a:buChar char="•"/>
            </a:pPr>
            <a:r>
              <a:rPr lang="en-US" altLang="en-US" sz="2800" dirty="0">
                <a:solidFill>
                  <a:srgbClr val="000000"/>
                </a:solidFill>
                <a:latin typeface="Bookman Old Style" panose="02050604050505020204" pitchFamily="18" charset="0"/>
              </a:rPr>
              <a:t> distributed, networked rural enterprises</a:t>
            </a:r>
          </a:p>
          <a:p>
            <a:pPr>
              <a:spcBef>
                <a:spcPct val="20000"/>
              </a:spcBef>
              <a:buClr>
                <a:srgbClr val="000000"/>
              </a:buClr>
              <a:buFontTx/>
              <a:buChar char="•"/>
            </a:pPr>
            <a:r>
              <a:rPr lang="en-US" altLang="en-US" sz="2800" dirty="0">
                <a:solidFill>
                  <a:srgbClr val="000000"/>
                </a:solidFill>
                <a:latin typeface="Bookman Old Style" panose="02050604050505020204" pitchFamily="18" charset="0"/>
              </a:rPr>
              <a:t> </a:t>
            </a:r>
            <a:r>
              <a:rPr lang="en-US" altLang="en-US" sz="2800" dirty="0" smtClean="0">
                <a:solidFill>
                  <a:srgbClr val="000000"/>
                </a:solidFill>
                <a:latin typeface="Bookman Old Style" panose="02050604050505020204" pitchFamily="18" charset="0"/>
              </a:rPr>
              <a:t>systemically integrated/ </a:t>
            </a:r>
            <a:r>
              <a:rPr lang="en-US" altLang="en-US" sz="2800" dirty="0">
                <a:solidFill>
                  <a:srgbClr val="000000"/>
                </a:solidFill>
                <a:latin typeface="Bookman Old Style" panose="02050604050505020204" pitchFamily="18" charset="0"/>
              </a:rPr>
              <a:t>localized/decentralized production and distribution systems </a:t>
            </a:r>
          </a:p>
          <a:p>
            <a:pPr>
              <a:spcBef>
                <a:spcPct val="20000"/>
              </a:spcBef>
              <a:buClr>
                <a:srgbClr val="000000"/>
              </a:buClr>
              <a:buFontTx/>
              <a:buChar char="•"/>
            </a:pPr>
            <a:r>
              <a:rPr lang="en-US" altLang="en-US" sz="2800" dirty="0">
                <a:solidFill>
                  <a:srgbClr val="000000"/>
                </a:solidFill>
                <a:latin typeface="Bookman Old Style" panose="02050604050505020204" pitchFamily="18" charset="0"/>
              </a:rPr>
              <a:t> adding value to rural plant/animal/mineral resources for finished/semi-processed products</a:t>
            </a:r>
          </a:p>
          <a:p>
            <a:pPr>
              <a:spcBef>
                <a:spcPct val="20000"/>
              </a:spcBef>
              <a:buClr>
                <a:srgbClr val="000000"/>
              </a:buClr>
              <a:buFontTx/>
              <a:buChar char="•"/>
            </a:pPr>
            <a:r>
              <a:rPr lang="en-US" altLang="en-US" sz="2800" dirty="0">
                <a:solidFill>
                  <a:srgbClr val="000000"/>
                </a:solidFill>
                <a:latin typeface="Bookman Old Style" panose="02050604050505020204" pitchFamily="18" charset="0"/>
              </a:rPr>
              <a:t> local/regional markets or intermediates</a:t>
            </a:r>
          </a:p>
          <a:p>
            <a:pPr>
              <a:spcBef>
                <a:spcPct val="20000"/>
              </a:spcBef>
              <a:buClr>
                <a:srgbClr val="000000"/>
              </a:buClr>
              <a:buFontTx/>
              <a:buChar char="•"/>
            </a:pPr>
            <a:r>
              <a:rPr lang="en-US" altLang="en-US" sz="2800" dirty="0">
                <a:solidFill>
                  <a:srgbClr val="000000"/>
                </a:solidFill>
                <a:latin typeface="Bookman Old Style" panose="02050604050505020204" pitchFamily="18" charset="0"/>
              </a:rPr>
              <a:t> create rural jobs, improve rural incomes, improve rural-urban terms of trade</a:t>
            </a:r>
          </a:p>
          <a:p>
            <a:pPr>
              <a:spcBef>
                <a:spcPct val="20000"/>
              </a:spcBef>
              <a:buClr>
                <a:srgbClr val="000000"/>
              </a:buClr>
              <a:buFontTx/>
              <a:buChar char="•"/>
            </a:pPr>
            <a:r>
              <a:rPr lang="en-US" altLang="en-US" sz="2800" dirty="0">
                <a:solidFill>
                  <a:srgbClr val="000000"/>
                </a:solidFill>
                <a:latin typeface="Bookman Old Style" panose="02050604050505020204" pitchFamily="18" charset="0"/>
              </a:rPr>
              <a:t> save transport energy, reduce urbanization</a:t>
            </a:r>
          </a:p>
          <a:p>
            <a:pPr>
              <a:spcBef>
                <a:spcPct val="20000"/>
              </a:spcBef>
              <a:buClr>
                <a:srgbClr val="000000"/>
              </a:buClr>
              <a:buFontTx/>
              <a:buChar char="•"/>
            </a:pPr>
            <a:r>
              <a:rPr lang="en-US" altLang="en-US" sz="2800" dirty="0">
                <a:solidFill>
                  <a:srgbClr val="000000"/>
                </a:solidFill>
                <a:latin typeface="Bookman Old Style" panose="02050604050505020204" pitchFamily="18" charset="0"/>
              </a:rPr>
              <a:t> </a:t>
            </a:r>
            <a:r>
              <a:rPr lang="en-US" altLang="en-US" sz="2800" dirty="0" smtClean="0">
                <a:solidFill>
                  <a:srgbClr val="000000"/>
                </a:solidFill>
                <a:latin typeface="Bookman Old Style" panose="02050604050505020204" pitchFamily="18" charset="0"/>
              </a:rPr>
              <a:t>Antidote of neo-liberal </a:t>
            </a:r>
            <a:r>
              <a:rPr lang="en-US" altLang="en-US" sz="2800" dirty="0">
                <a:solidFill>
                  <a:srgbClr val="000000"/>
                </a:solidFill>
                <a:latin typeface="Bookman Old Style" panose="02050604050505020204" pitchFamily="18" charset="0"/>
              </a:rPr>
              <a:t>globalization: low entropy system</a:t>
            </a:r>
            <a:endParaRPr lang="en-IN" altLang="en-US" sz="2800"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xmlns="" val="178113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Worker-Peasant Alliance, Collective Property and Group Enterprise</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Organizing the unorganized for cooperation in production</a:t>
            </a:r>
          </a:p>
          <a:p>
            <a:r>
              <a:rPr lang="en-IN" dirty="0" smtClean="0"/>
              <a:t>Experiments in the construction of rural </a:t>
            </a:r>
            <a:r>
              <a:rPr lang="en-IN" dirty="0"/>
              <a:t>non-farm </a:t>
            </a:r>
            <a:r>
              <a:rPr lang="en-IN" dirty="0" smtClean="0"/>
              <a:t>systems in fruits &amp; vegetable processing, millets processing, oilseeds processing, pulse milling, non-edible oilseeds utilization,  </a:t>
            </a:r>
            <a:endParaRPr lang="en-IN" dirty="0"/>
          </a:p>
          <a:p>
            <a:r>
              <a:rPr lang="en-IN" dirty="0" smtClean="0"/>
              <a:t>Socially rational mechanization, women organize for labour collectives and land leasing and green army.</a:t>
            </a:r>
          </a:p>
          <a:p>
            <a:r>
              <a:rPr lang="en-IN" dirty="0" err="1" smtClean="0"/>
              <a:t>Kudumbshree</a:t>
            </a:r>
            <a:r>
              <a:rPr lang="en-IN" dirty="0" smtClean="0"/>
              <a:t>   </a:t>
            </a:r>
            <a:endParaRPr lang="en-IN" dirty="0"/>
          </a:p>
        </p:txBody>
      </p:sp>
    </p:spTree>
    <p:extLst>
      <p:ext uri="{BB962C8B-B14F-4D97-AF65-F5344CB8AC3E}">
        <p14:creationId xmlns:p14="http://schemas.microsoft.com/office/powerpoint/2010/main" xmlns="" val="375432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9925"/>
          </a:xfrm>
        </p:spPr>
        <p:txBody>
          <a:bodyPr rtlCol="0">
            <a:normAutofit fontScale="90000"/>
          </a:bodyPr>
          <a:lstStyle/>
          <a:p>
            <a:pPr>
              <a:defRPr/>
            </a:pPr>
            <a:r>
              <a:rPr lang="en-US" b="1" dirty="0" smtClean="0"/>
              <a:t/>
            </a:r>
            <a:br>
              <a:rPr lang="en-US" b="1" dirty="0" smtClean="0"/>
            </a:br>
            <a:r>
              <a:rPr lang="en-US" b="1" dirty="0" smtClean="0"/>
              <a:t>Understanding systemic </a:t>
            </a:r>
            <a:r>
              <a:rPr lang="en-US" b="1" dirty="0"/>
              <a:t>connections</a:t>
            </a:r>
            <a:r>
              <a:rPr lang="en-US" b="1" dirty="0" smtClean="0">
                <a:solidFill>
                  <a:srgbClr val="C00000"/>
                </a:solidFill>
              </a:rPr>
              <a:t/>
            </a:r>
            <a:br>
              <a:rPr lang="en-US" b="1" dirty="0" smtClean="0">
                <a:solidFill>
                  <a:srgbClr val="C00000"/>
                </a:solidFill>
              </a:rPr>
            </a:br>
            <a:endParaRPr lang="en-US" dirty="0"/>
          </a:p>
        </p:txBody>
      </p:sp>
      <p:sp>
        <p:nvSpPr>
          <p:cNvPr id="3" name="Content Placeholder 2"/>
          <p:cNvSpPr>
            <a:spLocks noGrp="1"/>
          </p:cNvSpPr>
          <p:nvPr>
            <p:ph idx="1"/>
          </p:nvPr>
        </p:nvSpPr>
        <p:spPr>
          <a:xfrm>
            <a:off x="304800" y="1219199"/>
            <a:ext cx="8610600" cy="5502275"/>
          </a:xfrm>
        </p:spPr>
        <p:txBody>
          <a:bodyPr rtlCol="0">
            <a:normAutofit fontScale="92500" lnSpcReduction="20000"/>
          </a:bodyPr>
          <a:lstStyle/>
          <a:p>
            <a:pPr eaLnBrk="1" fontAlgn="auto" hangingPunct="1">
              <a:spcAft>
                <a:spcPts val="0"/>
              </a:spcAft>
              <a:defRPr/>
            </a:pPr>
            <a:endParaRPr lang="en-US" b="1" dirty="0" smtClean="0"/>
          </a:p>
          <a:p>
            <a:pPr eaLnBrk="1" fontAlgn="auto" hangingPunct="1">
              <a:spcAft>
                <a:spcPts val="0"/>
              </a:spcAft>
              <a:defRPr/>
            </a:pPr>
            <a:r>
              <a:rPr lang="en-US" b="1" dirty="0" smtClean="0"/>
              <a:t>Relations within sectors – between operations at different levels.</a:t>
            </a:r>
          </a:p>
          <a:p>
            <a:pPr eaLnBrk="1" fontAlgn="auto" hangingPunct="1">
              <a:spcAft>
                <a:spcPts val="0"/>
              </a:spcAft>
              <a:defRPr/>
            </a:pPr>
            <a:r>
              <a:rPr lang="en-US" b="1" dirty="0" smtClean="0"/>
              <a:t>Relations between sectors</a:t>
            </a:r>
          </a:p>
          <a:p>
            <a:pPr eaLnBrk="1" fontAlgn="auto" hangingPunct="1">
              <a:spcAft>
                <a:spcPts val="0"/>
              </a:spcAft>
              <a:defRPr/>
            </a:pPr>
            <a:r>
              <a:rPr lang="en-US" b="1" dirty="0" smtClean="0"/>
              <a:t>Relationship of engineering sector primary/secondary sectors</a:t>
            </a:r>
          </a:p>
          <a:p>
            <a:pPr eaLnBrk="1" fontAlgn="auto" hangingPunct="1">
              <a:spcAft>
                <a:spcPts val="0"/>
              </a:spcAft>
              <a:defRPr/>
            </a:pPr>
            <a:r>
              <a:rPr lang="en-US" b="1" dirty="0" smtClean="0"/>
              <a:t>Relationship of multipurpose multi-species wood lots with secondary production.</a:t>
            </a:r>
          </a:p>
          <a:p>
            <a:pPr eaLnBrk="1" fontAlgn="auto" hangingPunct="1">
              <a:spcAft>
                <a:spcPts val="0"/>
              </a:spcAft>
              <a:defRPr/>
            </a:pPr>
            <a:r>
              <a:rPr lang="en-US" b="1" dirty="0" smtClean="0"/>
              <a:t>Relationship between primary &amp; secondary production</a:t>
            </a:r>
          </a:p>
          <a:p>
            <a:pPr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r>
              <a:rPr lang="en-US" b="1" u="sng" dirty="0" smtClean="0">
                <a:solidFill>
                  <a:srgbClr val="7030A0"/>
                </a:solidFill>
              </a:rPr>
              <a:t>MESSAGE</a:t>
            </a:r>
            <a:r>
              <a:rPr lang="en-US" b="1" dirty="0" smtClean="0">
                <a:solidFill>
                  <a:srgbClr val="7030A0"/>
                </a:solidFill>
              </a:rPr>
              <a:t>: </a:t>
            </a:r>
            <a:r>
              <a:rPr lang="en-US" b="1" dirty="0" smtClean="0"/>
              <a:t>Artisan based secondary production helps develop organization &amp; scale of coverage.</a:t>
            </a:r>
          </a:p>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371D83-997B-49B3-B938-6DE9D817E885}" type="slidenum">
              <a:rPr lang="en-US" altLang="en-US">
                <a:solidFill>
                  <a:srgbClr val="898989"/>
                </a:solidFill>
                <a:latin typeface="Calibri" panose="020F0502020204030204" pitchFamily="34" charset="0"/>
              </a:rPr>
              <a:pPr eaLnBrk="1" hangingPunct="1"/>
              <a:t>18</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xmlns="" val="713567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01AC19-CA65-44F9-B741-FEFAB0E06FF0}" type="slidenum">
              <a:rPr lang="en-US" altLang="en-US">
                <a:solidFill>
                  <a:srgbClr val="898989"/>
                </a:solidFill>
                <a:latin typeface="Calibri" panose="020F0502020204030204" pitchFamily="34" charset="0"/>
              </a:rPr>
              <a:pPr eaLnBrk="1" hangingPunct="1"/>
              <a:t>19</a:t>
            </a:fld>
            <a:endParaRPr lang="en-US" altLang="en-US">
              <a:solidFill>
                <a:srgbClr val="898989"/>
              </a:solidFill>
              <a:latin typeface="Calibri" panose="020F0502020204030204" pitchFamily="34" charset="0"/>
            </a:endParaRPr>
          </a:p>
        </p:txBody>
      </p:sp>
      <p:sp>
        <p:nvSpPr>
          <p:cNvPr id="48131" name="TextBox 2"/>
          <p:cNvSpPr txBox="1">
            <a:spLocks noChangeArrowheads="1"/>
          </p:cNvSpPr>
          <p:nvPr/>
        </p:nvSpPr>
        <p:spPr bwMode="auto">
          <a:xfrm>
            <a:off x="2057400" y="0"/>
            <a:ext cx="48006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latin typeface="Calibri" panose="020F0502020204030204" pitchFamily="34" charset="0"/>
              </a:rPr>
              <a:t>Map 1</a:t>
            </a:r>
          </a:p>
        </p:txBody>
      </p:sp>
      <p:pic>
        <p:nvPicPr>
          <p:cNvPr id="48132" name="Picture 3" descr="C:\Users\subhan_WS\Desktop\GRC PPT\Scan maps\8-edit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762000"/>
            <a:ext cx="8382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4990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2057400"/>
            <a:ext cx="8229600" cy="4525963"/>
          </a:xfrm>
        </p:spPr>
        <p:txBody>
          <a:bodyPr>
            <a:normAutofit fontScale="62500" lnSpcReduction="20000"/>
          </a:bodyPr>
          <a:lstStyle/>
          <a:p>
            <a:r>
              <a:rPr lang="en-US" sz="2800" dirty="0" smtClean="0"/>
              <a:t>Transition Perspective approaches</a:t>
            </a:r>
          </a:p>
          <a:p>
            <a:pPr lvl="1"/>
            <a:r>
              <a:rPr lang="en-US" sz="2400" dirty="0" smtClean="0"/>
              <a:t>Multi-level perspective, </a:t>
            </a:r>
          </a:p>
          <a:p>
            <a:pPr lvl="1"/>
            <a:r>
              <a:rPr lang="en-US" sz="2400" dirty="0" smtClean="0"/>
              <a:t>Strategic Niche Management</a:t>
            </a:r>
          </a:p>
          <a:p>
            <a:pPr lvl="1"/>
            <a:r>
              <a:rPr lang="en-US" sz="2400" dirty="0" smtClean="0"/>
              <a:t>Transition management  </a:t>
            </a:r>
          </a:p>
          <a:p>
            <a:r>
              <a:rPr lang="en-US" sz="2800" dirty="0" smtClean="0"/>
              <a:t>Innovation System: Failures and correctives</a:t>
            </a:r>
          </a:p>
          <a:p>
            <a:pPr lvl="1"/>
            <a:r>
              <a:rPr lang="en-US" sz="2400" dirty="0" smtClean="0"/>
              <a:t>Directionality</a:t>
            </a:r>
          </a:p>
          <a:p>
            <a:pPr lvl="1"/>
            <a:r>
              <a:rPr lang="en-US" sz="2400" dirty="0" smtClean="0"/>
              <a:t>Demand articulation</a:t>
            </a:r>
          </a:p>
          <a:p>
            <a:pPr lvl="1"/>
            <a:r>
              <a:rPr lang="en-US" sz="2400" dirty="0" smtClean="0"/>
              <a:t>Policy coordination</a:t>
            </a:r>
          </a:p>
          <a:p>
            <a:pPr lvl="1"/>
            <a:r>
              <a:rPr lang="en-US" sz="2400" dirty="0" smtClean="0"/>
              <a:t>Reflexivity</a:t>
            </a:r>
          </a:p>
          <a:p>
            <a:r>
              <a:rPr lang="en-US" dirty="0" smtClean="0"/>
              <a:t>Politics of transformation</a:t>
            </a:r>
          </a:p>
          <a:p>
            <a:pPr lvl="2"/>
            <a:r>
              <a:rPr lang="en-US" dirty="0" smtClean="0"/>
              <a:t>Contestations on LPG  for opening of </a:t>
            </a:r>
            <a:r>
              <a:rPr lang="en-US" smtClean="0"/>
              <a:t>spaces for SD</a:t>
            </a:r>
            <a:endParaRPr lang="en-US" dirty="0" smtClean="0"/>
          </a:p>
          <a:p>
            <a:pPr lvl="2"/>
            <a:r>
              <a:rPr lang="en-US" dirty="0" smtClean="0"/>
              <a:t>Regulation </a:t>
            </a:r>
          </a:p>
          <a:p>
            <a:pPr lvl="2"/>
            <a:r>
              <a:rPr lang="en-US" dirty="0" smtClean="0"/>
              <a:t>Planning</a:t>
            </a:r>
          </a:p>
          <a:p>
            <a:pPr lvl="2"/>
            <a:r>
              <a:rPr lang="en-US" dirty="0" smtClean="0"/>
              <a:t>Social mobilization</a:t>
            </a:r>
          </a:p>
          <a:p>
            <a:pPr lvl="2"/>
            <a:r>
              <a:rPr lang="en-US" dirty="0" smtClean="0"/>
              <a:t>Participation</a:t>
            </a:r>
          </a:p>
          <a:p>
            <a:pPr lvl="2"/>
            <a:r>
              <a:rPr lang="en-US" dirty="0" smtClean="0"/>
              <a:t>Experiment</a:t>
            </a:r>
          </a:p>
          <a:p>
            <a:pPr lvl="2"/>
            <a:r>
              <a:rPr lang="en-US" dirty="0" smtClean="0"/>
              <a:t>Insertion of new social carriers of innovation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ChangeAspect="1" noChangeArrowheads="1" noTextEdit="1"/>
          </p:cNvSpPr>
          <p:nvPr/>
        </p:nvSpPr>
        <p:spPr bwMode="auto">
          <a:xfrm>
            <a:off x="1676400" y="608013"/>
            <a:ext cx="5715000" cy="524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3CCFF"/>
                </a:solidFill>
                <a:miter lim="800000"/>
                <a:headEnd/>
                <a:tailEnd/>
              </a14:hiddenLine>
            </a:ext>
          </a:extLst>
        </p:spPr>
        <p:txBody>
          <a:bodyPr/>
          <a:lstStyle/>
          <a:p>
            <a:endParaRPr lang="en-US"/>
          </a:p>
        </p:txBody>
      </p:sp>
      <p:sp>
        <p:nvSpPr>
          <p:cNvPr id="102403" name="Text Box 3"/>
          <p:cNvSpPr txBox="1">
            <a:spLocks noChangeArrowheads="1"/>
          </p:cNvSpPr>
          <p:nvPr/>
        </p:nvSpPr>
        <p:spPr bwMode="auto">
          <a:xfrm>
            <a:off x="1561307" y="215582"/>
            <a:ext cx="7078662" cy="731520"/>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33CCFF"/>
                </a:solidFill>
                <a:miter lim="800000"/>
                <a:headEnd/>
                <a:tailEnd/>
              </a14:hiddenLine>
            </a:ext>
          </a:extLst>
        </p:spPr>
        <p:txBody>
          <a:bodyPr lIns="85954" tIns="42977" rIns="85954" bIns="42977"/>
          <a:lstStyle/>
          <a:p>
            <a:r>
              <a:rPr lang="en-US" altLang="en-US" sz="2400" b="1" dirty="0" smtClean="0">
                <a:solidFill>
                  <a:srgbClr val="FF00FF"/>
                </a:solidFill>
                <a:latin typeface="+mj-lt"/>
                <a:cs typeface="Times New Roman" panose="02020603050405020304" pitchFamily="18" charset="0"/>
              </a:rPr>
              <a:t>Peasant-Artisan Economy &amp; Networked </a:t>
            </a:r>
            <a:r>
              <a:rPr lang="en-US" altLang="en-US" sz="2400" b="1" dirty="0">
                <a:solidFill>
                  <a:srgbClr val="FF00FF"/>
                </a:solidFill>
                <a:latin typeface="+mj-lt"/>
                <a:cs typeface="Times New Roman" panose="02020603050405020304" pitchFamily="18" charset="0"/>
              </a:rPr>
              <a:t>Production System</a:t>
            </a:r>
            <a:endParaRPr lang="en-US" altLang="en-US" sz="2400" dirty="0">
              <a:solidFill>
                <a:srgbClr val="FF00FF"/>
              </a:solidFill>
              <a:latin typeface="+mj-lt"/>
              <a:cs typeface="Times New Roman" panose="02020603050405020304" pitchFamily="18" charset="0"/>
            </a:endParaRPr>
          </a:p>
        </p:txBody>
      </p:sp>
      <p:grpSp>
        <p:nvGrpSpPr>
          <p:cNvPr id="102404" name="Group 4"/>
          <p:cNvGrpSpPr>
            <a:grpSpLocks/>
          </p:cNvGrpSpPr>
          <p:nvPr/>
        </p:nvGrpSpPr>
        <p:grpSpPr bwMode="auto">
          <a:xfrm>
            <a:off x="1905000" y="1363663"/>
            <a:ext cx="6781800" cy="4579937"/>
            <a:chOff x="1392" y="859"/>
            <a:chExt cx="4272" cy="2885"/>
          </a:xfrm>
        </p:grpSpPr>
        <p:sp>
          <p:nvSpPr>
            <p:cNvPr id="102405" name="Oval 5"/>
            <p:cNvSpPr>
              <a:spLocks noChangeArrowheads="1"/>
            </p:cNvSpPr>
            <p:nvPr/>
          </p:nvSpPr>
          <p:spPr bwMode="auto">
            <a:xfrm>
              <a:off x="1573" y="1017"/>
              <a:ext cx="2853" cy="2672"/>
            </a:xfrm>
            <a:prstGeom prst="ellipse">
              <a:avLst/>
            </a:prstGeom>
            <a:noFill/>
            <a:ln w="12700">
              <a:solidFill>
                <a:srgbClr val="33CCFF"/>
              </a:solidFill>
              <a:prstDash val="dash"/>
              <a:round/>
              <a:headEnd/>
              <a:tailEnd/>
            </a:ln>
            <a:extLst>
              <a:ext uri="{909E8E84-426E-40DD-AFC4-6F175D3DCCD1}">
                <a14:hiddenFill xmlns:a14="http://schemas.microsoft.com/office/drawing/2010/main" xmlns="">
                  <a:solidFill>
                    <a:srgbClr val="BBE0E3"/>
                  </a:solidFill>
                </a14:hiddenFill>
              </a:ext>
            </a:extLst>
          </p:spPr>
          <p:txBody>
            <a:bodyPr anchor="ctr"/>
            <a:lstStyle/>
            <a:p>
              <a:endParaRPr lang="en-US"/>
            </a:p>
          </p:txBody>
        </p:sp>
        <p:sp>
          <p:nvSpPr>
            <p:cNvPr id="102406" name="Text Box 6"/>
            <p:cNvSpPr txBox="1">
              <a:spLocks noChangeArrowheads="1"/>
            </p:cNvSpPr>
            <p:nvPr/>
          </p:nvSpPr>
          <p:spPr bwMode="auto">
            <a:xfrm>
              <a:off x="2551" y="2897"/>
              <a:ext cx="1332" cy="847"/>
            </a:xfrm>
            <a:prstGeom prst="rect">
              <a:avLst/>
            </a:prstGeom>
            <a:noFill/>
            <a:ln w="19050">
              <a:solidFill>
                <a:srgbClr val="FF9933"/>
              </a:solidFill>
              <a:miter lim="800000"/>
              <a:headEnd/>
              <a:tailEnd/>
            </a:ln>
            <a:extLst>
              <a:ext uri="{909E8E84-426E-40DD-AFC4-6F175D3DCCD1}">
                <a14:hiddenFill xmlns:a14="http://schemas.microsoft.com/office/drawing/2010/main" xmlns="">
                  <a:solidFill>
                    <a:srgbClr val="BBE0E3"/>
                  </a:solidFill>
                </a14:hiddenFill>
              </a:ext>
            </a:extLst>
          </p:spPr>
          <p:txBody>
            <a:bodyPr lIns="85954" tIns="42977" rIns="85954" bIns="42977"/>
            <a:lstStyle/>
            <a:p>
              <a:r>
                <a:rPr lang="en-US" altLang="en-US" sz="1400" b="1" u="sng" dirty="0" smtClean="0">
                  <a:solidFill>
                    <a:srgbClr val="FF9933"/>
                  </a:solidFill>
                  <a:latin typeface="Arial" panose="020B0604020202020204" pitchFamily="34" charset="0"/>
                  <a:cs typeface="Times New Roman" panose="02020603050405020304" pitchFamily="18" charset="0"/>
                </a:rPr>
                <a:t>NODAL </a:t>
              </a:r>
              <a:r>
                <a:rPr lang="en-US" altLang="en-US" sz="1400" b="1" u="sng" dirty="0">
                  <a:solidFill>
                    <a:srgbClr val="FF9933"/>
                  </a:solidFill>
                  <a:latin typeface="Arial" panose="020B0604020202020204" pitchFamily="34" charset="0"/>
                  <a:cs typeface="Times New Roman" panose="02020603050405020304" pitchFamily="18" charset="0"/>
                </a:rPr>
                <a:t>Unit</a:t>
              </a:r>
              <a:endParaRPr lang="en-US" altLang="en-US" sz="1000" dirty="0">
                <a:solidFill>
                  <a:srgbClr val="FF9933"/>
                </a:solidFill>
                <a:latin typeface="Garamond" panose="02020404030301010803" pitchFamily="18" charset="0"/>
                <a:cs typeface="Times New Roman" panose="02020603050405020304" pitchFamily="18" charset="0"/>
              </a:endParaRPr>
            </a:p>
            <a:p>
              <a:pPr eaLnBrk="0" hangingPunct="0">
                <a:buFontTx/>
                <a:buChar char="•"/>
              </a:pPr>
              <a:r>
                <a:rPr lang="en-US" altLang="en-US" sz="1200" b="1" dirty="0">
                  <a:solidFill>
                    <a:srgbClr val="FF9933"/>
                  </a:solidFill>
                  <a:latin typeface="Arial" panose="020B0604020202020204" pitchFamily="34" charset="0"/>
                  <a:cs typeface="Times New Roman" panose="02020603050405020304" pitchFamily="18" charset="0"/>
                </a:rPr>
                <a:t> Finish-processing</a:t>
              </a:r>
              <a:endParaRPr lang="en-US" altLang="en-US" sz="1000" b="1" dirty="0">
                <a:solidFill>
                  <a:srgbClr val="FF9933"/>
                </a:solidFill>
                <a:latin typeface="Garamond" panose="02020404030301010803" pitchFamily="18" charset="0"/>
                <a:cs typeface="Times New Roman" panose="02020603050405020304" pitchFamily="18" charset="0"/>
              </a:endParaRPr>
            </a:p>
            <a:p>
              <a:pPr eaLnBrk="0" hangingPunct="0">
                <a:buFontTx/>
                <a:buChar char="•"/>
              </a:pPr>
              <a:r>
                <a:rPr lang="en-US" altLang="en-US" sz="1200" b="1" dirty="0">
                  <a:solidFill>
                    <a:srgbClr val="FF9933"/>
                  </a:solidFill>
                  <a:latin typeface="Arial" panose="020B0604020202020204" pitchFamily="34" charset="0"/>
                  <a:cs typeface="Times New Roman" panose="02020603050405020304" pitchFamily="18" charset="0"/>
                </a:rPr>
                <a:t> by-products</a:t>
              </a:r>
              <a:endParaRPr lang="en-US" altLang="en-US" sz="1000" b="1" dirty="0">
                <a:solidFill>
                  <a:srgbClr val="FF9933"/>
                </a:solidFill>
                <a:latin typeface="Garamond" panose="02020404030301010803" pitchFamily="18" charset="0"/>
                <a:cs typeface="Times New Roman" panose="02020603050405020304" pitchFamily="18" charset="0"/>
              </a:endParaRPr>
            </a:p>
            <a:p>
              <a:pPr eaLnBrk="0" hangingPunct="0">
                <a:buFontTx/>
                <a:buChar char="•"/>
              </a:pPr>
              <a:r>
                <a:rPr lang="en-US" altLang="en-US" sz="1200" b="1" dirty="0">
                  <a:solidFill>
                    <a:srgbClr val="FF9933"/>
                  </a:solidFill>
                  <a:latin typeface="Arial" panose="020B0604020202020204" pitchFamily="34" charset="0"/>
                  <a:cs typeface="Times New Roman" panose="02020603050405020304" pitchFamily="18" charset="0"/>
                </a:rPr>
                <a:t> Quality control</a:t>
              </a:r>
            </a:p>
            <a:p>
              <a:pPr eaLnBrk="0" hangingPunct="0">
                <a:buFontTx/>
                <a:buChar char="•"/>
              </a:pPr>
              <a:r>
                <a:rPr lang="en-US" altLang="en-US" sz="1200" b="1" dirty="0">
                  <a:solidFill>
                    <a:srgbClr val="FF9933"/>
                  </a:solidFill>
                  <a:latin typeface="Arial" panose="020B0604020202020204" pitchFamily="34" charset="0"/>
                  <a:cs typeface="Times New Roman" panose="02020603050405020304" pitchFamily="18" charset="0"/>
                </a:rPr>
                <a:t> buy-back from S/V-Units</a:t>
              </a:r>
            </a:p>
            <a:p>
              <a:pPr eaLnBrk="0" hangingPunct="0">
                <a:buFontTx/>
                <a:buChar char="•"/>
              </a:pPr>
              <a:r>
                <a:rPr lang="en-US" altLang="en-US" sz="1200" b="1" dirty="0">
                  <a:solidFill>
                    <a:srgbClr val="FF9933"/>
                  </a:solidFill>
                  <a:latin typeface="Arial" panose="020B0604020202020204" pitchFamily="34" charset="0"/>
                  <a:cs typeface="Times New Roman" panose="02020603050405020304" pitchFamily="18" charset="0"/>
                </a:rPr>
                <a:t> Marketing</a:t>
              </a:r>
            </a:p>
            <a:p>
              <a:pPr eaLnBrk="0" hangingPunct="0">
                <a:buFontTx/>
                <a:buChar char="•"/>
              </a:pPr>
              <a:r>
                <a:rPr lang="en-US" altLang="en-US" sz="1200" b="1" dirty="0">
                  <a:solidFill>
                    <a:srgbClr val="FF9933"/>
                  </a:solidFill>
                  <a:latin typeface="Arial" panose="020B0604020202020204" pitchFamily="34" charset="0"/>
                  <a:cs typeface="Times New Roman" panose="02020603050405020304" pitchFamily="18" charset="0"/>
                </a:rPr>
                <a:t> further value-addition</a:t>
              </a:r>
              <a:endParaRPr lang="en-US" altLang="en-US" b="1" dirty="0">
                <a:solidFill>
                  <a:srgbClr val="FF9933"/>
                </a:solidFill>
                <a:latin typeface="Arial" panose="020B0604020202020204" pitchFamily="34" charset="0"/>
                <a:cs typeface="Times New Roman" panose="02020603050405020304" pitchFamily="18" charset="0"/>
              </a:endParaRPr>
            </a:p>
          </p:txBody>
        </p:sp>
        <p:sp>
          <p:nvSpPr>
            <p:cNvPr id="102407" name="Oval 7"/>
            <p:cNvSpPr>
              <a:spLocks noChangeArrowheads="1"/>
            </p:cNvSpPr>
            <p:nvPr/>
          </p:nvSpPr>
          <p:spPr bwMode="auto">
            <a:xfrm>
              <a:off x="2615" y="1923"/>
              <a:ext cx="815" cy="770"/>
            </a:xfrm>
            <a:prstGeom prst="ellipse">
              <a:avLst/>
            </a:prstGeom>
            <a:solidFill>
              <a:srgbClr val="FF9933"/>
            </a:solidFill>
            <a:ln w="9525">
              <a:solidFill>
                <a:srgbClr val="33CCFF"/>
              </a:solidFill>
              <a:round/>
              <a:headEnd/>
              <a:tailEnd/>
            </a:ln>
          </p:spPr>
          <p:txBody>
            <a:bodyPr anchor="ctr"/>
            <a:lstStyle/>
            <a:p>
              <a:endParaRPr lang="en-US"/>
            </a:p>
          </p:txBody>
        </p:sp>
        <p:sp>
          <p:nvSpPr>
            <p:cNvPr id="102408" name="Oval 8"/>
            <p:cNvSpPr>
              <a:spLocks noChangeArrowheads="1"/>
            </p:cNvSpPr>
            <p:nvPr/>
          </p:nvSpPr>
          <p:spPr bwMode="auto">
            <a:xfrm>
              <a:off x="3883" y="2965"/>
              <a:ext cx="498" cy="452"/>
            </a:xfrm>
            <a:prstGeom prst="ellipse">
              <a:avLst/>
            </a:prstGeom>
            <a:solidFill>
              <a:srgbClr val="33CCFF"/>
            </a:solidFill>
            <a:ln w="9525">
              <a:solidFill>
                <a:srgbClr val="33CCFF"/>
              </a:solidFill>
              <a:round/>
              <a:headEnd/>
              <a:tailEnd/>
            </a:ln>
          </p:spPr>
          <p:txBody>
            <a:bodyPr anchor="ctr"/>
            <a:lstStyle/>
            <a:p>
              <a:endParaRPr lang="en-US"/>
            </a:p>
          </p:txBody>
        </p:sp>
        <p:sp>
          <p:nvSpPr>
            <p:cNvPr id="102409" name="Oval 9"/>
            <p:cNvSpPr>
              <a:spLocks noChangeArrowheads="1"/>
            </p:cNvSpPr>
            <p:nvPr/>
          </p:nvSpPr>
          <p:spPr bwMode="auto">
            <a:xfrm>
              <a:off x="1709" y="3100"/>
              <a:ext cx="498" cy="453"/>
            </a:xfrm>
            <a:prstGeom prst="ellipse">
              <a:avLst/>
            </a:prstGeom>
            <a:solidFill>
              <a:srgbClr val="33CCFF"/>
            </a:solidFill>
            <a:ln w="9525">
              <a:solidFill>
                <a:srgbClr val="33CCFF"/>
              </a:solidFill>
              <a:round/>
              <a:headEnd/>
              <a:tailEnd/>
            </a:ln>
          </p:spPr>
          <p:txBody>
            <a:bodyPr anchor="ctr"/>
            <a:lstStyle/>
            <a:p>
              <a:endParaRPr lang="en-US"/>
            </a:p>
          </p:txBody>
        </p:sp>
        <p:sp>
          <p:nvSpPr>
            <p:cNvPr id="102410" name="Oval 10"/>
            <p:cNvSpPr>
              <a:spLocks noChangeArrowheads="1"/>
            </p:cNvSpPr>
            <p:nvPr/>
          </p:nvSpPr>
          <p:spPr bwMode="auto">
            <a:xfrm>
              <a:off x="2434" y="1312"/>
              <a:ext cx="181" cy="181"/>
            </a:xfrm>
            <a:prstGeom prst="ellipse">
              <a:avLst/>
            </a:prstGeom>
            <a:solidFill>
              <a:srgbClr val="3BBB5D"/>
            </a:solidFill>
            <a:ln w="9525">
              <a:solidFill>
                <a:srgbClr val="33CCFF"/>
              </a:solidFill>
              <a:round/>
              <a:headEnd/>
              <a:tailEnd/>
            </a:ln>
          </p:spPr>
          <p:txBody>
            <a:bodyPr anchor="ctr"/>
            <a:lstStyle/>
            <a:p>
              <a:endParaRPr lang="en-US"/>
            </a:p>
          </p:txBody>
        </p:sp>
        <p:sp>
          <p:nvSpPr>
            <p:cNvPr id="102411" name="Oval 11"/>
            <p:cNvSpPr>
              <a:spLocks noChangeArrowheads="1"/>
            </p:cNvSpPr>
            <p:nvPr/>
          </p:nvSpPr>
          <p:spPr bwMode="auto">
            <a:xfrm>
              <a:off x="1392" y="1312"/>
              <a:ext cx="181" cy="181"/>
            </a:xfrm>
            <a:prstGeom prst="ellipse">
              <a:avLst/>
            </a:prstGeom>
            <a:solidFill>
              <a:srgbClr val="3BBB5D"/>
            </a:solidFill>
            <a:ln w="9525">
              <a:solidFill>
                <a:srgbClr val="33CCFF"/>
              </a:solidFill>
              <a:round/>
              <a:headEnd/>
              <a:tailEnd/>
            </a:ln>
          </p:spPr>
          <p:txBody>
            <a:bodyPr anchor="ctr"/>
            <a:lstStyle/>
            <a:p>
              <a:endParaRPr lang="en-US"/>
            </a:p>
          </p:txBody>
        </p:sp>
        <p:sp>
          <p:nvSpPr>
            <p:cNvPr id="102412" name="Oval 12"/>
            <p:cNvSpPr>
              <a:spLocks noChangeArrowheads="1"/>
            </p:cNvSpPr>
            <p:nvPr/>
          </p:nvSpPr>
          <p:spPr bwMode="auto">
            <a:xfrm>
              <a:off x="1908" y="875"/>
              <a:ext cx="181" cy="182"/>
            </a:xfrm>
            <a:prstGeom prst="ellipse">
              <a:avLst/>
            </a:prstGeom>
            <a:solidFill>
              <a:srgbClr val="3BBB5D"/>
            </a:solidFill>
            <a:ln w="9525">
              <a:solidFill>
                <a:srgbClr val="33CCFF"/>
              </a:solidFill>
              <a:round/>
              <a:headEnd/>
              <a:tailEnd/>
            </a:ln>
          </p:spPr>
          <p:txBody>
            <a:bodyPr anchor="ctr"/>
            <a:lstStyle/>
            <a:p>
              <a:endParaRPr lang="en-US"/>
            </a:p>
          </p:txBody>
        </p:sp>
        <p:sp>
          <p:nvSpPr>
            <p:cNvPr id="102413" name="Oval 13"/>
            <p:cNvSpPr>
              <a:spLocks noChangeArrowheads="1"/>
            </p:cNvSpPr>
            <p:nvPr/>
          </p:nvSpPr>
          <p:spPr bwMode="auto">
            <a:xfrm>
              <a:off x="1754" y="1183"/>
              <a:ext cx="499" cy="453"/>
            </a:xfrm>
            <a:prstGeom prst="ellipse">
              <a:avLst/>
            </a:prstGeom>
            <a:solidFill>
              <a:srgbClr val="33CCFF"/>
            </a:solidFill>
            <a:ln w="9525">
              <a:solidFill>
                <a:srgbClr val="33CCFF"/>
              </a:solidFill>
              <a:round/>
              <a:headEnd/>
              <a:tailEnd/>
            </a:ln>
          </p:spPr>
          <p:txBody>
            <a:bodyPr anchor="ctr"/>
            <a:lstStyle/>
            <a:p>
              <a:endParaRPr lang="en-US"/>
            </a:p>
          </p:txBody>
        </p:sp>
        <p:grpSp>
          <p:nvGrpSpPr>
            <p:cNvPr id="102414" name="Group 14"/>
            <p:cNvGrpSpPr>
              <a:grpSpLocks/>
            </p:cNvGrpSpPr>
            <p:nvPr/>
          </p:nvGrpSpPr>
          <p:grpSpPr bwMode="auto">
            <a:xfrm>
              <a:off x="3339" y="859"/>
              <a:ext cx="1223" cy="1094"/>
              <a:chOff x="6966" y="2629"/>
              <a:chExt cx="3057" cy="2735"/>
            </a:xfrm>
          </p:grpSpPr>
          <p:sp>
            <p:nvSpPr>
              <p:cNvPr id="102415" name="Oval 15"/>
              <p:cNvSpPr>
                <a:spLocks noChangeArrowheads="1"/>
              </p:cNvSpPr>
              <p:nvPr/>
            </p:nvSpPr>
            <p:spPr bwMode="auto">
              <a:xfrm>
                <a:off x="9570" y="3761"/>
                <a:ext cx="453" cy="452"/>
              </a:xfrm>
              <a:prstGeom prst="ellipse">
                <a:avLst/>
              </a:prstGeom>
              <a:solidFill>
                <a:srgbClr val="3BBB5D"/>
              </a:solidFill>
              <a:ln w="9525">
                <a:solidFill>
                  <a:srgbClr val="33CCFF"/>
                </a:solidFill>
                <a:round/>
                <a:headEnd/>
                <a:tailEnd/>
              </a:ln>
            </p:spPr>
            <p:txBody>
              <a:bodyPr anchor="ctr"/>
              <a:lstStyle/>
              <a:p>
                <a:endParaRPr lang="en-US"/>
              </a:p>
            </p:txBody>
          </p:sp>
          <p:sp>
            <p:nvSpPr>
              <p:cNvPr id="102416" name="Oval 16"/>
              <p:cNvSpPr>
                <a:spLocks noChangeArrowheads="1"/>
              </p:cNvSpPr>
              <p:nvPr/>
            </p:nvSpPr>
            <p:spPr bwMode="auto">
              <a:xfrm>
                <a:off x="6966" y="3742"/>
                <a:ext cx="453" cy="453"/>
              </a:xfrm>
              <a:prstGeom prst="ellipse">
                <a:avLst/>
              </a:prstGeom>
              <a:solidFill>
                <a:srgbClr val="3BBB5D"/>
              </a:solidFill>
              <a:ln w="9525">
                <a:solidFill>
                  <a:srgbClr val="33CCFF"/>
                </a:solidFill>
                <a:round/>
                <a:headEnd/>
                <a:tailEnd/>
              </a:ln>
            </p:spPr>
            <p:txBody>
              <a:bodyPr anchor="ctr"/>
              <a:lstStyle/>
              <a:p>
                <a:endParaRPr lang="en-US"/>
              </a:p>
            </p:txBody>
          </p:sp>
          <p:sp>
            <p:nvSpPr>
              <p:cNvPr id="102417" name="Oval 17"/>
              <p:cNvSpPr>
                <a:spLocks noChangeArrowheads="1"/>
              </p:cNvSpPr>
              <p:nvPr/>
            </p:nvSpPr>
            <p:spPr bwMode="auto">
              <a:xfrm>
                <a:off x="8249" y="2629"/>
                <a:ext cx="453" cy="453"/>
              </a:xfrm>
              <a:prstGeom prst="ellipse">
                <a:avLst/>
              </a:prstGeom>
              <a:solidFill>
                <a:srgbClr val="3BBB5D"/>
              </a:solidFill>
              <a:ln w="9525">
                <a:solidFill>
                  <a:srgbClr val="33CCFF"/>
                </a:solidFill>
                <a:round/>
                <a:headEnd/>
                <a:tailEnd/>
              </a:ln>
            </p:spPr>
            <p:txBody>
              <a:bodyPr anchor="ctr"/>
              <a:lstStyle/>
              <a:p>
                <a:endParaRPr lang="en-US"/>
              </a:p>
            </p:txBody>
          </p:sp>
          <p:sp>
            <p:nvSpPr>
              <p:cNvPr id="102418" name="Oval 18"/>
              <p:cNvSpPr>
                <a:spLocks noChangeArrowheads="1"/>
              </p:cNvSpPr>
              <p:nvPr/>
            </p:nvSpPr>
            <p:spPr bwMode="auto">
              <a:xfrm>
                <a:off x="7872" y="3421"/>
                <a:ext cx="1245" cy="1132"/>
              </a:xfrm>
              <a:prstGeom prst="ellipse">
                <a:avLst/>
              </a:prstGeom>
              <a:solidFill>
                <a:srgbClr val="33CCFF"/>
              </a:solidFill>
              <a:ln w="9525">
                <a:solidFill>
                  <a:srgbClr val="33CCFF"/>
                </a:solidFill>
                <a:round/>
                <a:headEnd/>
                <a:tailEnd/>
              </a:ln>
            </p:spPr>
            <p:txBody>
              <a:bodyPr anchor="ctr"/>
              <a:lstStyle/>
              <a:p>
                <a:endParaRPr lang="en-US"/>
              </a:p>
            </p:txBody>
          </p:sp>
          <p:sp>
            <p:nvSpPr>
              <p:cNvPr id="102419" name="Oval 19"/>
              <p:cNvSpPr>
                <a:spLocks noChangeArrowheads="1"/>
              </p:cNvSpPr>
              <p:nvPr/>
            </p:nvSpPr>
            <p:spPr bwMode="auto">
              <a:xfrm>
                <a:off x="8268" y="4911"/>
                <a:ext cx="453" cy="453"/>
              </a:xfrm>
              <a:prstGeom prst="ellipse">
                <a:avLst/>
              </a:prstGeom>
              <a:solidFill>
                <a:srgbClr val="3BBB5D"/>
              </a:solidFill>
              <a:ln w="9525">
                <a:solidFill>
                  <a:srgbClr val="33CCFF"/>
                </a:solidFill>
                <a:round/>
                <a:headEnd/>
                <a:tailEnd/>
              </a:ln>
            </p:spPr>
            <p:txBody>
              <a:bodyPr anchor="ctr"/>
              <a:lstStyle/>
              <a:p>
                <a:endParaRPr lang="en-US"/>
              </a:p>
            </p:txBody>
          </p:sp>
          <p:cxnSp>
            <p:nvCxnSpPr>
              <p:cNvPr id="102420" name="AutoShape 20"/>
              <p:cNvCxnSpPr>
                <a:cxnSpLocks noChangeShapeType="1"/>
              </p:cNvCxnSpPr>
              <p:nvPr/>
            </p:nvCxnSpPr>
            <p:spPr bwMode="auto">
              <a:xfrm>
                <a:off x="7419" y="3969"/>
                <a:ext cx="453" cy="18"/>
              </a:xfrm>
              <a:prstGeom prst="straightConnector1">
                <a:avLst/>
              </a:prstGeom>
              <a:noFill/>
              <a:ln w="28575">
                <a:solidFill>
                  <a:srgbClr val="33CCFF"/>
                </a:solidFill>
                <a:round/>
                <a:headEnd/>
                <a:tailEnd type="triangle" w="med" len="med"/>
              </a:ln>
              <a:extLst>
                <a:ext uri="{909E8E84-426E-40DD-AFC4-6F175D3DCCD1}">
                  <a14:hiddenFill xmlns:a14="http://schemas.microsoft.com/office/drawing/2010/main" xmlns="">
                    <a:noFill/>
                  </a14:hiddenFill>
                </a:ext>
              </a:extLst>
            </p:spPr>
          </p:cxnSp>
          <p:cxnSp>
            <p:nvCxnSpPr>
              <p:cNvPr id="102421" name="AutoShape 21"/>
              <p:cNvCxnSpPr>
                <a:cxnSpLocks noChangeShapeType="1"/>
              </p:cNvCxnSpPr>
              <p:nvPr/>
            </p:nvCxnSpPr>
            <p:spPr bwMode="auto">
              <a:xfrm>
                <a:off x="8476" y="3082"/>
                <a:ext cx="19" cy="339"/>
              </a:xfrm>
              <a:prstGeom prst="straightConnector1">
                <a:avLst/>
              </a:prstGeom>
              <a:noFill/>
              <a:ln w="28575">
                <a:solidFill>
                  <a:srgbClr val="33CCFF"/>
                </a:solidFill>
                <a:round/>
                <a:headEnd/>
                <a:tailEnd type="triangle" w="med" len="med"/>
              </a:ln>
              <a:extLst>
                <a:ext uri="{909E8E84-426E-40DD-AFC4-6F175D3DCCD1}">
                  <a14:hiddenFill xmlns:a14="http://schemas.microsoft.com/office/drawing/2010/main" xmlns="">
                    <a:noFill/>
                  </a14:hiddenFill>
                </a:ext>
              </a:extLst>
            </p:spPr>
          </p:cxnSp>
          <p:cxnSp>
            <p:nvCxnSpPr>
              <p:cNvPr id="102422" name="AutoShape 22"/>
              <p:cNvCxnSpPr>
                <a:cxnSpLocks noChangeShapeType="1"/>
              </p:cNvCxnSpPr>
              <p:nvPr/>
            </p:nvCxnSpPr>
            <p:spPr bwMode="auto">
              <a:xfrm flipH="1">
                <a:off x="9117" y="3987"/>
                <a:ext cx="453" cy="0"/>
              </a:xfrm>
              <a:prstGeom prst="straightConnector1">
                <a:avLst/>
              </a:prstGeom>
              <a:noFill/>
              <a:ln w="28575">
                <a:solidFill>
                  <a:srgbClr val="33CCFF"/>
                </a:solidFill>
                <a:round/>
                <a:headEnd/>
                <a:tailEnd type="triangle" w="med" len="med"/>
              </a:ln>
              <a:extLst>
                <a:ext uri="{909E8E84-426E-40DD-AFC4-6F175D3DCCD1}">
                  <a14:hiddenFill xmlns:a14="http://schemas.microsoft.com/office/drawing/2010/main" xmlns="">
                    <a:noFill/>
                  </a14:hiddenFill>
                </a:ext>
              </a:extLst>
            </p:spPr>
          </p:cxnSp>
          <p:cxnSp>
            <p:nvCxnSpPr>
              <p:cNvPr id="102423" name="AutoShape 23"/>
              <p:cNvCxnSpPr>
                <a:cxnSpLocks noChangeShapeType="1"/>
              </p:cNvCxnSpPr>
              <p:nvPr/>
            </p:nvCxnSpPr>
            <p:spPr bwMode="auto">
              <a:xfrm flipV="1">
                <a:off x="8495" y="4553"/>
                <a:ext cx="0" cy="358"/>
              </a:xfrm>
              <a:prstGeom prst="straightConnector1">
                <a:avLst/>
              </a:prstGeom>
              <a:noFill/>
              <a:ln w="28575">
                <a:solidFill>
                  <a:srgbClr val="33CCFF"/>
                </a:solidFill>
                <a:round/>
                <a:headEnd/>
                <a:tailEnd type="triangle" w="med" len="med"/>
              </a:ln>
              <a:extLst>
                <a:ext uri="{909E8E84-426E-40DD-AFC4-6F175D3DCCD1}">
                  <a14:hiddenFill xmlns:a14="http://schemas.microsoft.com/office/drawing/2010/main" xmlns="">
                    <a:noFill/>
                  </a14:hiddenFill>
                </a:ext>
              </a:extLst>
            </p:spPr>
          </p:cxnSp>
        </p:grpSp>
        <p:cxnSp>
          <p:nvCxnSpPr>
            <p:cNvPr id="102424" name="AutoShape 24"/>
            <p:cNvCxnSpPr>
              <a:cxnSpLocks noChangeShapeType="1"/>
            </p:cNvCxnSpPr>
            <p:nvPr/>
          </p:nvCxnSpPr>
          <p:spPr bwMode="auto">
            <a:xfrm flipH="1">
              <a:off x="3311" y="1562"/>
              <a:ext cx="464" cy="474"/>
            </a:xfrm>
            <a:prstGeom prst="straightConnector1">
              <a:avLst/>
            </a:prstGeom>
            <a:noFill/>
            <a:ln w="28575">
              <a:solidFill>
                <a:srgbClr val="33CCFF"/>
              </a:solidFill>
              <a:round/>
              <a:headEnd/>
              <a:tailEnd type="triangle" w="med" len="med"/>
            </a:ln>
            <a:extLst>
              <a:ext uri="{909E8E84-426E-40DD-AFC4-6F175D3DCCD1}">
                <a14:hiddenFill xmlns:a14="http://schemas.microsoft.com/office/drawing/2010/main" xmlns="">
                  <a:noFill/>
                </a14:hiddenFill>
              </a:ext>
            </a:extLst>
          </p:spPr>
        </p:cxnSp>
        <p:cxnSp>
          <p:nvCxnSpPr>
            <p:cNvPr id="102425" name="AutoShape 25"/>
            <p:cNvCxnSpPr>
              <a:cxnSpLocks noChangeShapeType="1"/>
            </p:cNvCxnSpPr>
            <p:nvPr/>
          </p:nvCxnSpPr>
          <p:spPr bwMode="auto">
            <a:xfrm>
              <a:off x="2180" y="1570"/>
              <a:ext cx="554" cy="466"/>
            </a:xfrm>
            <a:prstGeom prst="straightConnector1">
              <a:avLst/>
            </a:prstGeom>
            <a:noFill/>
            <a:ln w="28575">
              <a:solidFill>
                <a:srgbClr val="33CCFF"/>
              </a:solidFill>
              <a:round/>
              <a:headEnd/>
              <a:tailEnd type="triangle" w="med" len="med"/>
            </a:ln>
            <a:extLst>
              <a:ext uri="{909E8E84-426E-40DD-AFC4-6F175D3DCCD1}">
                <a14:hiddenFill xmlns:a14="http://schemas.microsoft.com/office/drawing/2010/main" xmlns="">
                  <a:noFill/>
                </a14:hiddenFill>
              </a:ext>
            </a:extLst>
          </p:spPr>
        </p:cxnSp>
        <p:cxnSp>
          <p:nvCxnSpPr>
            <p:cNvPr id="102426" name="AutoShape 26"/>
            <p:cNvCxnSpPr>
              <a:cxnSpLocks noChangeShapeType="1"/>
            </p:cNvCxnSpPr>
            <p:nvPr/>
          </p:nvCxnSpPr>
          <p:spPr bwMode="auto">
            <a:xfrm flipV="1">
              <a:off x="2134" y="2580"/>
              <a:ext cx="600" cy="587"/>
            </a:xfrm>
            <a:prstGeom prst="straightConnector1">
              <a:avLst/>
            </a:prstGeom>
            <a:noFill/>
            <a:ln w="28575">
              <a:solidFill>
                <a:srgbClr val="33CCFF"/>
              </a:solidFill>
              <a:round/>
              <a:headEnd/>
              <a:tailEnd type="triangle" w="med" len="med"/>
            </a:ln>
            <a:extLst>
              <a:ext uri="{909E8E84-426E-40DD-AFC4-6F175D3DCCD1}">
                <a14:hiddenFill xmlns:a14="http://schemas.microsoft.com/office/drawing/2010/main" xmlns="">
                  <a:noFill/>
                </a14:hiddenFill>
              </a:ext>
            </a:extLst>
          </p:spPr>
        </p:cxnSp>
        <p:sp>
          <p:nvSpPr>
            <p:cNvPr id="102427" name="Oval 27"/>
            <p:cNvSpPr>
              <a:spLocks noChangeArrowheads="1"/>
            </p:cNvSpPr>
            <p:nvPr/>
          </p:nvSpPr>
          <p:spPr bwMode="auto">
            <a:xfrm>
              <a:off x="3405" y="959"/>
              <a:ext cx="1042" cy="936"/>
            </a:xfrm>
            <a:prstGeom prst="ellipse">
              <a:avLst/>
            </a:prstGeom>
            <a:noFill/>
            <a:ln w="12700">
              <a:solidFill>
                <a:srgbClr val="00FF00"/>
              </a:solidFill>
              <a:prstDash val="dash"/>
              <a:round/>
              <a:headEnd/>
              <a:tailEnd/>
            </a:ln>
            <a:extLst>
              <a:ext uri="{909E8E84-426E-40DD-AFC4-6F175D3DCCD1}">
                <a14:hiddenFill xmlns:a14="http://schemas.microsoft.com/office/drawing/2010/main" xmlns="">
                  <a:solidFill>
                    <a:srgbClr val="FFFFFF"/>
                  </a:solidFill>
                </a14:hiddenFill>
              </a:ext>
            </a:extLst>
          </p:spPr>
          <p:txBody>
            <a:bodyPr lIns="85954" tIns="42977" rIns="85954" bIns="42977" anchor="ctr"/>
            <a:lstStyle/>
            <a:p>
              <a:endParaRPr lang="en-US"/>
            </a:p>
          </p:txBody>
        </p:sp>
        <p:cxnSp>
          <p:nvCxnSpPr>
            <p:cNvPr id="102428" name="AutoShape 28"/>
            <p:cNvCxnSpPr>
              <a:cxnSpLocks noChangeShapeType="1"/>
            </p:cNvCxnSpPr>
            <p:nvPr/>
          </p:nvCxnSpPr>
          <p:spPr bwMode="auto">
            <a:xfrm>
              <a:off x="1578" y="1412"/>
              <a:ext cx="181" cy="7"/>
            </a:xfrm>
            <a:prstGeom prst="straightConnector1">
              <a:avLst/>
            </a:prstGeom>
            <a:noFill/>
            <a:ln w="28575">
              <a:solidFill>
                <a:srgbClr val="33CCFF"/>
              </a:solidFill>
              <a:round/>
              <a:headEnd/>
              <a:tailEnd type="triangle" w="med" len="med"/>
            </a:ln>
            <a:extLst>
              <a:ext uri="{909E8E84-426E-40DD-AFC4-6F175D3DCCD1}">
                <a14:hiddenFill xmlns:a14="http://schemas.microsoft.com/office/drawing/2010/main" xmlns="">
                  <a:noFill/>
                </a14:hiddenFill>
              </a:ext>
            </a:extLst>
          </p:spPr>
        </p:cxnSp>
        <p:cxnSp>
          <p:nvCxnSpPr>
            <p:cNvPr id="102429" name="AutoShape 29"/>
            <p:cNvCxnSpPr>
              <a:cxnSpLocks noChangeShapeType="1"/>
            </p:cNvCxnSpPr>
            <p:nvPr/>
          </p:nvCxnSpPr>
          <p:spPr bwMode="auto">
            <a:xfrm>
              <a:off x="1999" y="1060"/>
              <a:ext cx="7" cy="136"/>
            </a:xfrm>
            <a:prstGeom prst="straightConnector1">
              <a:avLst/>
            </a:prstGeom>
            <a:noFill/>
            <a:ln w="28575">
              <a:solidFill>
                <a:srgbClr val="33CCFF"/>
              </a:solidFill>
              <a:round/>
              <a:headEnd/>
              <a:tailEnd type="triangle" w="med" len="med"/>
            </a:ln>
            <a:extLst>
              <a:ext uri="{909E8E84-426E-40DD-AFC4-6F175D3DCCD1}">
                <a14:hiddenFill xmlns:a14="http://schemas.microsoft.com/office/drawing/2010/main" xmlns="">
                  <a:noFill/>
                </a14:hiddenFill>
              </a:ext>
            </a:extLst>
          </p:spPr>
        </p:cxnSp>
        <p:cxnSp>
          <p:nvCxnSpPr>
            <p:cNvPr id="102430" name="AutoShape 30"/>
            <p:cNvCxnSpPr>
              <a:cxnSpLocks noChangeShapeType="1"/>
            </p:cNvCxnSpPr>
            <p:nvPr/>
          </p:nvCxnSpPr>
          <p:spPr bwMode="auto">
            <a:xfrm flipH="1">
              <a:off x="2245" y="1415"/>
              <a:ext cx="181" cy="1"/>
            </a:xfrm>
            <a:prstGeom prst="straightConnector1">
              <a:avLst/>
            </a:prstGeom>
            <a:noFill/>
            <a:ln w="28575">
              <a:solidFill>
                <a:srgbClr val="33CCFF"/>
              </a:solidFill>
              <a:round/>
              <a:headEnd/>
              <a:tailEnd type="triangle" w="med" len="med"/>
            </a:ln>
            <a:extLst>
              <a:ext uri="{909E8E84-426E-40DD-AFC4-6F175D3DCCD1}">
                <a14:hiddenFill xmlns:a14="http://schemas.microsoft.com/office/drawing/2010/main" xmlns="">
                  <a:noFill/>
                </a14:hiddenFill>
              </a:ext>
            </a:extLst>
          </p:spPr>
        </p:cxnSp>
        <p:sp>
          <p:nvSpPr>
            <p:cNvPr id="102431" name="Text Box 31"/>
            <p:cNvSpPr txBox="1">
              <a:spLocks noChangeArrowheads="1"/>
            </p:cNvSpPr>
            <p:nvPr/>
          </p:nvSpPr>
          <p:spPr bwMode="auto">
            <a:xfrm>
              <a:off x="4464" y="1584"/>
              <a:ext cx="1200" cy="1065"/>
            </a:xfrm>
            <a:prstGeom prst="rect">
              <a:avLst/>
            </a:prstGeom>
            <a:noFill/>
            <a:ln w="9525">
              <a:solidFill>
                <a:srgbClr val="00FF00"/>
              </a:solidFill>
              <a:miter lim="800000"/>
              <a:headEnd/>
              <a:tailEnd/>
            </a:ln>
            <a:extLst>
              <a:ext uri="{909E8E84-426E-40DD-AFC4-6F175D3DCCD1}">
                <a14:hiddenFill xmlns:a14="http://schemas.microsoft.com/office/drawing/2010/main" xmlns="">
                  <a:solidFill>
                    <a:srgbClr val="BBE0E3"/>
                  </a:solidFill>
                </a14:hiddenFill>
              </a:ext>
            </a:extLst>
          </p:spPr>
          <p:txBody>
            <a:bodyPr lIns="85954" tIns="42977" rIns="85954" bIns="42977"/>
            <a:lstStyle>
              <a:lvl1pPr marL="61913" indent="-61913">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u="sng" dirty="0" smtClean="0">
                  <a:solidFill>
                    <a:srgbClr val="00FF00"/>
                  </a:solidFill>
                  <a:cs typeface="Times New Roman" panose="02020603050405020304" pitchFamily="18" charset="0"/>
                </a:rPr>
                <a:t>B/M/S level- Units</a:t>
              </a:r>
              <a:endParaRPr lang="en-US" altLang="en-US" sz="1000" dirty="0">
                <a:solidFill>
                  <a:srgbClr val="00FF00"/>
                </a:solidFill>
                <a:latin typeface="Garamond" panose="02020404030301010803" pitchFamily="18" charset="0"/>
                <a:cs typeface="Times New Roman" panose="02020603050405020304" pitchFamily="18" charset="0"/>
              </a:endParaRPr>
            </a:p>
            <a:p>
              <a:pPr eaLnBrk="0" hangingPunct="0">
                <a:buFontTx/>
                <a:buChar char="•"/>
              </a:pPr>
              <a:r>
                <a:rPr lang="en-US" altLang="en-US" sz="1200" b="1" dirty="0">
                  <a:solidFill>
                    <a:srgbClr val="00FF00"/>
                  </a:solidFill>
                  <a:cs typeface="Times New Roman" panose="02020603050405020304" pitchFamily="18" charset="0"/>
                </a:rPr>
                <a:t> R-M collection</a:t>
              </a:r>
            </a:p>
            <a:p>
              <a:pPr eaLnBrk="0" hangingPunct="0">
                <a:buFontTx/>
                <a:buChar char="•"/>
              </a:pPr>
              <a:r>
                <a:rPr lang="en-US" altLang="en-US" sz="1200" b="1" dirty="0">
                  <a:solidFill>
                    <a:srgbClr val="00FF00"/>
                  </a:solidFill>
                  <a:cs typeface="Times New Roman" panose="02020603050405020304" pitchFamily="18" charset="0"/>
                </a:rPr>
                <a:t> primary processing </a:t>
              </a:r>
            </a:p>
            <a:p>
              <a:pPr eaLnBrk="0" hangingPunct="0">
                <a:buFontTx/>
                <a:buChar char="•"/>
              </a:pPr>
              <a:r>
                <a:rPr lang="en-US" altLang="en-US" sz="1200" b="1" dirty="0">
                  <a:solidFill>
                    <a:srgbClr val="00FF00"/>
                  </a:solidFill>
                  <a:cs typeface="Times New Roman" panose="02020603050405020304" pitchFamily="18" charset="0"/>
                </a:rPr>
                <a:t> co--products </a:t>
              </a:r>
              <a:endParaRPr lang="en-US" altLang="en-US" sz="1000" dirty="0">
                <a:solidFill>
                  <a:srgbClr val="00FF00"/>
                </a:solidFill>
                <a:latin typeface="Garamond" panose="02020404030301010803" pitchFamily="18" charset="0"/>
                <a:cs typeface="Times New Roman" panose="02020603050405020304" pitchFamily="18" charset="0"/>
              </a:endParaRPr>
            </a:p>
            <a:p>
              <a:pPr algn="just" eaLnBrk="0" hangingPunct="0">
                <a:buFontTx/>
                <a:buChar char="•"/>
              </a:pPr>
              <a:endParaRPr lang="en-US" altLang="en-US" sz="1000" dirty="0">
                <a:solidFill>
                  <a:srgbClr val="00FF00"/>
                </a:solidFill>
                <a:latin typeface="Garamond" panose="02020404030301010803" pitchFamily="18" charset="0"/>
                <a:cs typeface="Times New Roman" panose="02020603050405020304" pitchFamily="18" charset="0"/>
              </a:endParaRPr>
            </a:p>
          </p:txBody>
        </p:sp>
        <p:sp>
          <p:nvSpPr>
            <p:cNvPr id="102432" name="Rectangle 32"/>
            <p:cNvSpPr>
              <a:spLocks noChangeArrowheads="1"/>
            </p:cNvSpPr>
            <p:nvPr/>
          </p:nvSpPr>
          <p:spPr bwMode="auto">
            <a:xfrm>
              <a:off x="4464" y="1584"/>
              <a:ext cx="1152"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33CCFF"/>
                  </a:solidFill>
                  <a:miter lim="800000"/>
                  <a:headEnd/>
                  <a:tailEnd/>
                </a14:hiddenLine>
              </a:ext>
            </a:extLst>
          </p:spPr>
          <p:txBody>
            <a:bodyPr anchor="ctr"/>
            <a:lstStyle/>
            <a:p>
              <a:endParaRPr lang="en-US"/>
            </a:p>
          </p:txBody>
        </p:sp>
      </p:grpSp>
      <p:pic>
        <p:nvPicPr>
          <p:cNvPr id="102434" name="Picture 34" descr="CTD_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48400"/>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3CCFF"/>
                </a:solidFill>
                <a:miter lim="800000"/>
                <a:headEnd/>
                <a:tailEnd/>
              </a14:hiddenLine>
            </a:ext>
          </a:extLst>
        </p:spPr>
      </p:pic>
    </p:spTree>
    <p:extLst>
      <p:ext uri="{BB962C8B-B14F-4D97-AF65-F5344CB8AC3E}">
        <p14:creationId xmlns:p14="http://schemas.microsoft.com/office/powerpoint/2010/main" xmlns="" val="2601684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34F090-F9C6-46C8-B125-368690D506A5}" type="slidenum">
              <a:rPr lang="en-US" altLang="en-US">
                <a:solidFill>
                  <a:srgbClr val="898989"/>
                </a:solidFill>
                <a:latin typeface="Calibri" panose="020F0502020204030204" pitchFamily="34" charset="0"/>
              </a:rPr>
              <a:pPr eaLnBrk="1" hangingPunct="1"/>
              <a:t>21</a:t>
            </a:fld>
            <a:endParaRPr lang="en-US" altLang="en-US">
              <a:solidFill>
                <a:srgbClr val="898989"/>
              </a:solidFill>
              <a:latin typeface="Calibri" panose="020F0502020204030204" pitchFamily="34" charset="0"/>
            </a:endParaRPr>
          </a:p>
        </p:txBody>
      </p:sp>
      <p:sp>
        <p:nvSpPr>
          <p:cNvPr id="35843" name="TextBox 3"/>
          <p:cNvSpPr txBox="1">
            <a:spLocks noChangeArrowheads="1"/>
          </p:cNvSpPr>
          <p:nvPr/>
        </p:nvSpPr>
        <p:spPr bwMode="auto">
          <a:xfrm>
            <a:off x="2743200" y="152400"/>
            <a:ext cx="39624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smtClean="0">
                <a:latin typeface="Calibri" panose="020F0502020204030204" pitchFamily="34" charset="0"/>
              </a:rPr>
              <a:t>System Design for  Bullock Cart </a:t>
            </a:r>
            <a:endParaRPr lang="en-US" altLang="en-US" sz="2800" b="1" dirty="0">
              <a:latin typeface="Calibri" panose="020F0502020204030204" pitchFamily="34" charset="0"/>
            </a:endParaRPr>
          </a:p>
        </p:txBody>
      </p:sp>
      <p:grpSp>
        <p:nvGrpSpPr>
          <p:cNvPr id="35844" name="Group 53"/>
          <p:cNvGrpSpPr>
            <a:grpSpLocks/>
          </p:cNvGrpSpPr>
          <p:nvPr/>
        </p:nvGrpSpPr>
        <p:grpSpPr bwMode="auto">
          <a:xfrm>
            <a:off x="381000" y="590589"/>
            <a:ext cx="8534400" cy="6113443"/>
            <a:chOff x="381000" y="762000"/>
            <a:chExt cx="8458200" cy="5924729"/>
          </a:xfrm>
        </p:grpSpPr>
        <p:grpSp>
          <p:nvGrpSpPr>
            <p:cNvPr id="35845" name="Group 49"/>
            <p:cNvGrpSpPr>
              <a:grpSpLocks/>
            </p:cNvGrpSpPr>
            <p:nvPr/>
          </p:nvGrpSpPr>
          <p:grpSpPr bwMode="auto">
            <a:xfrm>
              <a:off x="381000" y="762000"/>
              <a:ext cx="8458200" cy="4800600"/>
              <a:chOff x="304800" y="762000"/>
              <a:chExt cx="8458200" cy="4800600"/>
            </a:xfrm>
          </p:grpSpPr>
          <p:sp>
            <p:nvSpPr>
              <p:cNvPr id="5" name="Rectangle 4"/>
              <p:cNvSpPr/>
              <p:nvPr/>
            </p:nvSpPr>
            <p:spPr>
              <a:xfrm>
                <a:off x="1447800" y="1219214"/>
                <a:ext cx="3581400" cy="4572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Complete Bullock Carts Fabrication</a:t>
                </a:r>
              </a:p>
            </p:txBody>
          </p:sp>
          <p:sp>
            <p:nvSpPr>
              <p:cNvPr id="6" name="Rectangle 5"/>
              <p:cNvSpPr/>
              <p:nvPr/>
            </p:nvSpPr>
            <p:spPr>
              <a:xfrm>
                <a:off x="914400" y="2286046"/>
                <a:ext cx="3200400" cy="4572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Wheel Replacement Purchase</a:t>
                </a:r>
              </a:p>
            </p:txBody>
          </p:sp>
          <p:sp>
            <p:nvSpPr>
              <p:cNvPr id="7" name="Rectangle 6"/>
              <p:cNvSpPr/>
              <p:nvPr/>
            </p:nvSpPr>
            <p:spPr>
              <a:xfrm>
                <a:off x="5257800" y="2286046"/>
                <a:ext cx="2971800" cy="3810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C000"/>
                    </a:solidFill>
                  </a:rPr>
                  <a:t>Beam Repair Replacement</a:t>
                </a:r>
              </a:p>
            </p:txBody>
          </p:sp>
          <p:sp>
            <p:nvSpPr>
              <p:cNvPr id="8" name="Rectangle 7"/>
              <p:cNvSpPr/>
              <p:nvPr/>
            </p:nvSpPr>
            <p:spPr>
              <a:xfrm>
                <a:off x="5334000" y="3124271"/>
                <a:ext cx="2667000" cy="4572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C000"/>
                    </a:solidFill>
                  </a:rPr>
                  <a:t>Iron Tyre Fixing</a:t>
                </a:r>
              </a:p>
            </p:txBody>
          </p:sp>
          <p:sp>
            <p:nvSpPr>
              <p:cNvPr id="9" name="Rectangle 8"/>
              <p:cNvSpPr/>
              <p:nvPr/>
            </p:nvSpPr>
            <p:spPr>
              <a:xfrm>
                <a:off x="5257800" y="4038699"/>
                <a:ext cx="2667000" cy="45721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Immediate Fixing</a:t>
                </a:r>
              </a:p>
            </p:txBody>
          </p:sp>
          <p:sp>
            <p:nvSpPr>
              <p:cNvPr id="10" name="Rectangle 9"/>
              <p:cNvSpPr/>
              <p:nvPr/>
            </p:nvSpPr>
            <p:spPr>
              <a:xfrm>
                <a:off x="1447800" y="3962497"/>
                <a:ext cx="2667000" cy="45721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Peasant User of Cart</a:t>
                </a:r>
              </a:p>
            </p:txBody>
          </p:sp>
          <p:cxnSp>
            <p:nvCxnSpPr>
              <p:cNvPr id="12" name="Straight Arrow Connector 11"/>
              <p:cNvCxnSpPr>
                <a:stCxn id="10" idx="3"/>
                <a:endCxn id="9" idx="1"/>
              </p:cNvCxnSpPr>
              <p:nvPr/>
            </p:nvCxnSpPr>
            <p:spPr>
              <a:xfrm>
                <a:off x="4114800" y="4191104"/>
                <a:ext cx="1143000" cy="76202"/>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1"/>
              </p:cNvCxnSpPr>
              <p:nvPr/>
            </p:nvCxnSpPr>
            <p:spPr>
              <a:xfrm rot="5400000" flipH="1" flipV="1">
                <a:off x="3943328" y="2648024"/>
                <a:ext cx="1485945" cy="1143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1"/>
              </p:cNvCxnSpPr>
              <p:nvPr/>
            </p:nvCxnSpPr>
            <p:spPr>
              <a:xfrm>
                <a:off x="4800600" y="3124271"/>
                <a:ext cx="533400" cy="22860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754170" y="3352878"/>
                <a:ext cx="1217649"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5400000" flipH="1" flipV="1">
                <a:off x="3238465" y="2400362"/>
                <a:ext cx="2286069" cy="838200"/>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2438391" y="1905037"/>
                <a:ext cx="609618" cy="152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Flowchart: Alternate Process 34"/>
              <p:cNvSpPr/>
              <p:nvPr/>
            </p:nvSpPr>
            <p:spPr>
              <a:xfrm>
                <a:off x="1295400" y="3810092"/>
                <a:ext cx="6858000" cy="838225"/>
              </a:xfrm>
              <a:prstGeom prst="flowChartAlternateProcess">
                <a:avLst/>
              </a:prstGeom>
              <a:noFill/>
              <a:ln w="476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61" name="TextBox 35"/>
              <p:cNvSpPr txBox="1">
                <a:spLocks noChangeArrowheads="1"/>
              </p:cNvSpPr>
              <p:nvPr/>
            </p:nvSpPr>
            <p:spPr bwMode="auto">
              <a:xfrm>
                <a:off x="3581400" y="4648200"/>
                <a:ext cx="838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latin typeface="Calibri" panose="020F0502020204030204" pitchFamily="34" charset="0"/>
                  </a:rPr>
                  <a:t>M/S</a:t>
                </a:r>
              </a:p>
            </p:txBody>
          </p:sp>
          <p:sp>
            <p:nvSpPr>
              <p:cNvPr id="38" name="Freeform 37"/>
              <p:cNvSpPr/>
              <p:nvPr/>
            </p:nvSpPr>
            <p:spPr>
              <a:xfrm rot="21351868">
                <a:off x="946150" y="1973300"/>
                <a:ext cx="7596188" cy="3090955"/>
              </a:xfrm>
              <a:custGeom>
                <a:avLst/>
                <a:gdLst>
                  <a:gd name="connsiteX0" fmla="*/ 144379 w 8460606"/>
                  <a:gd name="connsiteY0" fmla="*/ 1626669 h 3522846"/>
                  <a:gd name="connsiteX1" fmla="*/ 519764 w 8460606"/>
                  <a:gd name="connsiteY1" fmla="*/ 1617044 h 3522846"/>
                  <a:gd name="connsiteX2" fmla="*/ 548640 w 8460606"/>
                  <a:gd name="connsiteY2" fmla="*/ 1607419 h 3522846"/>
                  <a:gd name="connsiteX3" fmla="*/ 616017 w 8460606"/>
                  <a:gd name="connsiteY3" fmla="*/ 1597793 h 3522846"/>
                  <a:gd name="connsiteX4" fmla="*/ 731520 w 8460606"/>
                  <a:gd name="connsiteY4" fmla="*/ 1578543 h 3522846"/>
                  <a:gd name="connsiteX5" fmla="*/ 885524 w 8460606"/>
                  <a:gd name="connsiteY5" fmla="*/ 1559292 h 3522846"/>
                  <a:gd name="connsiteX6" fmla="*/ 943275 w 8460606"/>
                  <a:gd name="connsiteY6" fmla="*/ 1540042 h 3522846"/>
                  <a:gd name="connsiteX7" fmla="*/ 972151 w 8460606"/>
                  <a:gd name="connsiteY7" fmla="*/ 1530417 h 3522846"/>
                  <a:gd name="connsiteX8" fmla="*/ 1010652 w 8460606"/>
                  <a:gd name="connsiteY8" fmla="*/ 1520791 h 3522846"/>
                  <a:gd name="connsiteX9" fmla="*/ 1068404 w 8460606"/>
                  <a:gd name="connsiteY9" fmla="*/ 1501541 h 3522846"/>
                  <a:gd name="connsiteX10" fmla="*/ 1097280 w 8460606"/>
                  <a:gd name="connsiteY10" fmla="*/ 1491916 h 3522846"/>
                  <a:gd name="connsiteX11" fmla="*/ 1193532 w 8460606"/>
                  <a:gd name="connsiteY11" fmla="*/ 1482290 h 3522846"/>
                  <a:gd name="connsiteX12" fmla="*/ 1328286 w 8460606"/>
                  <a:gd name="connsiteY12" fmla="*/ 1463040 h 3522846"/>
                  <a:gd name="connsiteX13" fmla="*/ 1482290 w 8460606"/>
                  <a:gd name="connsiteY13" fmla="*/ 1443789 h 3522846"/>
                  <a:gd name="connsiteX14" fmla="*/ 1549667 w 8460606"/>
                  <a:gd name="connsiteY14" fmla="*/ 1424539 h 3522846"/>
                  <a:gd name="connsiteX15" fmla="*/ 1607419 w 8460606"/>
                  <a:gd name="connsiteY15" fmla="*/ 1414913 h 3522846"/>
                  <a:gd name="connsiteX16" fmla="*/ 1655545 w 8460606"/>
                  <a:gd name="connsiteY16" fmla="*/ 1405288 h 3522846"/>
                  <a:gd name="connsiteX17" fmla="*/ 1722922 w 8460606"/>
                  <a:gd name="connsiteY17" fmla="*/ 1386038 h 3522846"/>
                  <a:gd name="connsiteX18" fmla="*/ 1799924 w 8460606"/>
                  <a:gd name="connsiteY18" fmla="*/ 1366787 h 3522846"/>
                  <a:gd name="connsiteX19" fmla="*/ 1876926 w 8460606"/>
                  <a:gd name="connsiteY19" fmla="*/ 1337911 h 3522846"/>
                  <a:gd name="connsiteX20" fmla="*/ 1905802 w 8460606"/>
                  <a:gd name="connsiteY20" fmla="*/ 1328286 h 3522846"/>
                  <a:gd name="connsiteX21" fmla="*/ 1982804 w 8460606"/>
                  <a:gd name="connsiteY21" fmla="*/ 1309036 h 3522846"/>
                  <a:gd name="connsiteX22" fmla="*/ 2011680 w 8460606"/>
                  <a:gd name="connsiteY22" fmla="*/ 1299410 h 3522846"/>
                  <a:gd name="connsiteX23" fmla="*/ 2059806 w 8460606"/>
                  <a:gd name="connsiteY23" fmla="*/ 1289785 h 3522846"/>
                  <a:gd name="connsiteX24" fmla="*/ 2098307 w 8460606"/>
                  <a:gd name="connsiteY24" fmla="*/ 1280160 h 3522846"/>
                  <a:gd name="connsiteX25" fmla="*/ 2136808 w 8460606"/>
                  <a:gd name="connsiteY25" fmla="*/ 1260909 h 3522846"/>
                  <a:gd name="connsiteX26" fmla="*/ 2175309 w 8460606"/>
                  <a:gd name="connsiteY26" fmla="*/ 1251284 h 3522846"/>
                  <a:gd name="connsiteX27" fmla="*/ 2204185 w 8460606"/>
                  <a:gd name="connsiteY27" fmla="*/ 1241659 h 3522846"/>
                  <a:gd name="connsiteX28" fmla="*/ 2233061 w 8460606"/>
                  <a:gd name="connsiteY28" fmla="*/ 1222408 h 3522846"/>
                  <a:gd name="connsiteX29" fmla="*/ 2290812 w 8460606"/>
                  <a:gd name="connsiteY29" fmla="*/ 1203158 h 3522846"/>
                  <a:gd name="connsiteX30" fmla="*/ 2319688 w 8460606"/>
                  <a:gd name="connsiteY30" fmla="*/ 1193532 h 3522846"/>
                  <a:gd name="connsiteX31" fmla="*/ 2358189 w 8460606"/>
                  <a:gd name="connsiteY31" fmla="*/ 1183907 h 3522846"/>
                  <a:gd name="connsiteX32" fmla="*/ 2396690 w 8460606"/>
                  <a:gd name="connsiteY32" fmla="*/ 1164657 h 3522846"/>
                  <a:gd name="connsiteX33" fmla="*/ 2454442 w 8460606"/>
                  <a:gd name="connsiteY33" fmla="*/ 1155031 h 3522846"/>
                  <a:gd name="connsiteX34" fmla="*/ 2502568 w 8460606"/>
                  <a:gd name="connsiteY34" fmla="*/ 1145406 h 3522846"/>
                  <a:gd name="connsiteX35" fmla="*/ 2541069 w 8460606"/>
                  <a:gd name="connsiteY35" fmla="*/ 1135781 h 3522846"/>
                  <a:gd name="connsiteX36" fmla="*/ 2569945 w 8460606"/>
                  <a:gd name="connsiteY36" fmla="*/ 1126156 h 3522846"/>
                  <a:gd name="connsiteX37" fmla="*/ 2704699 w 8460606"/>
                  <a:gd name="connsiteY37" fmla="*/ 1116530 h 3522846"/>
                  <a:gd name="connsiteX38" fmla="*/ 2752825 w 8460606"/>
                  <a:gd name="connsiteY38" fmla="*/ 1106905 h 3522846"/>
                  <a:gd name="connsiteX39" fmla="*/ 2839452 w 8460606"/>
                  <a:gd name="connsiteY39" fmla="*/ 1078029 h 3522846"/>
                  <a:gd name="connsiteX40" fmla="*/ 3041583 w 8460606"/>
                  <a:gd name="connsiteY40" fmla="*/ 1058779 h 3522846"/>
                  <a:gd name="connsiteX41" fmla="*/ 3407343 w 8460606"/>
                  <a:gd name="connsiteY41" fmla="*/ 1049153 h 3522846"/>
                  <a:gd name="connsiteX42" fmla="*/ 3513221 w 8460606"/>
                  <a:gd name="connsiteY42" fmla="*/ 1029903 h 3522846"/>
                  <a:gd name="connsiteX43" fmla="*/ 3590223 w 8460606"/>
                  <a:gd name="connsiteY43" fmla="*/ 1020278 h 3522846"/>
                  <a:gd name="connsiteX44" fmla="*/ 3647974 w 8460606"/>
                  <a:gd name="connsiteY44" fmla="*/ 1010652 h 3522846"/>
                  <a:gd name="connsiteX45" fmla="*/ 3773103 w 8460606"/>
                  <a:gd name="connsiteY45" fmla="*/ 1001027 h 3522846"/>
                  <a:gd name="connsiteX46" fmla="*/ 3830854 w 8460606"/>
                  <a:gd name="connsiteY46" fmla="*/ 981777 h 3522846"/>
                  <a:gd name="connsiteX47" fmla="*/ 3907857 w 8460606"/>
                  <a:gd name="connsiteY47" fmla="*/ 962526 h 3522846"/>
                  <a:gd name="connsiteX48" fmla="*/ 3984859 w 8460606"/>
                  <a:gd name="connsiteY48" fmla="*/ 933650 h 3522846"/>
                  <a:gd name="connsiteX49" fmla="*/ 4090737 w 8460606"/>
                  <a:gd name="connsiteY49" fmla="*/ 904775 h 3522846"/>
                  <a:gd name="connsiteX50" fmla="*/ 4119612 w 8460606"/>
                  <a:gd name="connsiteY50" fmla="*/ 895149 h 3522846"/>
                  <a:gd name="connsiteX51" fmla="*/ 4186989 w 8460606"/>
                  <a:gd name="connsiteY51" fmla="*/ 837398 h 3522846"/>
                  <a:gd name="connsiteX52" fmla="*/ 4215865 w 8460606"/>
                  <a:gd name="connsiteY52" fmla="*/ 818147 h 3522846"/>
                  <a:gd name="connsiteX53" fmla="*/ 4244741 w 8460606"/>
                  <a:gd name="connsiteY53" fmla="*/ 779646 h 3522846"/>
                  <a:gd name="connsiteX54" fmla="*/ 4360244 w 8460606"/>
                  <a:gd name="connsiteY54" fmla="*/ 712269 h 3522846"/>
                  <a:gd name="connsiteX55" fmla="*/ 4446871 w 8460606"/>
                  <a:gd name="connsiteY55" fmla="*/ 673768 h 3522846"/>
                  <a:gd name="connsiteX56" fmla="*/ 4485372 w 8460606"/>
                  <a:gd name="connsiteY56" fmla="*/ 654518 h 3522846"/>
                  <a:gd name="connsiteX57" fmla="*/ 4562374 w 8460606"/>
                  <a:gd name="connsiteY57" fmla="*/ 625642 h 3522846"/>
                  <a:gd name="connsiteX58" fmla="*/ 4591250 w 8460606"/>
                  <a:gd name="connsiteY58" fmla="*/ 596766 h 3522846"/>
                  <a:gd name="connsiteX59" fmla="*/ 4677878 w 8460606"/>
                  <a:gd name="connsiteY59" fmla="*/ 539015 h 3522846"/>
                  <a:gd name="connsiteX60" fmla="*/ 4716379 w 8460606"/>
                  <a:gd name="connsiteY60" fmla="*/ 510139 h 3522846"/>
                  <a:gd name="connsiteX61" fmla="*/ 4774130 w 8460606"/>
                  <a:gd name="connsiteY61" fmla="*/ 471638 h 3522846"/>
                  <a:gd name="connsiteX62" fmla="*/ 4803006 w 8460606"/>
                  <a:gd name="connsiteY62" fmla="*/ 452387 h 3522846"/>
                  <a:gd name="connsiteX63" fmla="*/ 4841507 w 8460606"/>
                  <a:gd name="connsiteY63" fmla="*/ 423511 h 3522846"/>
                  <a:gd name="connsiteX64" fmla="*/ 4870383 w 8460606"/>
                  <a:gd name="connsiteY64" fmla="*/ 394636 h 3522846"/>
                  <a:gd name="connsiteX65" fmla="*/ 4899259 w 8460606"/>
                  <a:gd name="connsiteY65" fmla="*/ 385010 h 3522846"/>
                  <a:gd name="connsiteX66" fmla="*/ 4928134 w 8460606"/>
                  <a:gd name="connsiteY66" fmla="*/ 365760 h 3522846"/>
                  <a:gd name="connsiteX67" fmla="*/ 5014762 w 8460606"/>
                  <a:gd name="connsiteY67" fmla="*/ 327259 h 3522846"/>
                  <a:gd name="connsiteX68" fmla="*/ 5082139 w 8460606"/>
                  <a:gd name="connsiteY68" fmla="*/ 298383 h 3522846"/>
                  <a:gd name="connsiteX69" fmla="*/ 5159141 w 8460606"/>
                  <a:gd name="connsiteY69" fmla="*/ 250257 h 3522846"/>
                  <a:gd name="connsiteX70" fmla="*/ 5188017 w 8460606"/>
                  <a:gd name="connsiteY70" fmla="*/ 240631 h 3522846"/>
                  <a:gd name="connsiteX71" fmla="*/ 5216892 w 8460606"/>
                  <a:gd name="connsiteY71" fmla="*/ 221381 h 3522846"/>
                  <a:gd name="connsiteX72" fmla="*/ 5255393 w 8460606"/>
                  <a:gd name="connsiteY72" fmla="*/ 211756 h 3522846"/>
                  <a:gd name="connsiteX73" fmla="*/ 5361271 w 8460606"/>
                  <a:gd name="connsiteY73" fmla="*/ 182880 h 3522846"/>
                  <a:gd name="connsiteX74" fmla="*/ 5438273 w 8460606"/>
                  <a:gd name="connsiteY74" fmla="*/ 173255 h 3522846"/>
                  <a:gd name="connsiteX75" fmla="*/ 5534526 w 8460606"/>
                  <a:gd name="connsiteY75" fmla="*/ 163629 h 3522846"/>
                  <a:gd name="connsiteX76" fmla="*/ 5601903 w 8460606"/>
                  <a:gd name="connsiteY76" fmla="*/ 154004 h 3522846"/>
                  <a:gd name="connsiteX77" fmla="*/ 5640404 w 8460606"/>
                  <a:gd name="connsiteY77" fmla="*/ 144379 h 3522846"/>
                  <a:gd name="connsiteX78" fmla="*/ 5727031 w 8460606"/>
                  <a:gd name="connsiteY78" fmla="*/ 134753 h 3522846"/>
                  <a:gd name="connsiteX79" fmla="*/ 5861785 w 8460606"/>
                  <a:gd name="connsiteY79" fmla="*/ 105878 h 3522846"/>
                  <a:gd name="connsiteX80" fmla="*/ 5938787 w 8460606"/>
                  <a:gd name="connsiteY80" fmla="*/ 86627 h 3522846"/>
                  <a:gd name="connsiteX81" fmla="*/ 6025414 w 8460606"/>
                  <a:gd name="connsiteY81" fmla="*/ 77002 h 3522846"/>
                  <a:gd name="connsiteX82" fmla="*/ 6083166 w 8460606"/>
                  <a:gd name="connsiteY82" fmla="*/ 67377 h 3522846"/>
                  <a:gd name="connsiteX83" fmla="*/ 6131292 w 8460606"/>
                  <a:gd name="connsiteY83" fmla="*/ 57751 h 3522846"/>
                  <a:gd name="connsiteX84" fmla="*/ 6391174 w 8460606"/>
                  <a:gd name="connsiteY84" fmla="*/ 48126 h 3522846"/>
                  <a:gd name="connsiteX85" fmla="*/ 6535553 w 8460606"/>
                  <a:gd name="connsiteY85" fmla="*/ 38501 h 3522846"/>
                  <a:gd name="connsiteX86" fmla="*/ 6660682 w 8460606"/>
                  <a:gd name="connsiteY86" fmla="*/ 19250 h 3522846"/>
                  <a:gd name="connsiteX87" fmla="*/ 6728059 w 8460606"/>
                  <a:gd name="connsiteY87" fmla="*/ 0 h 3522846"/>
                  <a:gd name="connsiteX88" fmla="*/ 7151570 w 8460606"/>
                  <a:gd name="connsiteY88" fmla="*/ 9625 h 3522846"/>
                  <a:gd name="connsiteX89" fmla="*/ 7267073 w 8460606"/>
                  <a:gd name="connsiteY89" fmla="*/ 28876 h 3522846"/>
                  <a:gd name="connsiteX90" fmla="*/ 7315200 w 8460606"/>
                  <a:gd name="connsiteY90" fmla="*/ 38501 h 3522846"/>
                  <a:gd name="connsiteX91" fmla="*/ 7449953 w 8460606"/>
                  <a:gd name="connsiteY91" fmla="*/ 86627 h 3522846"/>
                  <a:gd name="connsiteX92" fmla="*/ 7488454 w 8460606"/>
                  <a:gd name="connsiteY92" fmla="*/ 96252 h 3522846"/>
                  <a:gd name="connsiteX93" fmla="*/ 7546206 w 8460606"/>
                  <a:gd name="connsiteY93" fmla="*/ 115503 h 3522846"/>
                  <a:gd name="connsiteX94" fmla="*/ 7613583 w 8460606"/>
                  <a:gd name="connsiteY94" fmla="*/ 125128 h 3522846"/>
                  <a:gd name="connsiteX95" fmla="*/ 7652084 w 8460606"/>
                  <a:gd name="connsiteY95" fmla="*/ 144379 h 3522846"/>
                  <a:gd name="connsiteX96" fmla="*/ 7709835 w 8460606"/>
                  <a:gd name="connsiteY96" fmla="*/ 154004 h 3522846"/>
                  <a:gd name="connsiteX97" fmla="*/ 7748337 w 8460606"/>
                  <a:gd name="connsiteY97" fmla="*/ 163629 h 3522846"/>
                  <a:gd name="connsiteX98" fmla="*/ 7873465 w 8460606"/>
                  <a:gd name="connsiteY98" fmla="*/ 202130 h 3522846"/>
                  <a:gd name="connsiteX99" fmla="*/ 7931217 w 8460606"/>
                  <a:gd name="connsiteY99" fmla="*/ 221381 h 3522846"/>
                  <a:gd name="connsiteX100" fmla="*/ 7960092 w 8460606"/>
                  <a:gd name="connsiteY100" fmla="*/ 240631 h 3522846"/>
                  <a:gd name="connsiteX101" fmla="*/ 7979343 w 8460606"/>
                  <a:gd name="connsiteY101" fmla="*/ 269507 h 3522846"/>
                  <a:gd name="connsiteX102" fmla="*/ 8056345 w 8460606"/>
                  <a:gd name="connsiteY102" fmla="*/ 308008 h 3522846"/>
                  <a:gd name="connsiteX103" fmla="*/ 8085221 w 8460606"/>
                  <a:gd name="connsiteY103" fmla="*/ 327259 h 3522846"/>
                  <a:gd name="connsiteX104" fmla="*/ 8123722 w 8460606"/>
                  <a:gd name="connsiteY104" fmla="*/ 356135 h 3522846"/>
                  <a:gd name="connsiteX105" fmla="*/ 8181473 w 8460606"/>
                  <a:gd name="connsiteY105" fmla="*/ 394636 h 3522846"/>
                  <a:gd name="connsiteX106" fmla="*/ 8229600 w 8460606"/>
                  <a:gd name="connsiteY106" fmla="*/ 442762 h 3522846"/>
                  <a:gd name="connsiteX107" fmla="*/ 8277726 w 8460606"/>
                  <a:gd name="connsiteY107" fmla="*/ 500513 h 3522846"/>
                  <a:gd name="connsiteX108" fmla="*/ 8296977 w 8460606"/>
                  <a:gd name="connsiteY108" fmla="*/ 558265 h 3522846"/>
                  <a:gd name="connsiteX109" fmla="*/ 8316227 w 8460606"/>
                  <a:gd name="connsiteY109" fmla="*/ 644892 h 3522846"/>
                  <a:gd name="connsiteX110" fmla="*/ 8335478 w 8460606"/>
                  <a:gd name="connsiteY110" fmla="*/ 683393 h 3522846"/>
                  <a:gd name="connsiteX111" fmla="*/ 8345103 w 8460606"/>
                  <a:gd name="connsiteY111" fmla="*/ 779646 h 3522846"/>
                  <a:gd name="connsiteX112" fmla="*/ 8354728 w 8460606"/>
                  <a:gd name="connsiteY112" fmla="*/ 818147 h 3522846"/>
                  <a:gd name="connsiteX113" fmla="*/ 8364353 w 8460606"/>
                  <a:gd name="connsiteY113" fmla="*/ 875899 h 3522846"/>
                  <a:gd name="connsiteX114" fmla="*/ 8373979 w 8460606"/>
                  <a:gd name="connsiteY114" fmla="*/ 972151 h 3522846"/>
                  <a:gd name="connsiteX115" fmla="*/ 8393229 w 8460606"/>
                  <a:gd name="connsiteY115" fmla="*/ 1058779 h 3522846"/>
                  <a:gd name="connsiteX116" fmla="*/ 8402854 w 8460606"/>
                  <a:gd name="connsiteY116" fmla="*/ 1116530 h 3522846"/>
                  <a:gd name="connsiteX117" fmla="*/ 8412480 w 8460606"/>
                  <a:gd name="connsiteY117" fmla="*/ 1405288 h 3522846"/>
                  <a:gd name="connsiteX118" fmla="*/ 8422105 w 8460606"/>
                  <a:gd name="connsiteY118" fmla="*/ 1434164 h 3522846"/>
                  <a:gd name="connsiteX119" fmla="*/ 8441355 w 8460606"/>
                  <a:gd name="connsiteY119" fmla="*/ 1905802 h 3522846"/>
                  <a:gd name="connsiteX120" fmla="*/ 8460606 w 8460606"/>
                  <a:gd name="connsiteY120" fmla="*/ 2069431 h 3522846"/>
                  <a:gd name="connsiteX121" fmla="*/ 8450981 w 8460606"/>
                  <a:gd name="connsiteY121" fmla="*/ 2521819 h 3522846"/>
                  <a:gd name="connsiteX122" fmla="*/ 8441355 w 8460606"/>
                  <a:gd name="connsiteY122" fmla="*/ 2608446 h 3522846"/>
                  <a:gd name="connsiteX123" fmla="*/ 8412480 w 8460606"/>
                  <a:gd name="connsiteY123" fmla="*/ 2714324 h 3522846"/>
                  <a:gd name="connsiteX124" fmla="*/ 8393229 w 8460606"/>
                  <a:gd name="connsiteY124" fmla="*/ 2791326 h 3522846"/>
                  <a:gd name="connsiteX125" fmla="*/ 8383604 w 8460606"/>
                  <a:gd name="connsiteY125" fmla="*/ 2829827 h 3522846"/>
                  <a:gd name="connsiteX126" fmla="*/ 8364353 w 8460606"/>
                  <a:gd name="connsiteY126" fmla="*/ 2868328 h 3522846"/>
                  <a:gd name="connsiteX127" fmla="*/ 8325852 w 8460606"/>
                  <a:gd name="connsiteY127" fmla="*/ 2974206 h 3522846"/>
                  <a:gd name="connsiteX128" fmla="*/ 8296977 w 8460606"/>
                  <a:gd name="connsiteY128" fmla="*/ 3031958 h 3522846"/>
                  <a:gd name="connsiteX129" fmla="*/ 8277726 w 8460606"/>
                  <a:gd name="connsiteY129" fmla="*/ 3080084 h 3522846"/>
                  <a:gd name="connsiteX130" fmla="*/ 8268101 w 8460606"/>
                  <a:gd name="connsiteY130" fmla="*/ 3108960 h 3522846"/>
                  <a:gd name="connsiteX131" fmla="*/ 8229600 w 8460606"/>
                  <a:gd name="connsiteY131" fmla="*/ 3166711 h 3522846"/>
                  <a:gd name="connsiteX132" fmla="*/ 8162223 w 8460606"/>
                  <a:gd name="connsiteY132" fmla="*/ 3214838 h 3522846"/>
                  <a:gd name="connsiteX133" fmla="*/ 8123722 w 8460606"/>
                  <a:gd name="connsiteY133" fmla="*/ 3253339 h 3522846"/>
                  <a:gd name="connsiteX134" fmla="*/ 8027469 w 8460606"/>
                  <a:gd name="connsiteY134" fmla="*/ 3311090 h 3522846"/>
                  <a:gd name="connsiteX135" fmla="*/ 7998593 w 8460606"/>
                  <a:gd name="connsiteY135" fmla="*/ 3320716 h 3522846"/>
                  <a:gd name="connsiteX136" fmla="*/ 7969718 w 8460606"/>
                  <a:gd name="connsiteY136" fmla="*/ 3339966 h 3522846"/>
                  <a:gd name="connsiteX137" fmla="*/ 7931217 w 8460606"/>
                  <a:gd name="connsiteY137" fmla="*/ 3368842 h 3522846"/>
                  <a:gd name="connsiteX138" fmla="*/ 7892715 w 8460606"/>
                  <a:gd name="connsiteY138" fmla="*/ 3378467 h 3522846"/>
                  <a:gd name="connsiteX139" fmla="*/ 7815713 w 8460606"/>
                  <a:gd name="connsiteY139" fmla="*/ 3407343 h 3522846"/>
                  <a:gd name="connsiteX140" fmla="*/ 7729086 w 8460606"/>
                  <a:gd name="connsiteY140" fmla="*/ 3416968 h 3522846"/>
                  <a:gd name="connsiteX141" fmla="*/ 7680960 w 8460606"/>
                  <a:gd name="connsiteY141" fmla="*/ 3426593 h 3522846"/>
                  <a:gd name="connsiteX142" fmla="*/ 7642459 w 8460606"/>
                  <a:gd name="connsiteY142" fmla="*/ 3436219 h 3522846"/>
                  <a:gd name="connsiteX143" fmla="*/ 7103444 w 8460606"/>
                  <a:gd name="connsiteY143" fmla="*/ 3455469 h 3522846"/>
                  <a:gd name="connsiteX144" fmla="*/ 6593305 w 8460606"/>
                  <a:gd name="connsiteY144" fmla="*/ 3474720 h 3522846"/>
                  <a:gd name="connsiteX145" fmla="*/ 6429675 w 8460606"/>
                  <a:gd name="connsiteY145" fmla="*/ 3493970 h 3522846"/>
                  <a:gd name="connsiteX146" fmla="*/ 5505650 w 8460606"/>
                  <a:gd name="connsiteY146" fmla="*/ 3503596 h 3522846"/>
                  <a:gd name="connsiteX147" fmla="*/ 5207267 w 8460606"/>
                  <a:gd name="connsiteY147" fmla="*/ 3522846 h 3522846"/>
                  <a:gd name="connsiteX148" fmla="*/ 4466122 w 8460606"/>
                  <a:gd name="connsiteY148" fmla="*/ 3513221 h 3522846"/>
                  <a:gd name="connsiteX149" fmla="*/ 2743200 w 8460606"/>
                  <a:gd name="connsiteY149" fmla="*/ 3503596 h 3522846"/>
                  <a:gd name="connsiteX150" fmla="*/ 2502568 w 8460606"/>
                  <a:gd name="connsiteY150" fmla="*/ 3484345 h 3522846"/>
                  <a:gd name="connsiteX151" fmla="*/ 2425566 w 8460606"/>
                  <a:gd name="connsiteY151" fmla="*/ 3474720 h 3522846"/>
                  <a:gd name="connsiteX152" fmla="*/ 2281187 w 8460606"/>
                  <a:gd name="connsiteY152" fmla="*/ 3465095 h 3522846"/>
                  <a:gd name="connsiteX153" fmla="*/ 2040555 w 8460606"/>
                  <a:gd name="connsiteY153" fmla="*/ 3426593 h 3522846"/>
                  <a:gd name="connsiteX154" fmla="*/ 1925052 w 8460606"/>
                  <a:gd name="connsiteY154" fmla="*/ 3407343 h 3522846"/>
                  <a:gd name="connsiteX155" fmla="*/ 1857675 w 8460606"/>
                  <a:gd name="connsiteY155" fmla="*/ 3397718 h 3522846"/>
                  <a:gd name="connsiteX156" fmla="*/ 1722922 w 8460606"/>
                  <a:gd name="connsiteY156" fmla="*/ 3378467 h 3522846"/>
                  <a:gd name="connsiteX157" fmla="*/ 1405288 w 8460606"/>
                  <a:gd name="connsiteY157" fmla="*/ 3359217 h 3522846"/>
                  <a:gd name="connsiteX158" fmla="*/ 1347537 w 8460606"/>
                  <a:gd name="connsiteY158" fmla="*/ 3349591 h 3522846"/>
                  <a:gd name="connsiteX159" fmla="*/ 1318661 w 8460606"/>
                  <a:gd name="connsiteY159" fmla="*/ 3339966 h 3522846"/>
                  <a:gd name="connsiteX160" fmla="*/ 1164657 w 8460606"/>
                  <a:gd name="connsiteY160" fmla="*/ 3311090 h 3522846"/>
                  <a:gd name="connsiteX161" fmla="*/ 1087654 w 8460606"/>
                  <a:gd name="connsiteY161" fmla="*/ 3291840 h 3522846"/>
                  <a:gd name="connsiteX162" fmla="*/ 1049153 w 8460606"/>
                  <a:gd name="connsiteY162" fmla="*/ 3272589 h 3522846"/>
                  <a:gd name="connsiteX163" fmla="*/ 1001027 w 8460606"/>
                  <a:gd name="connsiteY163" fmla="*/ 3262964 h 3522846"/>
                  <a:gd name="connsiteX164" fmla="*/ 962526 w 8460606"/>
                  <a:gd name="connsiteY164" fmla="*/ 3253339 h 3522846"/>
                  <a:gd name="connsiteX165" fmla="*/ 914400 w 8460606"/>
                  <a:gd name="connsiteY165" fmla="*/ 3243713 h 3522846"/>
                  <a:gd name="connsiteX166" fmla="*/ 837398 w 8460606"/>
                  <a:gd name="connsiteY166" fmla="*/ 3224463 h 3522846"/>
                  <a:gd name="connsiteX167" fmla="*/ 789271 w 8460606"/>
                  <a:gd name="connsiteY167" fmla="*/ 3205212 h 3522846"/>
                  <a:gd name="connsiteX168" fmla="*/ 741145 w 8460606"/>
                  <a:gd name="connsiteY168" fmla="*/ 3195587 h 3522846"/>
                  <a:gd name="connsiteX169" fmla="*/ 702644 w 8460606"/>
                  <a:gd name="connsiteY169" fmla="*/ 3185962 h 3522846"/>
                  <a:gd name="connsiteX170" fmla="*/ 673768 w 8460606"/>
                  <a:gd name="connsiteY170" fmla="*/ 3176337 h 3522846"/>
                  <a:gd name="connsiteX171" fmla="*/ 596766 w 8460606"/>
                  <a:gd name="connsiteY171" fmla="*/ 3166711 h 3522846"/>
                  <a:gd name="connsiteX172" fmla="*/ 567890 w 8460606"/>
                  <a:gd name="connsiteY172" fmla="*/ 3157086 h 3522846"/>
                  <a:gd name="connsiteX173" fmla="*/ 519764 w 8460606"/>
                  <a:gd name="connsiteY173" fmla="*/ 3147461 h 3522846"/>
                  <a:gd name="connsiteX174" fmla="*/ 481263 w 8460606"/>
                  <a:gd name="connsiteY174" fmla="*/ 3128210 h 3522846"/>
                  <a:gd name="connsiteX175" fmla="*/ 423511 w 8460606"/>
                  <a:gd name="connsiteY175" fmla="*/ 3108960 h 3522846"/>
                  <a:gd name="connsiteX176" fmla="*/ 394635 w 8460606"/>
                  <a:gd name="connsiteY176" fmla="*/ 3080084 h 3522846"/>
                  <a:gd name="connsiteX177" fmla="*/ 308008 w 8460606"/>
                  <a:gd name="connsiteY177" fmla="*/ 3003082 h 3522846"/>
                  <a:gd name="connsiteX178" fmla="*/ 288758 w 8460606"/>
                  <a:gd name="connsiteY178" fmla="*/ 2974206 h 3522846"/>
                  <a:gd name="connsiteX179" fmla="*/ 240631 w 8460606"/>
                  <a:gd name="connsiteY179" fmla="*/ 2868328 h 3522846"/>
                  <a:gd name="connsiteX180" fmla="*/ 211755 w 8460606"/>
                  <a:gd name="connsiteY180" fmla="*/ 2839452 h 3522846"/>
                  <a:gd name="connsiteX181" fmla="*/ 182880 w 8460606"/>
                  <a:gd name="connsiteY181" fmla="*/ 2762450 h 3522846"/>
                  <a:gd name="connsiteX182" fmla="*/ 144379 w 8460606"/>
                  <a:gd name="connsiteY182" fmla="*/ 2695073 h 3522846"/>
                  <a:gd name="connsiteX183" fmla="*/ 115503 w 8460606"/>
                  <a:gd name="connsiteY183" fmla="*/ 2608446 h 3522846"/>
                  <a:gd name="connsiteX184" fmla="*/ 86627 w 8460606"/>
                  <a:gd name="connsiteY184" fmla="*/ 2531444 h 3522846"/>
                  <a:gd name="connsiteX185" fmla="*/ 77002 w 8460606"/>
                  <a:gd name="connsiteY185" fmla="*/ 2492943 h 3522846"/>
                  <a:gd name="connsiteX186" fmla="*/ 48126 w 8460606"/>
                  <a:gd name="connsiteY186" fmla="*/ 2425566 h 3522846"/>
                  <a:gd name="connsiteX187" fmla="*/ 38501 w 8460606"/>
                  <a:gd name="connsiteY187" fmla="*/ 2377440 h 3522846"/>
                  <a:gd name="connsiteX188" fmla="*/ 19250 w 8460606"/>
                  <a:gd name="connsiteY188" fmla="*/ 2310063 h 3522846"/>
                  <a:gd name="connsiteX189" fmla="*/ 9625 w 8460606"/>
                  <a:gd name="connsiteY189" fmla="*/ 2242686 h 3522846"/>
                  <a:gd name="connsiteX190" fmla="*/ 0 w 8460606"/>
                  <a:gd name="connsiteY190" fmla="*/ 2213810 h 3522846"/>
                  <a:gd name="connsiteX191" fmla="*/ 9625 w 8460606"/>
                  <a:gd name="connsiteY191" fmla="*/ 1809549 h 3522846"/>
                  <a:gd name="connsiteX192" fmla="*/ 28875 w 8460606"/>
                  <a:gd name="connsiteY192" fmla="*/ 1751798 h 3522846"/>
                  <a:gd name="connsiteX193" fmla="*/ 96252 w 8460606"/>
                  <a:gd name="connsiteY193" fmla="*/ 1665170 h 3522846"/>
                  <a:gd name="connsiteX194" fmla="*/ 154004 w 8460606"/>
                  <a:gd name="connsiteY194" fmla="*/ 1645920 h 3522846"/>
                  <a:gd name="connsiteX195" fmla="*/ 182880 w 8460606"/>
                  <a:gd name="connsiteY195" fmla="*/ 1636295 h 3522846"/>
                  <a:gd name="connsiteX196" fmla="*/ 202130 w 8460606"/>
                  <a:gd name="connsiteY196" fmla="*/ 1607419 h 3522846"/>
                  <a:gd name="connsiteX197" fmla="*/ 192505 w 8460606"/>
                  <a:gd name="connsiteY197" fmla="*/ 1645920 h 352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8460606" h="3522846">
                    <a:moveTo>
                      <a:pt x="144379" y="1626669"/>
                    </a:moveTo>
                    <a:cubicBezTo>
                      <a:pt x="269507" y="1623461"/>
                      <a:pt x="394736" y="1622998"/>
                      <a:pt x="519764" y="1617044"/>
                    </a:cubicBezTo>
                    <a:cubicBezTo>
                      <a:pt x="529898" y="1616561"/>
                      <a:pt x="538691" y="1609409"/>
                      <a:pt x="548640" y="1607419"/>
                    </a:cubicBezTo>
                    <a:cubicBezTo>
                      <a:pt x="570886" y="1602970"/>
                      <a:pt x="593639" y="1601523"/>
                      <a:pt x="616017" y="1597793"/>
                    </a:cubicBezTo>
                    <a:cubicBezTo>
                      <a:pt x="730458" y="1578719"/>
                      <a:pt x="586835" y="1597415"/>
                      <a:pt x="731520" y="1578543"/>
                    </a:cubicBezTo>
                    <a:lnTo>
                      <a:pt x="885524" y="1559292"/>
                    </a:lnTo>
                    <a:lnTo>
                      <a:pt x="943275" y="1540042"/>
                    </a:lnTo>
                    <a:cubicBezTo>
                      <a:pt x="952900" y="1536834"/>
                      <a:pt x="962308" y="1532878"/>
                      <a:pt x="972151" y="1530417"/>
                    </a:cubicBezTo>
                    <a:cubicBezTo>
                      <a:pt x="984985" y="1527208"/>
                      <a:pt x="997981" y="1524592"/>
                      <a:pt x="1010652" y="1520791"/>
                    </a:cubicBezTo>
                    <a:cubicBezTo>
                      <a:pt x="1030088" y="1514960"/>
                      <a:pt x="1049153" y="1507958"/>
                      <a:pt x="1068404" y="1501541"/>
                    </a:cubicBezTo>
                    <a:cubicBezTo>
                      <a:pt x="1078029" y="1498333"/>
                      <a:pt x="1087184" y="1492926"/>
                      <a:pt x="1097280" y="1491916"/>
                    </a:cubicBezTo>
                    <a:cubicBezTo>
                      <a:pt x="1129364" y="1488707"/>
                      <a:pt x="1161537" y="1486289"/>
                      <a:pt x="1193532" y="1482290"/>
                    </a:cubicBezTo>
                    <a:cubicBezTo>
                      <a:pt x="1238556" y="1476662"/>
                      <a:pt x="1283190" y="1468051"/>
                      <a:pt x="1328286" y="1463040"/>
                    </a:cubicBezTo>
                    <a:cubicBezTo>
                      <a:pt x="1352241" y="1460378"/>
                      <a:pt x="1452698" y="1450130"/>
                      <a:pt x="1482290" y="1443789"/>
                    </a:cubicBezTo>
                    <a:cubicBezTo>
                      <a:pt x="1505129" y="1438895"/>
                      <a:pt x="1526908" y="1429791"/>
                      <a:pt x="1549667" y="1424539"/>
                    </a:cubicBezTo>
                    <a:cubicBezTo>
                      <a:pt x="1568683" y="1420151"/>
                      <a:pt x="1588218" y="1418404"/>
                      <a:pt x="1607419" y="1414913"/>
                    </a:cubicBezTo>
                    <a:cubicBezTo>
                      <a:pt x="1623515" y="1411986"/>
                      <a:pt x="1639575" y="1408837"/>
                      <a:pt x="1655545" y="1405288"/>
                    </a:cubicBezTo>
                    <a:cubicBezTo>
                      <a:pt x="1742097" y="1386055"/>
                      <a:pt x="1652192" y="1405328"/>
                      <a:pt x="1722922" y="1386038"/>
                    </a:cubicBezTo>
                    <a:cubicBezTo>
                      <a:pt x="1748447" y="1379077"/>
                      <a:pt x="1776260" y="1378619"/>
                      <a:pt x="1799924" y="1366787"/>
                    </a:cubicBezTo>
                    <a:cubicBezTo>
                      <a:pt x="1859731" y="1336884"/>
                      <a:pt x="1815771" y="1355384"/>
                      <a:pt x="1876926" y="1337911"/>
                    </a:cubicBezTo>
                    <a:cubicBezTo>
                      <a:pt x="1886682" y="1335124"/>
                      <a:pt x="1896014" y="1330956"/>
                      <a:pt x="1905802" y="1328286"/>
                    </a:cubicBezTo>
                    <a:cubicBezTo>
                      <a:pt x="1931327" y="1321325"/>
                      <a:pt x="1957705" y="1317403"/>
                      <a:pt x="1982804" y="1309036"/>
                    </a:cubicBezTo>
                    <a:cubicBezTo>
                      <a:pt x="1992429" y="1305827"/>
                      <a:pt x="2001837" y="1301871"/>
                      <a:pt x="2011680" y="1299410"/>
                    </a:cubicBezTo>
                    <a:cubicBezTo>
                      <a:pt x="2027551" y="1295442"/>
                      <a:pt x="2043836" y="1293334"/>
                      <a:pt x="2059806" y="1289785"/>
                    </a:cubicBezTo>
                    <a:cubicBezTo>
                      <a:pt x="2072720" y="1286915"/>
                      <a:pt x="2085473" y="1283368"/>
                      <a:pt x="2098307" y="1280160"/>
                    </a:cubicBezTo>
                    <a:cubicBezTo>
                      <a:pt x="2111141" y="1273743"/>
                      <a:pt x="2123373" y="1265947"/>
                      <a:pt x="2136808" y="1260909"/>
                    </a:cubicBezTo>
                    <a:cubicBezTo>
                      <a:pt x="2149194" y="1256264"/>
                      <a:pt x="2162589" y="1254918"/>
                      <a:pt x="2175309" y="1251284"/>
                    </a:cubicBezTo>
                    <a:cubicBezTo>
                      <a:pt x="2185065" y="1248497"/>
                      <a:pt x="2194560" y="1244867"/>
                      <a:pt x="2204185" y="1241659"/>
                    </a:cubicBezTo>
                    <a:cubicBezTo>
                      <a:pt x="2213810" y="1235242"/>
                      <a:pt x="2222490" y="1227106"/>
                      <a:pt x="2233061" y="1222408"/>
                    </a:cubicBezTo>
                    <a:cubicBezTo>
                      <a:pt x="2251604" y="1214167"/>
                      <a:pt x="2271562" y="1209575"/>
                      <a:pt x="2290812" y="1203158"/>
                    </a:cubicBezTo>
                    <a:cubicBezTo>
                      <a:pt x="2300437" y="1199949"/>
                      <a:pt x="2309845" y="1195993"/>
                      <a:pt x="2319688" y="1193532"/>
                    </a:cubicBezTo>
                    <a:cubicBezTo>
                      <a:pt x="2332522" y="1190324"/>
                      <a:pt x="2345803" y="1188552"/>
                      <a:pt x="2358189" y="1183907"/>
                    </a:cubicBezTo>
                    <a:cubicBezTo>
                      <a:pt x="2371624" y="1178869"/>
                      <a:pt x="2382947" y="1168780"/>
                      <a:pt x="2396690" y="1164657"/>
                    </a:cubicBezTo>
                    <a:cubicBezTo>
                      <a:pt x="2415383" y="1159049"/>
                      <a:pt x="2435241" y="1158522"/>
                      <a:pt x="2454442" y="1155031"/>
                    </a:cubicBezTo>
                    <a:cubicBezTo>
                      <a:pt x="2470538" y="1152104"/>
                      <a:pt x="2486598" y="1148955"/>
                      <a:pt x="2502568" y="1145406"/>
                    </a:cubicBezTo>
                    <a:cubicBezTo>
                      <a:pt x="2515482" y="1142536"/>
                      <a:pt x="2528349" y="1139415"/>
                      <a:pt x="2541069" y="1135781"/>
                    </a:cubicBezTo>
                    <a:cubicBezTo>
                      <a:pt x="2550825" y="1132994"/>
                      <a:pt x="2559869" y="1127341"/>
                      <a:pt x="2569945" y="1126156"/>
                    </a:cubicBezTo>
                    <a:cubicBezTo>
                      <a:pt x="2614669" y="1120894"/>
                      <a:pt x="2659781" y="1119739"/>
                      <a:pt x="2704699" y="1116530"/>
                    </a:cubicBezTo>
                    <a:cubicBezTo>
                      <a:pt x="2720741" y="1113322"/>
                      <a:pt x="2737305" y="1112078"/>
                      <a:pt x="2752825" y="1106905"/>
                    </a:cubicBezTo>
                    <a:cubicBezTo>
                      <a:pt x="2848180" y="1075121"/>
                      <a:pt x="2729117" y="1096419"/>
                      <a:pt x="2839452" y="1078029"/>
                    </a:cubicBezTo>
                    <a:cubicBezTo>
                      <a:pt x="2910224" y="1066233"/>
                      <a:pt x="2965950" y="1061688"/>
                      <a:pt x="3041583" y="1058779"/>
                    </a:cubicBezTo>
                    <a:cubicBezTo>
                      <a:pt x="3163455" y="1054091"/>
                      <a:pt x="3285423" y="1052362"/>
                      <a:pt x="3407343" y="1049153"/>
                    </a:cubicBezTo>
                    <a:cubicBezTo>
                      <a:pt x="3448800" y="1040862"/>
                      <a:pt x="3470117" y="1036061"/>
                      <a:pt x="3513221" y="1029903"/>
                    </a:cubicBezTo>
                    <a:cubicBezTo>
                      <a:pt x="3538828" y="1026245"/>
                      <a:pt x="3564616" y="1023936"/>
                      <a:pt x="3590223" y="1020278"/>
                    </a:cubicBezTo>
                    <a:cubicBezTo>
                      <a:pt x="3609543" y="1017518"/>
                      <a:pt x="3628565" y="1012695"/>
                      <a:pt x="3647974" y="1010652"/>
                    </a:cubicBezTo>
                    <a:cubicBezTo>
                      <a:pt x="3689577" y="1006273"/>
                      <a:pt x="3731393" y="1004235"/>
                      <a:pt x="3773103" y="1001027"/>
                    </a:cubicBezTo>
                    <a:cubicBezTo>
                      <a:pt x="3792353" y="994610"/>
                      <a:pt x="3811168" y="986698"/>
                      <a:pt x="3830854" y="981777"/>
                    </a:cubicBezTo>
                    <a:cubicBezTo>
                      <a:pt x="3856522" y="975360"/>
                      <a:pt x="3883292" y="972352"/>
                      <a:pt x="3907857" y="962526"/>
                    </a:cubicBezTo>
                    <a:cubicBezTo>
                      <a:pt x="3922566" y="956643"/>
                      <a:pt x="3964748" y="938678"/>
                      <a:pt x="3984859" y="933650"/>
                    </a:cubicBezTo>
                    <a:cubicBezTo>
                      <a:pt x="4093696" y="906440"/>
                      <a:pt x="3966841" y="946074"/>
                      <a:pt x="4090737" y="904775"/>
                    </a:cubicBezTo>
                    <a:lnTo>
                      <a:pt x="4119612" y="895149"/>
                    </a:lnTo>
                    <a:cubicBezTo>
                      <a:pt x="4263810" y="787000"/>
                      <a:pt x="4066324" y="937951"/>
                      <a:pt x="4186989" y="837398"/>
                    </a:cubicBezTo>
                    <a:cubicBezTo>
                      <a:pt x="4195876" y="829992"/>
                      <a:pt x="4207685" y="826327"/>
                      <a:pt x="4215865" y="818147"/>
                    </a:cubicBezTo>
                    <a:cubicBezTo>
                      <a:pt x="4227209" y="806803"/>
                      <a:pt x="4232871" y="790437"/>
                      <a:pt x="4244741" y="779646"/>
                    </a:cubicBezTo>
                    <a:cubicBezTo>
                      <a:pt x="4311184" y="719244"/>
                      <a:pt x="4299334" y="727498"/>
                      <a:pt x="4360244" y="712269"/>
                    </a:cubicBezTo>
                    <a:cubicBezTo>
                      <a:pt x="4464218" y="649884"/>
                      <a:pt x="4358751" y="706812"/>
                      <a:pt x="4446871" y="673768"/>
                    </a:cubicBezTo>
                    <a:cubicBezTo>
                      <a:pt x="4460306" y="668730"/>
                      <a:pt x="4472260" y="660345"/>
                      <a:pt x="4485372" y="654518"/>
                    </a:cubicBezTo>
                    <a:cubicBezTo>
                      <a:pt x="4519904" y="639171"/>
                      <a:pt x="4530622" y="636226"/>
                      <a:pt x="4562374" y="625642"/>
                    </a:cubicBezTo>
                    <a:cubicBezTo>
                      <a:pt x="4571999" y="616017"/>
                      <a:pt x="4580505" y="605123"/>
                      <a:pt x="4591250" y="596766"/>
                    </a:cubicBezTo>
                    <a:cubicBezTo>
                      <a:pt x="4677987" y="529305"/>
                      <a:pt x="4620072" y="582370"/>
                      <a:pt x="4677878" y="539015"/>
                    </a:cubicBezTo>
                    <a:cubicBezTo>
                      <a:pt x="4690712" y="529390"/>
                      <a:pt x="4703237" y="519339"/>
                      <a:pt x="4716379" y="510139"/>
                    </a:cubicBezTo>
                    <a:cubicBezTo>
                      <a:pt x="4735333" y="496871"/>
                      <a:pt x="4754880" y="484472"/>
                      <a:pt x="4774130" y="471638"/>
                    </a:cubicBezTo>
                    <a:cubicBezTo>
                      <a:pt x="4783755" y="465221"/>
                      <a:pt x="4793751" y="459328"/>
                      <a:pt x="4803006" y="452387"/>
                    </a:cubicBezTo>
                    <a:cubicBezTo>
                      <a:pt x="4815840" y="442762"/>
                      <a:pt x="4829327" y="433951"/>
                      <a:pt x="4841507" y="423511"/>
                    </a:cubicBezTo>
                    <a:cubicBezTo>
                      <a:pt x="4851842" y="414652"/>
                      <a:pt x="4859057" y="402187"/>
                      <a:pt x="4870383" y="394636"/>
                    </a:cubicBezTo>
                    <a:cubicBezTo>
                      <a:pt x="4878825" y="389008"/>
                      <a:pt x="4890184" y="389548"/>
                      <a:pt x="4899259" y="385010"/>
                    </a:cubicBezTo>
                    <a:cubicBezTo>
                      <a:pt x="4909606" y="379837"/>
                      <a:pt x="4918090" y="371499"/>
                      <a:pt x="4928134" y="365760"/>
                    </a:cubicBezTo>
                    <a:cubicBezTo>
                      <a:pt x="4999586" y="324930"/>
                      <a:pt x="4932243" y="368518"/>
                      <a:pt x="5014762" y="327259"/>
                    </a:cubicBezTo>
                    <a:cubicBezTo>
                      <a:pt x="5081236" y="294022"/>
                      <a:pt x="5002007" y="318415"/>
                      <a:pt x="5082139" y="298383"/>
                    </a:cubicBezTo>
                    <a:cubicBezTo>
                      <a:pt x="5105054" y="283106"/>
                      <a:pt x="5135907" y="261874"/>
                      <a:pt x="5159141" y="250257"/>
                    </a:cubicBezTo>
                    <a:cubicBezTo>
                      <a:pt x="5168216" y="245720"/>
                      <a:pt x="5178942" y="245169"/>
                      <a:pt x="5188017" y="240631"/>
                    </a:cubicBezTo>
                    <a:cubicBezTo>
                      <a:pt x="5198364" y="235458"/>
                      <a:pt x="5206259" y="225938"/>
                      <a:pt x="5216892" y="221381"/>
                    </a:cubicBezTo>
                    <a:cubicBezTo>
                      <a:pt x="5229051" y="216170"/>
                      <a:pt x="5242673" y="215390"/>
                      <a:pt x="5255393" y="211756"/>
                    </a:cubicBezTo>
                    <a:cubicBezTo>
                      <a:pt x="5299465" y="199164"/>
                      <a:pt x="5300251" y="190507"/>
                      <a:pt x="5361271" y="182880"/>
                    </a:cubicBezTo>
                    <a:lnTo>
                      <a:pt x="5438273" y="173255"/>
                    </a:lnTo>
                    <a:cubicBezTo>
                      <a:pt x="5470320" y="169694"/>
                      <a:pt x="5502502" y="167397"/>
                      <a:pt x="5534526" y="163629"/>
                    </a:cubicBezTo>
                    <a:cubicBezTo>
                      <a:pt x="5557058" y="160978"/>
                      <a:pt x="5579582" y="158062"/>
                      <a:pt x="5601903" y="154004"/>
                    </a:cubicBezTo>
                    <a:cubicBezTo>
                      <a:pt x="5614918" y="151638"/>
                      <a:pt x="5627329" y="146391"/>
                      <a:pt x="5640404" y="144379"/>
                    </a:cubicBezTo>
                    <a:cubicBezTo>
                      <a:pt x="5669120" y="139961"/>
                      <a:pt x="5698155" y="137962"/>
                      <a:pt x="5727031" y="134753"/>
                    </a:cubicBezTo>
                    <a:cubicBezTo>
                      <a:pt x="5867972" y="99519"/>
                      <a:pt x="5577697" y="171437"/>
                      <a:pt x="5861785" y="105878"/>
                    </a:cubicBezTo>
                    <a:cubicBezTo>
                      <a:pt x="5934576" y="89080"/>
                      <a:pt x="5834928" y="101464"/>
                      <a:pt x="5938787" y="86627"/>
                    </a:cubicBezTo>
                    <a:cubicBezTo>
                      <a:pt x="5967548" y="82518"/>
                      <a:pt x="5996615" y="80842"/>
                      <a:pt x="6025414" y="77002"/>
                    </a:cubicBezTo>
                    <a:cubicBezTo>
                      <a:pt x="6044759" y="74423"/>
                      <a:pt x="6063965" y="70868"/>
                      <a:pt x="6083166" y="67377"/>
                    </a:cubicBezTo>
                    <a:cubicBezTo>
                      <a:pt x="6099262" y="64450"/>
                      <a:pt x="6114964" y="58772"/>
                      <a:pt x="6131292" y="57751"/>
                    </a:cubicBezTo>
                    <a:cubicBezTo>
                      <a:pt x="6217810" y="52343"/>
                      <a:pt x="6304585" y="52249"/>
                      <a:pt x="6391174" y="48126"/>
                    </a:cubicBezTo>
                    <a:cubicBezTo>
                      <a:pt x="6439353" y="45832"/>
                      <a:pt x="6487427" y="41709"/>
                      <a:pt x="6535553" y="38501"/>
                    </a:cubicBezTo>
                    <a:cubicBezTo>
                      <a:pt x="6567933" y="33875"/>
                      <a:pt x="6627277" y="25931"/>
                      <a:pt x="6660682" y="19250"/>
                    </a:cubicBezTo>
                    <a:cubicBezTo>
                      <a:pt x="6690899" y="13207"/>
                      <a:pt x="6700536" y="9174"/>
                      <a:pt x="6728059" y="0"/>
                    </a:cubicBezTo>
                    <a:lnTo>
                      <a:pt x="7151570" y="9625"/>
                    </a:lnTo>
                    <a:cubicBezTo>
                      <a:pt x="7218064" y="12182"/>
                      <a:pt x="7215564" y="17429"/>
                      <a:pt x="7267073" y="28876"/>
                    </a:cubicBezTo>
                    <a:cubicBezTo>
                      <a:pt x="7283043" y="32425"/>
                      <a:pt x="7299158" y="35293"/>
                      <a:pt x="7315200" y="38501"/>
                    </a:cubicBezTo>
                    <a:cubicBezTo>
                      <a:pt x="7359095" y="56059"/>
                      <a:pt x="7404175" y="75183"/>
                      <a:pt x="7449953" y="86627"/>
                    </a:cubicBezTo>
                    <a:cubicBezTo>
                      <a:pt x="7462787" y="89835"/>
                      <a:pt x="7475783" y="92451"/>
                      <a:pt x="7488454" y="96252"/>
                    </a:cubicBezTo>
                    <a:cubicBezTo>
                      <a:pt x="7507890" y="102083"/>
                      <a:pt x="7526118" y="112633"/>
                      <a:pt x="7546206" y="115503"/>
                    </a:cubicBezTo>
                    <a:lnTo>
                      <a:pt x="7613583" y="125128"/>
                    </a:lnTo>
                    <a:cubicBezTo>
                      <a:pt x="7626417" y="131545"/>
                      <a:pt x="7638341" y="140256"/>
                      <a:pt x="7652084" y="144379"/>
                    </a:cubicBezTo>
                    <a:cubicBezTo>
                      <a:pt x="7670777" y="149987"/>
                      <a:pt x="7690698" y="150177"/>
                      <a:pt x="7709835" y="154004"/>
                    </a:cubicBezTo>
                    <a:cubicBezTo>
                      <a:pt x="7722807" y="156598"/>
                      <a:pt x="7735503" y="160421"/>
                      <a:pt x="7748337" y="163629"/>
                    </a:cubicBezTo>
                    <a:cubicBezTo>
                      <a:pt x="7853852" y="216387"/>
                      <a:pt x="7755823" y="174982"/>
                      <a:pt x="7873465" y="202130"/>
                    </a:cubicBezTo>
                    <a:cubicBezTo>
                      <a:pt x="7893237" y="206693"/>
                      <a:pt x="7931217" y="221381"/>
                      <a:pt x="7931217" y="221381"/>
                    </a:cubicBezTo>
                    <a:cubicBezTo>
                      <a:pt x="7940842" y="227798"/>
                      <a:pt x="7951912" y="232451"/>
                      <a:pt x="7960092" y="240631"/>
                    </a:cubicBezTo>
                    <a:cubicBezTo>
                      <a:pt x="7968272" y="248811"/>
                      <a:pt x="7969866" y="262873"/>
                      <a:pt x="7979343" y="269507"/>
                    </a:cubicBezTo>
                    <a:cubicBezTo>
                      <a:pt x="8002852" y="285964"/>
                      <a:pt x="8032468" y="292090"/>
                      <a:pt x="8056345" y="308008"/>
                    </a:cubicBezTo>
                    <a:cubicBezTo>
                      <a:pt x="8065970" y="314425"/>
                      <a:pt x="8075808" y="320535"/>
                      <a:pt x="8085221" y="327259"/>
                    </a:cubicBezTo>
                    <a:cubicBezTo>
                      <a:pt x="8098275" y="336583"/>
                      <a:pt x="8110580" y="346935"/>
                      <a:pt x="8123722" y="356135"/>
                    </a:cubicBezTo>
                    <a:cubicBezTo>
                      <a:pt x="8142676" y="369403"/>
                      <a:pt x="8181473" y="394636"/>
                      <a:pt x="8181473" y="394636"/>
                    </a:cubicBezTo>
                    <a:cubicBezTo>
                      <a:pt x="8216768" y="447576"/>
                      <a:pt x="8181472" y="402654"/>
                      <a:pt x="8229600" y="442762"/>
                    </a:cubicBezTo>
                    <a:cubicBezTo>
                      <a:pt x="8257389" y="465920"/>
                      <a:pt x="8258799" y="472123"/>
                      <a:pt x="8277726" y="500513"/>
                    </a:cubicBezTo>
                    <a:cubicBezTo>
                      <a:pt x="8284143" y="519764"/>
                      <a:pt x="8291638" y="538688"/>
                      <a:pt x="8296977" y="558265"/>
                    </a:cubicBezTo>
                    <a:cubicBezTo>
                      <a:pt x="8303075" y="580624"/>
                      <a:pt x="8307584" y="621845"/>
                      <a:pt x="8316227" y="644892"/>
                    </a:cubicBezTo>
                    <a:cubicBezTo>
                      <a:pt x="8321265" y="658327"/>
                      <a:pt x="8329061" y="670559"/>
                      <a:pt x="8335478" y="683393"/>
                    </a:cubicBezTo>
                    <a:cubicBezTo>
                      <a:pt x="8338686" y="715477"/>
                      <a:pt x="8340543" y="747726"/>
                      <a:pt x="8345103" y="779646"/>
                    </a:cubicBezTo>
                    <a:cubicBezTo>
                      <a:pt x="8346974" y="792742"/>
                      <a:pt x="8352134" y="805175"/>
                      <a:pt x="8354728" y="818147"/>
                    </a:cubicBezTo>
                    <a:cubicBezTo>
                      <a:pt x="8358555" y="837284"/>
                      <a:pt x="8361932" y="856534"/>
                      <a:pt x="8364353" y="875899"/>
                    </a:cubicBezTo>
                    <a:cubicBezTo>
                      <a:pt x="8368352" y="907894"/>
                      <a:pt x="8369717" y="940190"/>
                      <a:pt x="8373979" y="972151"/>
                    </a:cubicBezTo>
                    <a:cubicBezTo>
                      <a:pt x="8380704" y="1022590"/>
                      <a:pt x="8384078" y="1013025"/>
                      <a:pt x="8393229" y="1058779"/>
                    </a:cubicBezTo>
                    <a:cubicBezTo>
                      <a:pt x="8397056" y="1077916"/>
                      <a:pt x="8399646" y="1097280"/>
                      <a:pt x="8402854" y="1116530"/>
                    </a:cubicBezTo>
                    <a:cubicBezTo>
                      <a:pt x="8406063" y="1212783"/>
                      <a:pt x="8406654" y="1309158"/>
                      <a:pt x="8412480" y="1405288"/>
                    </a:cubicBezTo>
                    <a:cubicBezTo>
                      <a:pt x="8413094" y="1415415"/>
                      <a:pt x="8421521" y="1424035"/>
                      <a:pt x="8422105" y="1434164"/>
                    </a:cubicBezTo>
                    <a:cubicBezTo>
                      <a:pt x="8431167" y="1591246"/>
                      <a:pt x="8430144" y="1748858"/>
                      <a:pt x="8441355" y="1905802"/>
                    </a:cubicBezTo>
                    <a:cubicBezTo>
                      <a:pt x="8451704" y="2050676"/>
                      <a:pt x="8436740" y="1997834"/>
                      <a:pt x="8460606" y="2069431"/>
                    </a:cubicBezTo>
                    <a:cubicBezTo>
                      <a:pt x="8457398" y="2220227"/>
                      <a:pt x="8456364" y="2371085"/>
                      <a:pt x="8450981" y="2521819"/>
                    </a:cubicBezTo>
                    <a:cubicBezTo>
                      <a:pt x="8449944" y="2550854"/>
                      <a:pt x="8446404" y="2579835"/>
                      <a:pt x="8441355" y="2608446"/>
                    </a:cubicBezTo>
                    <a:cubicBezTo>
                      <a:pt x="8422099" y="2717560"/>
                      <a:pt x="8429530" y="2651809"/>
                      <a:pt x="8412480" y="2714324"/>
                    </a:cubicBezTo>
                    <a:cubicBezTo>
                      <a:pt x="8405519" y="2739849"/>
                      <a:pt x="8399646" y="2765659"/>
                      <a:pt x="8393229" y="2791326"/>
                    </a:cubicBezTo>
                    <a:cubicBezTo>
                      <a:pt x="8390021" y="2804160"/>
                      <a:pt x="8389520" y="2817995"/>
                      <a:pt x="8383604" y="2829827"/>
                    </a:cubicBezTo>
                    <a:lnTo>
                      <a:pt x="8364353" y="2868328"/>
                    </a:lnTo>
                    <a:cubicBezTo>
                      <a:pt x="8342297" y="2956553"/>
                      <a:pt x="8359779" y="2923316"/>
                      <a:pt x="8325852" y="2974206"/>
                    </a:cubicBezTo>
                    <a:cubicBezTo>
                      <a:pt x="8301662" y="3046780"/>
                      <a:pt x="8334291" y="2957330"/>
                      <a:pt x="8296977" y="3031958"/>
                    </a:cubicBezTo>
                    <a:cubicBezTo>
                      <a:pt x="8289250" y="3047412"/>
                      <a:pt x="8283793" y="3063906"/>
                      <a:pt x="8277726" y="3080084"/>
                    </a:cubicBezTo>
                    <a:cubicBezTo>
                      <a:pt x="8274163" y="3089584"/>
                      <a:pt x="8273028" y="3100091"/>
                      <a:pt x="8268101" y="3108960"/>
                    </a:cubicBezTo>
                    <a:cubicBezTo>
                      <a:pt x="8256865" y="3129185"/>
                      <a:pt x="8248850" y="3153877"/>
                      <a:pt x="8229600" y="3166711"/>
                    </a:cubicBezTo>
                    <a:cubicBezTo>
                      <a:pt x="8208039" y="3181085"/>
                      <a:pt x="8181325" y="3198124"/>
                      <a:pt x="8162223" y="3214838"/>
                    </a:cubicBezTo>
                    <a:cubicBezTo>
                      <a:pt x="8148564" y="3226790"/>
                      <a:pt x="8137894" y="3242001"/>
                      <a:pt x="8123722" y="3253339"/>
                    </a:cubicBezTo>
                    <a:cubicBezTo>
                      <a:pt x="8097401" y="3274395"/>
                      <a:pt x="8059767" y="3297248"/>
                      <a:pt x="8027469" y="3311090"/>
                    </a:cubicBezTo>
                    <a:cubicBezTo>
                      <a:pt x="8018143" y="3315087"/>
                      <a:pt x="8007668" y="3316178"/>
                      <a:pt x="7998593" y="3320716"/>
                    </a:cubicBezTo>
                    <a:cubicBezTo>
                      <a:pt x="7988246" y="3325889"/>
                      <a:pt x="7979131" y="3333242"/>
                      <a:pt x="7969718" y="3339966"/>
                    </a:cubicBezTo>
                    <a:cubicBezTo>
                      <a:pt x="7956664" y="3349290"/>
                      <a:pt x="7945566" y="3361668"/>
                      <a:pt x="7931217" y="3368842"/>
                    </a:cubicBezTo>
                    <a:cubicBezTo>
                      <a:pt x="7919385" y="3374758"/>
                      <a:pt x="7905265" y="3374284"/>
                      <a:pt x="7892715" y="3378467"/>
                    </a:cubicBezTo>
                    <a:cubicBezTo>
                      <a:pt x="7889228" y="3379629"/>
                      <a:pt x="7829235" y="3405089"/>
                      <a:pt x="7815713" y="3407343"/>
                    </a:cubicBezTo>
                    <a:cubicBezTo>
                      <a:pt x="7787055" y="3412119"/>
                      <a:pt x="7757847" y="3412859"/>
                      <a:pt x="7729086" y="3416968"/>
                    </a:cubicBezTo>
                    <a:cubicBezTo>
                      <a:pt x="7712891" y="3419282"/>
                      <a:pt x="7696930" y="3423044"/>
                      <a:pt x="7680960" y="3426593"/>
                    </a:cubicBezTo>
                    <a:cubicBezTo>
                      <a:pt x="7668046" y="3429463"/>
                      <a:pt x="7655656" y="3435309"/>
                      <a:pt x="7642459" y="3436219"/>
                    </a:cubicBezTo>
                    <a:cubicBezTo>
                      <a:pt x="7570744" y="3441165"/>
                      <a:pt x="7149400" y="3453987"/>
                      <a:pt x="7103444" y="3455469"/>
                    </a:cubicBezTo>
                    <a:cubicBezTo>
                      <a:pt x="6920844" y="3516340"/>
                      <a:pt x="7108524" y="3456954"/>
                      <a:pt x="6593305" y="3474720"/>
                    </a:cubicBezTo>
                    <a:cubicBezTo>
                      <a:pt x="6463374" y="3479200"/>
                      <a:pt x="6569080" y="3491315"/>
                      <a:pt x="6429675" y="3493970"/>
                    </a:cubicBezTo>
                    <a:lnTo>
                      <a:pt x="5505650" y="3503596"/>
                    </a:lnTo>
                    <a:cubicBezTo>
                      <a:pt x="5385469" y="3518618"/>
                      <a:pt x="5368500" y="3522846"/>
                      <a:pt x="5207267" y="3522846"/>
                    </a:cubicBezTo>
                    <a:cubicBezTo>
                      <a:pt x="4960198" y="3522846"/>
                      <a:pt x="4713184" y="3515151"/>
                      <a:pt x="4466122" y="3513221"/>
                    </a:cubicBezTo>
                    <a:lnTo>
                      <a:pt x="2743200" y="3503596"/>
                    </a:lnTo>
                    <a:cubicBezTo>
                      <a:pt x="2634281" y="3476364"/>
                      <a:pt x="2743301" y="3500947"/>
                      <a:pt x="2502568" y="3484345"/>
                    </a:cubicBezTo>
                    <a:cubicBezTo>
                      <a:pt x="2476762" y="3482565"/>
                      <a:pt x="2451336" y="3476961"/>
                      <a:pt x="2425566" y="3474720"/>
                    </a:cubicBezTo>
                    <a:cubicBezTo>
                      <a:pt x="2377514" y="3470542"/>
                      <a:pt x="2329313" y="3468303"/>
                      <a:pt x="2281187" y="3465095"/>
                    </a:cubicBezTo>
                    <a:cubicBezTo>
                      <a:pt x="1979018" y="3404661"/>
                      <a:pt x="2268536" y="3457682"/>
                      <a:pt x="2040555" y="3426593"/>
                    </a:cubicBezTo>
                    <a:cubicBezTo>
                      <a:pt x="2001881" y="3421319"/>
                      <a:pt x="1963692" y="3412863"/>
                      <a:pt x="1925052" y="3407343"/>
                    </a:cubicBezTo>
                    <a:cubicBezTo>
                      <a:pt x="1902593" y="3404135"/>
                      <a:pt x="1879996" y="3401776"/>
                      <a:pt x="1857675" y="3397718"/>
                    </a:cubicBezTo>
                    <a:cubicBezTo>
                      <a:pt x="1757535" y="3379510"/>
                      <a:pt x="1906332" y="3391263"/>
                      <a:pt x="1722922" y="3378467"/>
                    </a:cubicBezTo>
                    <a:lnTo>
                      <a:pt x="1405288" y="3359217"/>
                    </a:lnTo>
                    <a:cubicBezTo>
                      <a:pt x="1386038" y="3356008"/>
                      <a:pt x="1366588" y="3353825"/>
                      <a:pt x="1347537" y="3349591"/>
                    </a:cubicBezTo>
                    <a:cubicBezTo>
                      <a:pt x="1337633" y="3347390"/>
                      <a:pt x="1328565" y="3342167"/>
                      <a:pt x="1318661" y="3339966"/>
                    </a:cubicBezTo>
                    <a:cubicBezTo>
                      <a:pt x="1266205" y="3328310"/>
                      <a:pt x="1217059" y="3328557"/>
                      <a:pt x="1164657" y="3311090"/>
                    </a:cubicBezTo>
                    <a:cubicBezTo>
                      <a:pt x="1120260" y="3296292"/>
                      <a:pt x="1145730" y="3303455"/>
                      <a:pt x="1087654" y="3291840"/>
                    </a:cubicBezTo>
                    <a:cubicBezTo>
                      <a:pt x="1074820" y="3285423"/>
                      <a:pt x="1062765" y="3277126"/>
                      <a:pt x="1049153" y="3272589"/>
                    </a:cubicBezTo>
                    <a:cubicBezTo>
                      <a:pt x="1033633" y="3267416"/>
                      <a:pt x="1016997" y="3266513"/>
                      <a:pt x="1001027" y="3262964"/>
                    </a:cubicBezTo>
                    <a:cubicBezTo>
                      <a:pt x="988113" y="3260094"/>
                      <a:pt x="975440" y="3256209"/>
                      <a:pt x="962526" y="3253339"/>
                    </a:cubicBezTo>
                    <a:cubicBezTo>
                      <a:pt x="946556" y="3249790"/>
                      <a:pt x="930341" y="3247392"/>
                      <a:pt x="914400" y="3243713"/>
                    </a:cubicBezTo>
                    <a:cubicBezTo>
                      <a:pt x="888620" y="3237764"/>
                      <a:pt x="861963" y="3234289"/>
                      <a:pt x="837398" y="3224463"/>
                    </a:cubicBezTo>
                    <a:cubicBezTo>
                      <a:pt x="821356" y="3218046"/>
                      <a:pt x="805820" y="3210177"/>
                      <a:pt x="789271" y="3205212"/>
                    </a:cubicBezTo>
                    <a:cubicBezTo>
                      <a:pt x="773601" y="3200511"/>
                      <a:pt x="757115" y="3199136"/>
                      <a:pt x="741145" y="3195587"/>
                    </a:cubicBezTo>
                    <a:cubicBezTo>
                      <a:pt x="728231" y="3192717"/>
                      <a:pt x="715364" y="3189596"/>
                      <a:pt x="702644" y="3185962"/>
                    </a:cubicBezTo>
                    <a:cubicBezTo>
                      <a:pt x="692888" y="3183175"/>
                      <a:pt x="683750" y="3178152"/>
                      <a:pt x="673768" y="3176337"/>
                    </a:cubicBezTo>
                    <a:cubicBezTo>
                      <a:pt x="648318" y="3171710"/>
                      <a:pt x="622433" y="3169920"/>
                      <a:pt x="596766" y="3166711"/>
                    </a:cubicBezTo>
                    <a:cubicBezTo>
                      <a:pt x="587141" y="3163503"/>
                      <a:pt x="577733" y="3159547"/>
                      <a:pt x="567890" y="3157086"/>
                    </a:cubicBezTo>
                    <a:cubicBezTo>
                      <a:pt x="552019" y="3153118"/>
                      <a:pt x="535284" y="3152634"/>
                      <a:pt x="519764" y="3147461"/>
                    </a:cubicBezTo>
                    <a:cubicBezTo>
                      <a:pt x="506152" y="3142924"/>
                      <a:pt x="494585" y="3133539"/>
                      <a:pt x="481263" y="3128210"/>
                    </a:cubicBezTo>
                    <a:cubicBezTo>
                      <a:pt x="462422" y="3120674"/>
                      <a:pt x="423511" y="3108960"/>
                      <a:pt x="423511" y="3108960"/>
                    </a:cubicBezTo>
                    <a:cubicBezTo>
                      <a:pt x="413886" y="3099335"/>
                      <a:pt x="405092" y="3088798"/>
                      <a:pt x="394635" y="3080084"/>
                    </a:cubicBezTo>
                    <a:cubicBezTo>
                      <a:pt x="351242" y="3043922"/>
                      <a:pt x="354798" y="3073270"/>
                      <a:pt x="308008" y="3003082"/>
                    </a:cubicBezTo>
                    <a:cubicBezTo>
                      <a:pt x="301591" y="2993457"/>
                      <a:pt x="293931" y="2984553"/>
                      <a:pt x="288758" y="2974206"/>
                    </a:cubicBezTo>
                    <a:cubicBezTo>
                      <a:pt x="266576" y="2929842"/>
                      <a:pt x="293515" y="2921212"/>
                      <a:pt x="240631" y="2868328"/>
                    </a:cubicBezTo>
                    <a:lnTo>
                      <a:pt x="211755" y="2839452"/>
                    </a:lnTo>
                    <a:cubicBezTo>
                      <a:pt x="158155" y="2732249"/>
                      <a:pt x="222200" y="2867303"/>
                      <a:pt x="182880" y="2762450"/>
                    </a:cubicBezTo>
                    <a:cubicBezTo>
                      <a:pt x="136792" y="2639551"/>
                      <a:pt x="189053" y="2795590"/>
                      <a:pt x="144379" y="2695073"/>
                    </a:cubicBezTo>
                    <a:cubicBezTo>
                      <a:pt x="125101" y="2651698"/>
                      <a:pt x="129954" y="2644572"/>
                      <a:pt x="115503" y="2608446"/>
                    </a:cubicBezTo>
                    <a:cubicBezTo>
                      <a:pt x="105329" y="2583011"/>
                      <a:pt x="94173" y="2557855"/>
                      <a:pt x="86627" y="2531444"/>
                    </a:cubicBezTo>
                    <a:cubicBezTo>
                      <a:pt x="82993" y="2518724"/>
                      <a:pt x="81647" y="2505329"/>
                      <a:pt x="77002" y="2492943"/>
                    </a:cubicBezTo>
                    <a:cubicBezTo>
                      <a:pt x="56340" y="2437844"/>
                      <a:pt x="60078" y="2473374"/>
                      <a:pt x="48126" y="2425566"/>
                    </a:cubicBezTo>
                    <a:cubicBezTo>
                      <a:pt x="44158" y="2409695"/>
                      <a:pt x="42050" y="2393410"/>
                      <a:pt x="38501" y="2377440"/>
                    </a:cubicBezTo>
                    <a:cubicBezTo>
                      <a:pt x="30445" y="2341190"/>
                      <a:pt x="29966" y="2342213"/>
                      <a:pt x="19250" y="2310063"/>
                    </a:cubicBezTo>
                    <a:cubicBezTo>
                      <a:pt x="16042" y="2287604"/>
                      <a:pt x="14074" y="2264932"/>
                      <a:pt x="9625" y="2242686"/>
                    </a:cubicBezTo>
                    <a:cubicBezTo>
                      <a:pt x="7635" y="2232737"/>
                      <a:pt x="0" y="2223956"/>
                      <a:pt x="0" y="2213810"/>
                    </a:cubicBezTo>
                    <a:cubicBezTo>
                      <a:pt x="0" y="2079018"/>
                      <a:pt x="1217" y="1944078"/>
                      <a:pt x="9625" y="1809549"/>
                    </a:cubicBezTo>
                    <a:cubicBezTo>
                      <a:pt x="10891" y="1789297"/>
                      <a:pt x="22458" y="1771048"/>
                      <a:pt x="28875" y="1751798"/>
                    </a:cubicBezTo>
                    <a:cubicBezTo>
                      <a:pt x="41060" y="1715244"/>
                      <a:pt x="47562" y="1681399"/>
                      <a:pt x="96252" y="1665170"/>
                    </a:cubicBezTo>
                    <a:lnTo>
                      <a:pt x="154004" y="1645920"/>
                    </a:lnTo>
                    <a:lnTo>
                      <a:pt x="182880" y="1636295"/>
                    </a:lnTo>
                    <a:lnTo>
                      <a:pt x="202130" y="1607419"/>
                    </a:lnTo>
                    <a:lnTo>
                      <a:pt x="192505" y="1645920"/>
                    </a:lnTo>
                  </a:path>
                </a:pathLst>
              </a:custGeom>
              <a:ln w="5715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5863" name="TextBox 38"/>
              <p:cNvSpPr txBox="1">
                <a:spLocks noChangeArrowheads="1"/>
              </p:cNvSpPr>
              <p:nvPr/>
            </p:nvSpPr>
            <p:spPr bwMode="auto">
              <a:xfrm>
                <a:off x="6553200" y="1371600"/>
                <a:ext cx="152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92D050"/>
                    </a:solidFill>
                    <a:latin typeface="Calibri" panose="020F0502020204030204" pitchFamily="34" charset="0"/>
                  </a:rPr>
                  <a:t>B/M/S</a:t>
                </a:r>
              </a:p>
            </p:txBody>
          </p:sp>
          <p:sp>
            <p:nvSpPr>
              <p:cNvPr id="48" name="Freeform 47"/>
              <p:cNvSpPr/>
              <p:nvPr/>
            </p:nvSpPr>
            <p:spPr>
              <a:xfrm>
                <a:off x="533400" y="914405"/>
                <a:ext cx="8229600" cy="4648340"/>
              </a:xfrm>
              <a:custGeom>
                <a:avLst/>
                <a:gdLst>
                  <a:gd name="connsiteX0" fmla="*/ 587141 w 8547234"/>
                  <a:gd name="connsiteY0" fmla="*/ 225435 h 5095819"/>
                  <a:gd name="connsiteX1" fmla="*/ 750770 w 8547234"/>
                  <a:gd name="connsiteY1" fmla="*/ 206185 h 5095819"/>
                  <a:gd name="connsiteX2" fmla="*/ 808522 w 8547234"/>
                  <a:gd name="connsiteY2" fmla="*/ 196560 h 5095819"/>
                  <a:gd name="connsiteX3" fmla="*/ 895149 w 8547234"/>
                  <a:gd name="connsiteY3" fmla="*/ 186934 h 5095819"/>
                  <a:gd name="connsiteX4" fmla="*/ 943276 w 8547234"/>
                  <a:gd name="connsiteY4" fmla="*/ 177309 h 5095819"/>
                  <a:gd name="connsiteX5" fmla="*/ 1029903 w 8547234"/>
                  <a:gd name="connsiteY5" fmla="*/ 167684 h 5095819"/>
                  <a:gd name="connsiteX6" fmla="*/ 1097280 w 8547234"/>
                  <a:gd name="connsiteY6" fmla="*/ 148433 h 5095819"/>
                  <a:gd name="connsiteX7" fmla="*/ 1203158 w 8547234"/>
                  <a:gd name="connsiteY7" fmla="*/ 138808 h 5095819"/>
                  <a:gd name="connsiteX8" fmla="*/ 1270535 w 8547234"/>
                  <a:gd name="connsiteY8" fmla="*/ 129183 h 5095819"/>
                  <a:gd name="connsiteX9" fmla="*/ 1463040 w 8547234"/>
                  <a:gd name="connsiteY9" fmla="*/ 119557 h 5095819"/>
                  <a:gd name="connsiteX10" fmla="*/ 3291840 w 8547234"/>
                  <a:gd name="connsiteY10" fmla="*/ 100307 h 5095819"/>
                  <a:gd name="connsiteX11" fmla="*/ 3330341 w 8547234"/>
                  <a:gd name="connsiteY11" fmla="*/ 90682 h 5095819"/>
                  <a:gd name="connsiteX12" fmla="*/ 3378467 w 8547234"/>
                  <a:gd name="connsiteY12" fmla="*/ 81056 h 5095819"/>
                  <a:gd name="connsiteX13" fmla="*/ 3840480 w 8547234"/>
                  <a:gd name="connsiteY13" fmla="*/ 71431 h 5095819"/>
                  <a:gd name="connsiteX14" fmla="*/ 3984859 w 8547234"/>
                  <a:gd name="connsiteY14" fmla="*/ 61806 h 5095819"/>
                  <a:gd name="connsiteX15" fmla="*/ 4023360 w 8547234"/>
                  <a:gd name="connsiteY15" fmla="*/ 52181 h 5095819"/>
                  <a:gd name="connsiteX16" fmla="*/ 4148488 w 8547234"/>
                  <a:gd name="connsiteY16" fmla="*/ 32930 h 5095819"/>
                  <a:gd name="connsiteX17" fmla="*/ 4312118 w 8547234"/>
                  <a:gd name="connsiteY17" fmla="*/ 23305 h 5095819"/>
                  <a:gd name="connsiteX18" fmla="*/ 6304547 w 8547234"/>
                  <a:gd name="connsiteY18" fmla="*/ 32930 h 5095819"/>
                  <a:gd name="connsiteX19" fmla="*/ 6333423 w 8547234"/>
                  <a:gd name="connsiteY19" fmla="*/ 42555 h 5095819"/>
                  <a:gd name="connsiteX20" fmla="*/ 6391175 w 8547234"/>
                  <a:gd name="connsiteY20" fmla="*/ 52181 h 5095819"/>
                  <a:gd name="connsiteX21" fmla="*/ 6468177 w 8547234"/>
                  <a:gd name="connsiteY21" fmla="*/ 71431 h 5095819"/>
                  <a:gd name="connsiteX22" fmla="*/ 6497053 w 8547234"/>
                  <a:gd name="connsiteY22" fmla="*/ 81056 h 5095819"/>
                  <a:gd name="connsiteX23" fmla="*/ 6554804 w 8547234"/>
                  <a:gd name="connsiteY23" fmla="*/ 90682 h 5095819"/>
                  <a:gd name="connsiteX24" fmla="*/ 6602930 w 8547234"/>
                  <a:gd name="connsiteY24" fmla="*/ 109932 h 5095819"/>
                  <a:gd name="connsiteX25" fmla="*/ 6651057 w 8547234"/>
                  <a:gd name="connsiteY25" fmla="*/ 119557 h 5095819"/>
                  <a:gd name="connsiteX26" fmla="*/ 6689558 w 8547234"/>
                  <a:gd name="connsiteY26" fmla="*/ 138808 h 5095819"/>
                  <a:gd name="connsiteX27" fmla="*/ 6756935 w 8547234"/>
                  <a:gd name="connsiteY27" fmla="*/ 158059 h 5095819"/>
                  <a:gd name="connsiteX28" fmla="*/ 6853187 w 8547234"/>
                  <a:gd name="connsiteY28" fmla="*/ 186934 h 5095819"/>
                  <a:gd name="connsiteX29" fmla="*/ 6901314 w 8547234"/>
                  <a:gd name="connsiteY29" fmla="*/ 206185 h 5095819"/>
                  <a:gd name="connsiteX30" fmla="*/ 6930189 w 8547234"/>
                  <a:gd name="connsiteY30" fmla="*/ 225435 h 5095819"/>
                  <a:gd name="connsiteX31" fmla="*/ 6968690 w 8547234"/>
                  <a:gd name="connsiteY31" fmla="*/ 235061 h 5095819"/>
                  <a:gd name="connsiteX32" fmla="*/ 7036067 w 8547234"/>
                  <a:gd name="connsiteY32" fmla="*/ 254311 h 5095819"/>
                  <a:gd name="connsiteX33" fmla="*/ 7103444 w 8547234"/>
                  <a:gd name="connsiteY33" fmla="*/ 292812 h 5095819"/>
                  <a:gd name="connsiteX34" fmla="*/ 7132320 w 8547234"/>
                  <a:gd name="connsiteY34" fmla="*/ 302437 h 5095819"/>
                  <a:gd name="connsiteX35" fmla="*/ 7170821 w 8547234"/>
                  <a:gd name="connsiteY35" fmla="*/ 312063 h 5095819"/>
                  <a:gd name="connsiteX36" fmla="*/ 7267074 w 8547234"/>
                  <a:gd name="connsiteY36" fmla="*/ 360189 h 5095819"/>
                  <a:gd name="connsiteX37" fmla="*/ 7295949 w 8547234"/>
                  <a:gd name="connsiteY37" fmla="*/ 369814 h 5095819"/>
                  <a:gd name="connsiteX38" fmla="*/ 7334450 w 8547234"/>
                  <a:gd name="connsiteY38" fmla="*/ 379440 h 5095819"/>
                  <a:gd name="connsiteX39" fmla="*/ 7421078 w 8547234"/>
                  <a:gd name="connsiteY39" fmla="*/ 408315 h 5095819"/>
                  <a:gd name="connsiteX40" fmla="*/ 7459579 w 8547234"/>
                  <a:gd name="connsiteY40" fmla="*/ 417941 h 5095819"/>
                  <a:gd name="connsiteX41" fmla="*/ 7517330 w 8547234"/>
                  <a:gd name="connsiteY41" fmla="*/ 437191 h 5095819"/>
                  <a:gd name="connsiteX42" fmla="*/ 7594333 w 8547234"/>
                  <a:gd name="connsiteY42" fmla="*/ 485317 h 5095819"/>
                  <a:gd name="connsiteX43" fmla="*/ 7642459 w 8547234"/>
                  <a:gd name="connsiteY43" fmla="*/ 504568 h 5095819"/>
                  <a:gd name="connsiteX44" fmla="*/ 7709836 w 8547234"/>
                  <a:gd name="connsiteY44" fmla="*/ 543069 h 5095819"/>
                  <a:gd name="connsiteX45" fmla="*/ 7757962 w 8547234"/>
                  <a:gd name="connsiteY45" fmla="*/ 562320 h 5095819"/>
                  <a:gd name="connsiteX46" fmla="*/ 7825339 w 8547234"/>
                  <a:gd name="connsiteY46" fmla="*/ 591195 h 5095819"/>
                  <a:gd name="connsiteX47" fmla="*/ 7902341 w 8547234"/>
                  <a:gd name="connsiteY47" fmla="*/ 648947 h 5095819"/>
                  <a:gd name="connsiteX48" fmla="*/ 7940842 w 8547234"/>
                  <a:gd name="connsiteY48" fmla="*/ 687448 h 5095819"/>
                  <a:gd name="connsiteX49" fmla="*/ 7979343 w 8547234"/>
                  <a:gd name="connsiteY49" fmla="*/ 716324 h 5095819"/>
                  <a:gd name="connsiteX50" fmla="*/ 8037095 w 8547234"/>
                  <a:gd name="connsiteY50" fmla="*/ 774075 h 5095819"/>
                  <a:gd name="connsiteX51" fmla="*/ 8085221 w 8547234"/>
                  <a:gd name="connsiteY51" fmla="*/ 860703 h 5095819"/>
                  <a:gd name="connsiteX52" fmla="*/ 8123722 w 8547234"/>
                  <a:gd name="connsiteY52" fmla="*/ 937705 h 5095819"/>
                  <a:gd name="connsiteX53" fmla="*/ 8142973 w 8547234"/>
                  <a:gd name="connsiteY53" fmla="*/ 976206 h 5095819"/>
                  <a:gd name="connsiteX54" fmla="*/ 8162223 w 8547234"/>
                  <a:gd name="connsiteY54" fmla="*/ 1033957 h 5095819"/>
                  <a:gd name="connsiteX55" fmla="*/ 8171848 w 8547234"/>
                  <a:gd name="connsiteY55" fmla="*/ 1072459 h 5095819"/>
                  <a:gd name="connsiteX56" fmla="*/ 8191099 w 8547234"/>
                  <a:gd name="connsiteY56" fmla="*/ 1110960 h 5095819"/>
                  <a:gd name="connsiteX57" fmla="*/ 8200724 w 8547234"/>
                  <a:gd name="connsiteY57" fmla="*/ 1139835 h 5095819"/>
                  <a:gd name="connsiteX58" fmla="*/ 8229600 w 8547234"/>
                  <a:gd name="connsiteY58" fmla="*/ 1255339 h 5095819"/>
                  <a:gd name="connsiteX59" fmla="*/ 8239225 w 8547234"/>
                  <a:gd name="connsiteY59" fmla="*/ 1293840 h 5095819"/>
                  <a:gd name="connsiteX60" fmla="*/ 8258476 w 8547234"/>
                  <a:gd name="connsiteY60" fmla="*/ 1341966 h 5095819"/>
                  <a:gd name="connsiteX61" fmla="*/ 8268101 w 8547234"/>
                  <a:gd name="connsiteY61" fmla="*/ 1380467 h 5095819"/>
                  <a:gd name="connsiteX62" fmla="*/ 8306602 w 8547234"/>
                  <a:gd name="connsiteY62" fmla="*/ 1476720 h 5095819"/>
                  <a:gd name="connsiteX63" fmla="*/ 8335478 w 8547234"/>
                  <a:gd name="connsiteY63" fmla="*/ 1582597 h 5095819"/>
                  <a:gd name="connsiteX64" fmla="*/ 8345103 w 8547234"/>
                  <a:gd name="connsiteY64" fmla="*/ 1611473 h 5095819"/>
                  <a:gd name="connsiteX65" fmla="*/ 8364354 w 8547234"/>
                  <a:gd name="connsiteY65" fmla="*/ 1640349 h 5095819"/>
                  <a:gd name="connsiteX66" fmla="*/ 8383604 w 8547234"/>
                  <a:gd name="connsiteY66" fmla="*/ 1726976 h 5095819"/>
                  <a:gd name="connsiteX67" fmla="*/ 8402855 w 8547234"/>
                  <a:gd name="connsiteY67" fmla="*/ 1755852 h 5095819"/>
                  <a:gd name="connsiteX68" fmla="*/ 8412480 w 8547234"/>
                  <a:gd name="connsiteY68" fmla="*/ 1823229 h 5095819"/>
                  <a:gd name="connsiteX69" fmla="*/ 8422105 w 8547234"/>
                  <a:gd name="connsiteY69" fmla="*/ 1852105 h 5095819"/>
                  <a:gd name="connsiteX70" fmla="*/ 8450981 w 8547234"/>
                  <a:gd name="connsiteY70" fmla="*/ 1957983 h 5095819"/>
                  <a:gd name="connsiteX71" fmla="*/ 8470232 w 8547234"/>
                  <a:gd name="connsiteY71" fmla="*/ 2015734 h 5095819"/>
                  <a:gd name="connsiteX72" fmla="*/ 8479857 w 8547234"/>
                  <a:gd name="connsiteY72" fmla="*/ 2073486 h 5095819"/>
                  <a:gd name="connsiteX73" fmla="*/ 8489482 w 8547234"/>
                  <a:gd name="connsiteY73" fmla="*/ 2102362 h 5095819"/>
                  <a:gd name="connsiteX74" fmla="*/ 8499107 w 8547234"/>
                  <a:gd name="connsiteY74" fmla="*/ 2160113 h 5095819"/>
                  <a:gd name="connsiteX75" fmla="*/ 8518358 w 8547234"/>
                  <a:gd name="connsiteY75" fmla="*/ 2237115 h 5095819"/>
                  <a:gd name="connsiteX76" fmla="*/ 8527983 w 8547234"/>
                  <a:gd name="connsiteY76" fmla="*/ 2381494 h 5095819"/>
                  <a:gd name="connsiteX77" fmla="*/ 8547234 w 8547234"/>
                  <a:gd name="connsiteY77" fmla="*/ 3488400 h 5095819"/>
                  <a:gd name="connsiteX78" fmla="*/ 8537608 w 8547234"/>
                  <a:gd name="connsiteY78" fmla="*/ 3757907 h 5095819"/>
                  <a:gd name="connsiteX79" fmla="*/ 8518358 w 8547234"/>
                  <a:gd name="connsiteY79" fmla="*/ 3796408 h 5095819"/>
                  <a:gd name="connsiteX80" fmla="*/ 8499107 w 8547234"/>
                  <a:gd name="connsiteY80" fmla="*/ 3873410 h 5095819"/>
                  <a:gd name="connsiteX81" fmla="*/ 8431730 w 8547234"/>
                  <a:gd name="connsiteY81" fmla="*/ 3969663 h 5095819"/>
                  <a:gd name="connsiteX82" fmla="*/ 8412480 w 8547234"/>
                  <a:gd name="connsiteY82" fmla="*/ 4008164 h 5095819"/>
                  <a:gd name="connsiteX83" fmla="*/ 8373979 w 8547234"/>
                  <a:gd name="connsiteY83" fmla="*/ 4046665 h 5095819"/>
                  <a:gd name="connsiteX84" fmla="*/ 8354728 w 8547234"/>
                  <a:gd name="connsiteY84" fmla="*/ 4075541 h 5095819"/>
                  <a:gd name="connsiteX85" fmla="*/ 8306602 w 8547234"/>
                  <a:gd name="connsiteY85" fmla="*/ 4133292 h 5095819"/>
                  <a:gd name="connsiteX86" fmla="*/ 8268101 w 8547234"/>
                  <a:gd name="connsiteY86" fmla="*/ 4191044 h 5095819"/>
                  <a:gd name="connsiteX87" fmla="*/ 8239225 w 8547234"/>
                  <a:gd name="connsiteY87" fmla="*/ 4219920 h 5095819"/>
                  <a:gd name="connsiteX88" fmla="*/ 8200724 w 8547234"/>
                  <a:gd name="connsiteY88" fmla="*/ 4277671 h 5095819"/>
                  <a:gd name="connsiteX89" fmla="*/ 8133347 w 8547234"/>
                  <a:gd name="connsiteY89" fmla="*/ 4354673 h 5095819"/>
                  <a:gd name="connsiteX90" fmla="*/ 8085221 w 8547234"/>
                  <a:gd name="connsiteY90" fmla="*/ 4412425 h 5095819"/>
                  <a:gd name="connsiteX91" fmla="*/ 8017844 w 8547234"/>
                  <a:gd name="connsiteY91" fmla="*/ 4479802 h 5095819"/>
                  <a:gd name="connsiteX92" fmla="*/ 7911966 w 8547234"/>
                  <a:gd name="connsiteY92" fmla="*/ 4537553 h 5095819"/>
                  <a:gd name="connsiteX93" fmla="*/ 7834964 w 8547234"/>
                  <a:gd name="connsiteY93" fmla="*/ 4595305 h 5095819"/>
                  <a:gd name="connsiteX94" fmla="*/ 7806088 w 8547234"/>
                  <a:gd name="connsiteY94" fmla="*/ 4604930 h 5095819"/>
                  <a:gd name="connsiteX95" fmla="*/ 7767587 w 8547234"/>
                  <a:gd name="connsiteY95" fmla="*/ 4633806 h 5095819"/>
                  <a:gd name="connsiteX96" fmla="*/ 7729086 w 8547234"/>
                  <a:gd name="connsiteY96" fmla="*/ 4643431 h 5095819"/>
                  <a:gd name="connsiteX97" fmla="*/ 7623208 w 8547234"/>
                  <a:gd name="connsiteY97" fmla="*/ 4672307 h 5095819"/>
                  <a:gd name="connsiteX98" fmla="*/ 7507705 w 8547234"/>
                  <a:gd name="connsiteY98" fmla="*/ 4720433 h 5095819"/>
                  <a:gd name="connsiteX99" fmla="*/ 7430703 w 8547234"/>
                  <a:gd name="connsiteY99" fmla="*/ 4749309 h 5095819"/>
                  <a:gd name="connsiteX100" fmla="*/ 7392202 w 8547234"/>
                  <a:gd name="connsiteY100" fmla="*/ 4758934 h 5095819"/>
                  <a:gd name="connsiteX101" fmla="*/ 7276699 w 8547234"/>
                  <a:gd name="connsiteY101" fmla="*/ 4768560 h 5095819"/>
                  <a:gd name="connsiteX102" fmla="*/ 7247823 w 8547234"/>
                  <a:gd name="connsiteY102" fmla="*/ 4778185 h 5095819"/>
                  <a:gd name="connsiteX103" fmla="*/ 6930189 w 8547234"/>
                  <a:gd name="connsiteY103" fmla="*/ 4797435 h 5095819"/>
                  <a:gd name="connsiteX104" fmla="*/ 6776185 w 8547234"/>
                  <a:gd name="connsiteY104" fmla="*/ 4835936 h 5095819"/>
                  <a:gd name="connsiteX105" fmla="*/ 6718434 w 8547234"/>
                  <a:gd name="connsiteY105" fmla="*/ 4855187 h 5095819"/>
                  <a:gd name="connsiteX106" fmla="*/ 6660682 w 8547234"/>
                  <a:gd name="connsiteY106" fmla="*/ 4864812 h 5095819"/>
                  <a:gd name="connsiteX107" fmla="*/ 6574055 w 8547234"/>
                  <a:gd name="connsiteY107" fmla="*/ 4874437 h 5095819"/>
                  <a:gd name="connsiteX108" fmla="*/ 6497053 w 8547234"/>
                  <a:gd name="connsiteY108" fmla="*/ 4884063 h 5095819"/>
                  <a:gd name="connsiteX109" fmla="*/ 5967663 w 8547234"/>
                  <a:gd name="connsiteY109" fmla="*/ 4864812 h 5095819"/>
                  <a:gd name="connsiteX110" fmla="*/ 5755907 w 8547234"/>
                  <a:gd name="connsiteY110" fmla="*/ 4855187 h 5095819"/>
                  <a:gd name="connsiteX111" fmla="*/ 5659655 w 8547234"/>
                  <a:gd name="connsiteY111" fmla="*/ 4835936 h 5095819"/>
                  <a:gd name="connsiteX112" fmla="*/ 5255394 w 8547234"/>
                  <a:gd name="connsiteY112" fmla="*/ 4864812 h 5095819"/>
                  <a:gd name="connsiteX113" fmla="*/ 5226518 w 8547234"/>
                  <a:gd name="connsiteY113" fmla="*/ 4884063 h 5095819"/>
                  <a:gd name="connsiteX114" fmla="*/ 5188017 w 8547234"/>
                  <a:gd name="connsiteY114" fmla="*/ 4912939 h 5095819"/>
                  <a:gd name="connsiteX115" fmla="*/ 5062888 w 8547234"/>
                  <a:gd name="connsiteY115" fmla="*/ 4999566 h 5095819"/>
                  <a:gd name="connsiteX116" fmla="*/ 5034013 w 8547234"/>
                  <a:gd name="connsiteY116" fmla="*/ 5028442 h 5095819"/>
                  <a:gd name="connsiteX117" fmla="*/ 4995512 w 8547234"/>
                  <a:gd name="connsiteY117" fmla="*/ 5076568 h 5095819"/>
                  <a:gd name="connsiteX118" fmla="*/ 4957010 w 8547234"/>
                  <a:gd name="connsiteY118" fmla="*/ 5095819 h 5095819"/>
                  <a:gd name="connsiteX119" fmla="*/ 4841507 w 8547234"/>
                  <a:gd name="connsiteY119" fmla="*/ 5086193 h 5095819"/>
                  <a:gd name="connsiteX120" fmla="*/ 4735629 w 8547234"/>
                  <a:gd name="connsiteY120" fmla="*/ 5066943 h 5095819"/>
                  <a:gd name="connsiteX121" fmla="*/ 4485373 w 8547234"/>
                  <a:gd name="connsiteY121" fmla="*/ 5057317 h 5095819"/>
                  <a:gd name="connsiteX122" fmla="*/ 4408370 w 8547234"/>
                  <a:gd name="connsiteY122" fmla="*/ 5047692 h 5095819"/>
                  <a:gd name="connsiteX123" fmla="*/ 4340994 w 8547234"/>
                  <a:gd name="connsiteY123" fmla="*/ 5038067 h 5095819"/>
                  <a:gd name="connsiteX124" fmla="*/ 4254366 w 8547234"/>
                  <a:gd name="connsiteY124" fmla="*/ 5028442 h 5095819"/>
                  <a:gd name="connsiteX125" fmla="*/ 4158114 w 8547234"/>
                  <a:gd name="connsiteY125" fmla="*/ 5009191 h 5095819"/>
                  <a:gd name="connsiteX126" fmla="*/ 4119613 w 8547234"/>
                  <a:gd name="connsiteY126" fmla="*/ 4989941 h 5095819"/>
                  <a:gd name="connsiteX127" fmla="*/ 4023360 w 8547234"/>
                  <a:gd name="connsiteY127" fmla="*/ 4970690 h 5095819"/>
                  <a:gd name="connsiteX128" fmla="*/ 3946358 w 8547234"/>
                  <a:gd name="connsiteY128" fmla="*/ 4941814 h 5095819"/>
                  <a:gd name="connsiteX129" fmla="*/ 3869356 w 8547234"/>
                  <a:gd name="connsiteY129" fmla="*/ 4932189 h 5095819"/>
                  <a:gd name="connsiteX130" fmla="*/ 3705726 w 8547234"/>
                  <a:gd name="connsiteY130" fmla="*/ 4912939 h 5095819"/>
                  <a:gd name="connsiteX131" fmla="*/ 3580598 w 8547234"/>
                  <a:gd name="connsiteY131" fmla="*/ 4893688 h 5095819"/>
                  <a:gd name="connsiteX132" fmla="*/ 3551722 w 8547234"/>
                  <a:gd name="connsiteY132" fmla="*/ 4884063 h 5095819"/>
                  <a:gd name="connsiteX133" fmla="*/ 3465095 w 8547234"/>
                  <a:gd name="connsiteY133" fmla="*/ 4874437 h 5095819"/>
                  <a:gd name="connsiteX134" fmla="*/ 3291840 w 8547234"/>
                  <a:gd name="connsiteY134" fmla="*/ 4855187 h 5095819"/>
                  <a:gd name="connsiteX135" fmla="*/ 3137836 w 8547234"/>
                  <a:gd name="connsiteY135" fmla="*/ 4835936 h 5095819"/>
                  <a:gd name="connsiteX136" fmla="*/ 3070459 w 8547234"/>
                  <a:gd name="connsiteY136" fmla="*/ 4826311 h 5095819"/>
                  <a:gd name="connsiteX137" fmla="*/ 2695074 w 8547234"/>
                  <a:gd name="connsiteY137" fmla="*/ 4816686 h 5095819"/>
                  <a:gd name="connsiteX138" fmla="*/ 2666198 w 8547234"/>
                  <a:gd name="connsiteY138" fmla="*/ 4807061 h 5095819"/>
                  <a:gd name="connsiteX139" fmla="*/ 2618072 w 8547234"/>
                  <a:gd name="connsiteY139" fmla="*/ 4797435 h 5095819"/>
                  <a:gd name="connsiteX140" fmla="*/ 2377440 w 8547234"/>
                  <a:gd name="connsiteY140" fmla="*/ 4778185 h 5095819"/>
                  <a:gd name="connsiteX141" fmla="*/ 2319688 w 8547234"/>
                  <a:gd name="connsiteY141" fmla="*/ 4768560 h 5095819"/>
                  <a:gd name="connsiteX142" fmla="*/ 2290813 w 8547234"/>
                  <a:gd name="connsiteY142" fmla="*/ 4758934 h 5095819"/>
                  <a:gd name="connsiteX143" fmla="*/ 1597794 w 8547234"/>
                  <a:gd name="connsiteY143" fmla="*/ 4749309 h 5095819"/>
                  <a:gd name="connsiteX144" fmla="*/ 1405288 w 8547234"/>
                  <a:gd name="connsiteY144" fmla="*/ 4730059 h 5095819"/>
                  <a:gd name="connsiteX145" fmla="*/ 1328286 w 8547234"/>
                  <a:gd name="connsiteY145" fmla="*/ 4720433 h 5095819"/>
                  <a:gd name="connsiteX146" fmla="*/ 1222408 w 8547234"/>
                  <a:gd name="connsiteY146" fmla="*/ 4710808 h 5095819"/>
                  <a:gd name="connsiteX147" fmla="*/ 1116530 w 8547234"/>
                  <a:gd name="connsiteY147" fmla="*/ 4691557 h 5095819"/>
                  <a:gd name="connsiteX148" fmla="*/ 1078029 w 8547234"/>
                  <a:gd name="connsiteY148" fmla="*/ 4681932 h 5095819"/>
                  <a:gd name="connsiteX149" fmla="*/ 1049154 w 8547234"/>
                  <a:gd name="connsiteY149" fmla="*/ 4662682 h 5095819"/>
                  <a:gd name="connsiteX150" fmla="*/ 1020278 w 8547234"/>
                  <a:gd name="connsiteY150" fmla="*/ 4653056 h 5095819"/>
                  <a:gd name="connsiteX151" fmla="*/ 962526 w 8547234"/>
                  <a:gd name="connsiteY151" fmla="*/ 4614555 h 5095819"/>
                  <a:gd name="connsiteX152" fmla="*/ 933650 w 8547234"/>
                  <a:gd name="connsiteY152" fmla="*/ 4595305 h 5095819"/>
                  <a:gd name="connsiteX153" fmla="*/ 875899 w 8547234"/>
                  <a:gd name="connsiteY153" fmla="*/ 4537553 h 5095819"/>
                  <a:gd name="connsiteX154" fmla="*/ 856648 w 8547234"/>
                  <a:gd name="connsiteY154" fmla="*/ 4508677 h 5095819"/>
                  <a:gd name="connsiteX155" fmla="*/ 798897 w 8547234"/>
                  <a:gd name="connsiteY155" fmla="*/ 4441301 h 5095819"/>
                  <a:gd name="connsiteX156" fmla="*/ 760396 w 8547234"/>
                  <a:gd name="connsiteY156" fmla="*/ 4383549 h 5095819"/>
                  <a:gd name="connsiteX157" fmla="*/ 712269 w 8547234"/>
                  <a:gd name="connsiteY157" fmla="*/ 4296922 h 5095819"/>
                  <a:gd name="connsiteX158" fmla="*/ 693019 w 8547234"/>
                  <a:gd name="connsiteY158" fmla="*/ 4268046 h 5095819"/>
                  <a:gd name="connsiteX159" fmla="*/ 625642 w 8547234"/>
                  <a:gd name="connsiteY159" fmla="*/ 4200669 h 5095819"/>
                  <a:gd name="connsiteX160" fmla="*/ 587141 w 8547234"/>
                  <a:gd name="connsiteY160" fmla="*/ 4162168 h 5095819"/>
                  <a:gd name="connsiteX161" fmla="*/ 519764 w 8547234"/>
                  <a:gd name="connsiteY161" fmla="*/ 4075541 h 5095819"/>
                  <a:gd name="connsiteX162" fmla="*/ 490888 w 8547234"/>
                  <a:gd name="connsiteY162" fmla="*/ 4056290 h 5095819"/>
                  <a:gd name="connsiteX163" fmla="*/ 462013 w 8547234"/>
                  <a:gd name="connsiteY163" fmla="*/ 4017789 h 5095819"/>
                  <a:gd name="connsiteX164" fmla="*/ 404261 w 8547234"/>
                  <a:gd name="connsiteY164" fmla="*/ 3979288 h 5095819"/>
                  <a:gd name="connsiteX165" fmla="*/ 365760 w 8547234"/>
                  <a:gd name="connsiteY165" fmla="*/ 3921536 h 5095819"/>
                  <a:gd name="connsiteX166" fmla="*/ 346509 w 8547234"/>
                  <a:gd name="connsiteY166" fmla="*/ 3892661 h 5095819"/>
                  <a:gd name="connsiteX167" fmla="*/ 317634 w 8547234"/>
                  <a:gd name="connsiteY167" fmla="*/ 3863785 h 5095819"/>
                  <a:gd name="connsiteX168" fmla="*/ 279133 w 8547234"/>
                  <a:gd name="connsiteY168" fmla="*/ 3806033 h 5095819"/>
                  <a:gd name="connsiteX169" fmla="*/ 269507 w 8547234"/>
                  <a:gd name="connsiteY169" fmla="*/ 3767532 h 5095819"/>
                  <a:gd name="connsiteX170" fmla="*/ 250257 w 8547234"/>
                  <a:gd name="connsiteY170" fmla="*/ 3738656 h 5095819"/>
                  <a:gd name="connsiteX171" fmla="*/ 231006 w 8547234"/>
                  <a:gd name="connsiteY171" fmla="*/ 3700155 h 5095819"/>
                  <a:gd name="connsiteX172" fmla="*/ 192505 w 8547234"/>
                  <a:gd name="connsiteY172" fmla="*/ 3603903 h 5095819"/>
                  <a:gd name="connsiteX173" fmla="*/ 173255 w 8547234"/>
                  <a:gd name="connsiteY173" fmla="*/ 3526901 h 5095819"/>
                  <a:gd name="connsiteX174" fmla="*/ 154004 w 8547234"/>
                  <a:gd name="connsiteY174" fmla="*/ 3459524 h 5095819"/>
                  <a:gd name="connsiteX175" fmla="*/ 144379 w 8547234"/>
                  <a:gd name="connsiteY175" fmla="*/ 3430648 h 5095819"/>
                  <a:gd name="connsiteX176" fmla="*/ 125128 w 8547234"/>
                  <a:gd name="connsiteY176" fmla="*/ 3392147 h 5095819"/>
                  <a:gd name="connsiteX177" fmla="*/ 115503 w 8547234"/>
                  <a:gd name="connsiteY177" fmla="*/ 3305520 h 5095819"/>
                  <a:gd name="connsiteX178" fmla="*/ 96253 w 8547234"/>
                  <a:gd name="connsiteY178" fmla="*/ 3276644 h 5095819"/>
                  <a:gd name="connsiteX179" fmla="*/ 86627 w 8547234"/>
                  <a:gd name="connsiteY179" fmla="*/ 3228517 h 5095819"/>
                  <a:gd name="connsiteX180" fmla="*/ 77002 w 8547234"/>
                  <a:gd name="connsiteY180" fmla="*/ 3190016 h 5095819"/>
                  <a:gd name="connsiteX181" fmla="*/ 57752 w 8547234"/>
                  <a:gd name="connsiteY181" fmla="*/ 3093764 h 5095819"/>
                  <a:gd name="connsiteX182" fmla="*/ 48126 w 8547234"/>
                  <a:gd name="connsiteY182" fmla="*/ 2978261 h 5095819"/>
                  <a:gd name="connsiteX183" fmla="*/ 28876 w 8547234"/>
                  <a:gd name="connsiteY183" fmla="*/ 2882008 h 5095819"/>
                  <a:gd name="connsiteX184" fmla="*/ 0 w 8547234"/>
                  <a:gd name="connsiteY184" fmla="*/ 2689503 h 5095819"/>
                  <a:gd name="connsiteX185" fmla="*/ 9625 w 8547234"/>
                  <a:gd name="connsiteY185" fmla="*/ 1938732 h 5095819"/>
                  <a:gd name="connsiteX186" fmla="*/ 28876 w 8547234"/>
                  <a:gd name="connsiteY186" fmla="*/ 1842480 h 5095819"/>
                  <a:gd name="connsiteX187" fmla="*/ 48126 w 8547234"/>
                  <a:gd name="connsiteY187" fmla="*/ 1726976 h 5095819"/>
                  <a:gd name="connsiteX188" fmla="*/ 67377 w 8547234"/>
                  <a:gd name="connsiteY188" fmla="*/ 1659600 h 5095819"/>
                  <a:gd name="connsiteX189" fmla="*/ 96253 w 8547234"/>
                  <a:gd name="connsiteY189" fmla="*/ 1582597 h 5095819"/>
                  <a:gd name="connsiteX190" fmla="*/ 115503 w 8547234"/>
                  <a:gd name="connsiteY190" fmla="*/ 1515221 h 5095819"/>
                  <a:gd name="connsiteX191" fmla="*/ 125128 w 8547234"/>
                  <a:gd name="connsiteY191" fmla="*/ 1476720 h 5095819"/>
                  <a:gd name="connsiteX192" fmla="*/ 144379 w 8547234"/>
                  <a:gd name="connsiteY192" fmla="*/ 1418968 h 5095819"/>
                  <a:gd name="connsiteX193" fmla="*/ 154004 w 8547234"/>
                  <a:gd name="connsiteY193" fmla="*/ 1390092 h 5095819"/>
                  <a:gd name="connsiteX194" fmla="*/ 163629 w 8547234"/>
                  <a:gd name="connsiteY194" fmla="*/ 1351591 h 5095819"/>
                  <a:gd name="connsiteX195" fmla="*/ 192505 w 8547234"/>
                  <a:gd name="connsiteY195" fmla="*/ 1293840 h 5095819"/>
                  <a:gd name="connsiteX196" fmla="*/ 221381 w 8547234"/>
                  <a:gd name="connsiteY196" fmla="*/ 1216837 h 5095819"/>
                  <a:gd name="connsiteX197" fmla="*/ 231006 w 8547234"/>
                  <a:gd name="connsiteY197" fmla="*/ 1178336 h 5095819"/>
                  <a:gd name="connsiteX198" fmla="*/ 250257 w 8547234"/>
                  <a:gd name="connsiteY198" fmla="*/ 1130210 h 5095819"/>
                  <a:gd name="connsiteX199" fmla="*/ 288758 w 8547234"/>
                  <a:gd name="connsiteY199" fmla="*/ 1024332 h 5095819"/>
                  <a:gd name="connsiteX200" fmla="*/ 298383 w 8547234"/>
                  <a:gd name="connsiteY200" fmla="*/ 995456 h 5095819"/>
                  <a:gd name="connsiteX201" fmla="*/ 336884 w 8547234"/>
                  <a:gd name="connsiteY201" fmla="*/ 937705 h 5095819"/>
                  <a:gd name="connsiteX202" fmla="*/ 356135 w 8547234"/>
                  <a:gd name="connsiteY202" fmla="*/ 879953 h 5095819"/>
                  <a:gd name="connsiteX203" fmla="*/ 394636 w 8547234"/>
                  <a:gd name="connsiteY203" fmla="*/ 812576 h 5095819"/>
                  <a:gd name="connsiteX204" fmla="*/ 423512 w 8547234"/>
                  <a:gd name="connsiteY204" fmla="*/ 745200 h 5095819"/>
                  <a:gd name="connsiteX205" fmla="*/ 452387 w 8547234"/>
                  <a:gd name="connsiteY205" fmla="*/ 677823 h 5095819"/>
                  <a:gd name="connsiteX206" fmla="*/ 471638 w 8547234"/>
                  <a:gd name="connsiteY206" fmla="*/ 610446 h 5095819"/>
                  <a:gd name="connsiteX207" fmla="*/ 490888 w 8547234"/>
                  <a:gd name="connsiteY207" fmla="*/ 571945 h 5095819"/>
                  <a:gd name="connsiteX208" fmla="*/ 510139 w 8547234"/>
                  <a:gd name="connsiteY208" fmla="*/ 494943 h 5095819"/>
                  <a:gd name="connsiteX209" fmla="*/ 519764 w 8547234"/>
                  <a:gd name="connsiteY209" fmla="*/ 466067 h 5095819"/>
                  <a:gd name="connsiteX210" fmla="*/ 529389 w 8547234"/>
                  <a:gd name="connsiteY210" fmla="*/ 427566 h 5095819"/>
                  <a:gd name="connsiteX211" fmla="*/ 548640 w 8547234"/>
                  <a:gd name="connsiteY211" fmla="*/ 350564 h 5095819"/>
                  <a:gd name="connsiteX212" fmla="*/ 567890 w 8547234"/>
                  <a:gd name="connsiteY212" fmla="*/ 321688 h 5095819"/>
                  <a:gd name="connsiteX213" fmla="*/ 577516 w 8547234"/>
                  <a:gd name="connsiteY213" fmla="*/ 292812 h 5095819"/>
                  <a:gd name="connsiteX214" fmla="*/ 596766 w 8547234"/>
                  <a:gd name="connsiteY214" fmla="*/ 263936 h 5095819"/>
                  <a:gd name="connsiteX215" fmla="*/ 606392 w 8547234"/>
                  <a:gd name="connsiteY215" fmla="*/ 235061 h 5095819"/>
                  <a:gd name="connsiteX216" fmla="*/ 587141 w 8547234"/>
                  <a:gd name="connsiteY216" fmla="*/ 225435 h 509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8547234" h="5095819">
                    <a:moveTo>
                      <a:pt x="587141" y="225435"/>
                    </a:moveTo>
                    <a:cubicBezTo>
                      <a:pt x="611204" y="220622"/>
                      <a:pt x="585369" y="223595"/>
                      <a:pt x="750770" y="206185"/>
                    </a:cubicBezTo>
                    <a:cubicBezTo>
                      <a:pt x="770179" y="204142"/>
                      <a:pt x="789177" y="199139"/>
                      <a:pt x="808522" y="196560"/>
                    </a:cubicBezTo>
                    <a:cubicBezTo>
                      <a:pt x="837321" y="192720"/>
                      <a:pt x="866388" y="191043"/>
                      <a:pt x="895149" y="186934"/>
                    </a:cubicBezTo>
                    <a:cubicBezTo>
                      <a:pt x="911345" y="184620"/>
                      <a:pt x="927080" y="179623"/>
                      <a:pt x="943276" y="177309"/>
                    </a:cubicBezTo>
                    <a:cubicBezTo>
                      <a:pt x="972037" y="173200"/>
                      <a:pt x="1001027" y="170892"/>
                      <a:pt x="1029903" y="167684"/>
                    </a:cubicBezTo>
                    <a:cubicBezTo>
                      <a:pt x="1049695" y="161087"/>
                      <a:pt x="1077143" y="151118"/>
                      <a:pt x="1097280" y="148433"/>
                    </a:cubicBezTo>
                    <a:cubicBezTo>
                      <a:pt x="1132407" y="143749"/>
                      <a:pt x="1167937" y="142721"/>
                      <a:pt x="1203158" y="138808"/>
                    </a:cubicBezTo>
                    <a:cubicBezTo>
                      <a:pt x="1225706" y="136303"/>
                      <a:pt x="1247910" y="130859"/>
                      <a:pt x="1270535" y="129183"/>
                    </a:cubicBezTo>
                    <a:cubicBezTo>
                      <a:pt x="1334608" y="124437"/>
                      <a:pt x="1398872" y="122766"/>
                      <a:pt x="1463040" y="119557"/>
                    </a:cubicBezTo>
                    <a:cubicBezTo>
                      <a:pt x="2060836" y="0"/>
                      <a:pt x="2682240" y="106758"/>
                      <a:pt x="3291840" y="100307"/>
                    </a:cubicBezTo>
                    <a:cubicBezTo>
                      <a:pt x="3305068" y="100167"/>
                      <a:pt x="3317427" y="93552"/>
                      <a:pt x="3330341" y="90682"/>
                    </a:cubicBezTo>
                    <a:cubicBezTo>
                      <a:pt x="3346311" y="87133"/>
                      <a:pt x="3362119" y="81673"/>
                      <a:pt x="3378467" y="81056"/>
                    </a:cubicBezTo>
                    <a:cubicBezTo>
                      <a:pt x="3532395" y="75247"/>
                      <a:pt x="3686476" y="74639"/>
                      <a:pt x="3840480" y="71431"/>
                    </a:cubicBezTo>
                    <a:cubicBezTo>
                      <a:pt x="3888606" y="68223"/>
                      <a:pt x="3936891" y="66855"/>
                      <a:pt x="3984859" y="61806"/>
                    </a:cubicBezTo>
                    <a:cubicBezTo>
                      <a:pt x="3998015" y="60421"/>
                      <a:pt x="4010446" y="55051"/>
                      <a:pt x="4023360" y="52181"/>
                    </a:cubicBezTo>
                    <a:cubicBezTo>
                      <a:pt x="4066718" y="42546"/>
                      <a:pt x="4102897" y="36577"/>
                      <a:pt x="4148488" y="32930"/>
                    </a:cubicBezTo>
                    <a:cubicBezTo>
                      <a:pt x="4202952" y="28573"/>
                      <a:pt x="4257575" y="26513"/>
                      <a:pt x="4312118" y="23305"/>
                    </a:cubicBezTo>
                    <a:lnTo>
                      <a:pt x="6304547" y="32930"/>
                    </a:lnTo>
                    <a:cubicBezTo>
                      <a:pt x="6314692" y="33027"/>
                      <a:pt x="6323519" y="40354"/>
                      <a:pt x="6333423" y="42555"/>
                    </a:cubicBezTo>
                    <a:cubicBezTo>
                      <a:pt x="6352474" y="46789"/>
                      <a:pt x="6372092" y="48092"/>
                      <a:pt x="6391175" y="52181"/>
                    </a:cubicBezTo>
                    <a:cubicBezTo>
                      <a:pt x="6417045" y="57725"/>
                      <a:pt x="6443077" y="63065"/>
                      <a:pt x="6468177" y="71431"/>
                    </a:cubicBezTo>
                    <a:cubicBezTo>
                      <a:pt x="6477802" y="74639"/>
                      <a:pt x="6487149" y="78855"/>
                      <a:pt x="6497053" y="81056"/>
                    </a:cubicBezTo>
                    <a:cubicBezTo>
                      <a:pt x="6516104" y="85290"/>
                      <a:pt x="6535554" y="87473"/>
                      <a:pt x="6554804" y="90682"/>
                    </a:cubicBezTo>
                    <a:cubicBezTo>
                      <a:pt x="6570846" y="97099"/>
                      <a:pt x="6586381" y="104967"/>
                      <a:pt x="6602930" y="109932"/>
                    </a:cubicBezTo>
                    <a:cubicBezTo>
                      <a:pt x="6618600" y="114633"/>
                      <a:pt x="6635537" y="114384"/>
                      <a:pt x="6651057" y="119557"/>
                    </a:cubicBezTo>
                    <a:cubicBezTo>
                      <a:pt x="6664669" y="124094"/>
                      <a:pt x="6676123" y="133770"/>
                      <a:pt x="6689558" y="138808"/>
                    </a:cubicBezTo>
                    <a:cubicBezTo>
                      <a:pt x="6754715" y="163242"/>
                      <a:pt x="6702614" y="134779"/>
                      <a:pt x="6756935" y="158059"/>
                    </a:cubicBezTo>
                    <a:cubicBezTo>
                      <a:pt x="6828149" y="188579"/>
                      <a:pt x="6760531" y="171492"/>
                      <a:pt x="6853187" y="186934"/>
                    </a:cubicBezTo>
                    <a:cubicBezTo>
                      <a:pt x="6869229" y="193351"/>
                      <a:pt x="6885860" y="198458"/>
                      <a:pt x="6901314" y="206185"/>
                    </a:cubicBezTo>
                    <a:cubicBezTo>
                      <a:pt x="6911661" y="211358"/>
                      <a:pt x="6919557" y="220878"/>
                      <a:pt x="6930189" y="225435"/>
                    </a:cubicBezTo>
                    <a:cubicBezTo>
                      <a:pt x="6942348" y="230646"/>
                      <a:pt x="6955970" y="231427"/>
                      <a:pt x="6968690" y="235061"/>
                    </a:cubicBezTo>
                    <a:cubicBezTo>
                      <a:pt x="7065310" y="262667"/>
                      <a:pt x="6915760" y="224235"/>
                      <a:pt x="7036067" y="254311"/>
                    </a:cubicBezTo>
                    <a:cubicBezTo>
                      <a:pt x="7065068" y="273645"/>
                      <a:pt x="7069249" y="278157"/>
                      <a:pt x="7103444" y="292812"/>
                    </a:cubicBezTo>
                    <a:cubicBezTo>
                      <a:pt x="7112770" y="296809"/>
                      <a:pt x="7122564" y="299650"/>
                      <a:pt x="7132320" y="302437"/>
                    </a:cubicBezTo>
                    <a:cubicBezTo>
                      <a:pt x="7145040" y="306071"/>
                      <a:pt x="7158662" y="306852"/>
                      <a:pt x="7170821" y="312063"/>
                    </a:cubicBezTo>
                    <a:cubicBezTo>
                      <a:pt x="7203792" y="326193"/>
                      <a:pt x="7233043" y="348845"/>
                      <a:pt x="7267074" y="360189"/>
                    </a:cubicBezTo>
                    <a:cubicBezTo>
                      <a:pt x="7276699" y="363397"/>
                      <a:pt x="7286194" y="367027"/>
                      <a:pt x="7295949" y="369814"/>
                    </a:cubicBezTo>
                    <a:cubicBezTo>
                      <a:pt x="7308669" y="373448"/>
                      <a:pt x="7321806" y="375550"/>
                      <a:pt x="7334450" y="379440"/>
                    </a:cubicBezTo>
                    <a:cubicBezTo>
                      <a:pt x="7363542" y="388391"/>
                      <a:pt x="7391549" y="400932"/>
                      <a:pt x="7421078" y="408315"/>
                    </a:cubicBezTo>
                    <a:cubicBezTo>
                      <a:pt x="7433912" y="411524"/>
                      <a:pt x="7446908" y="414140"/>
                      <a:pt x="7459579" y="417941"/>
                    </a:cubicBezTo>
                    <a:cubicBezTo>
                      <a:pt x="7479015" y="423772"/>
                      <a:pt x="7517330" y="437191"/>
                      <a:pt x="7517330" y="437191"/>
                    </a:cubicBezTo>
                    <a:cubicBezTo>
                      <a:pt x="7540242" y="452466"/>
                      <a:pt x="7571104" y="473703"/>
                      <a:pt x="7594333" y="485317"/>
                    </a:cubicBezTo>
                    <a:cubicBezTo>
                      <a:pt x="7609787" y="493044"/>
                      <a:pt x="7627005" y="496841"/>
                      <a:pt x="7642459" y="504568"/>
                    </a:cubicBezTo>
                    <a:cubicBezTo>
                      <a:pt x="7665595" y="516136"/>
                      <a:pt x="7686700" y="531501"/>
                      <a:pt x="7709836" y="543069"/>
                    </a:cubicBezTo>
                    <a:cubicBezTo>
                      <a:pt x="7725290" y="550796"/>
                      <a:pt x="7742508" y="554593"/>
                      <a:pt x="7757962" y="562320"/>
                    </a:cubicBezTo>
                    <a:cubicBezTo>
                      <a:pt x="7824429" y="595554"/>
                      <a:pt x="7745215" y="571165"/>
                      <a:pt x="7825339" y="591195"/>
                    </a:cubicBezTo>
                    <a:cubicBezTo>
                      <a:pt x="7851006" y="610446"/>
                      <a:pt x="7879654" y="626260"/>
                      <a:pt x="7902341" y="648947"/>
                    </a:cubicBezTo>
                    <a:cubicBezTo>
                      <a:pt x="7915175" y="661781"/>
                      <a:pt x="7927183" y="675496"/>
                      <a:pt x="7940842" y="687448"/>
                    </a:cubicBezTo>
                    <a:cubicBezTo>
                      <a:pt x="7952915" y="698012"/>
                      <a:pt x="7967999" y="704980"/>
                      <a:pt x="7979343" y="716324"/>
                    </a:cubicBezTo>
                    <a:cubicBezTo>
                      <a:pt x="8063784" y="800765"/>
                      <a:pt x="7911278" y="679715"/>
                      <a:pt x="8037095" y="774075"/>
                    </a:cubicBezTo>
                    <a:cubicBezTo>
                      <a:pt x="8125379" y="906502"/>
                      <a:pt x="8048917" y="780833"/>
                      <a:pt x="8085221" y="860703"/>
                    </a:cubicBezTo>
                    <a:cubicBezTo>
                      <a:pt x="8097096" y="886828"/>
                      <a:pt x="8110888" y="912038"/>
                      <a:pt x="8123722" y="937705"/>
                    </a:cubicBezTo>
                    <a:cubicBezTo>
                      <a:pt x="8130139" y="950539"/>
                      <a:pt x="8138436" y="962594"/>
                      <a:pt x="8142973" y="976206"/>
                    </a:cubicBezTo>
                    <a:cubicBezTo>
                      <a:pt x="8149390" y="995456"/>
                      <a:pt x="8157302" y="1014271"/>
                      <a:pt x="8162223" y="1033957"/>
                    </a:cubicBezTo>
                    <a:cubicBezTo>
                      <a:pt x="8165431" y="1046791"/>
                      <a:pt x="8167203" y="1060072"/>
                      <a:pt x="8171848" y="1072459"/>
                    </a:cubicBezTo>
                    <a:cubicBezTo>
                      <a:pt x="8176886" y="1085894"/>
                      <a:pt x="8185447" y="1097772"/>
                      <a:pt x="8191099" y="1110960"/>
                    </a:cubicBezTo>
                    <a:cubicBezTo>
                      <a:pt x="8195096" y="1120285"/>
                      <a:pt x="8197516" y="1130210"/>
                      <a:pt x="8200724" y="1139835"/>
                    </a:cubicBezTo>
                    <a:cubicBezTo>
                      <a:pt x="8225911" y="1290965"/>
                      <a:pt x="8191465" y="1102794"/>
                      <a:pt x="8229600" y="1255339"/>
                    </a:cubicBezTo>
                    <a:cubicBezTo>
                      <a:pt x="8232808" y="1268173"/>
                      <a:pt x="8235042" y="1281290"/>
                      <a:pt x="8239225" y="1293840"/>
                    </a:cubicBezTo>
                    <a:cubicBezTo>
                      <a:pt x="8244689" y="1310231"/>
                      <a:pt x="8253012" y="1325575"/>
                      <a:pt x="8258476" y="1341966"/>
                    </a:cubicBezTo>
                    <a:cubicBezTo>
                      <a:pt x="8262659" y="1354516"/>
                      <a:pt x="8264300" y="1367796"/>
                      <a:pt x="8268101" y="1380467"/>
                    </a:cubicBezTo>
                    <a:cubicBezTo>
                      <a:pt x="8285941" y="1439935"/>
                      <a:pt x="8282483" y="1428481"/>
                      <a:pt x="8306602" y="1476720"/>
                    </a:cubicBezTo>
                    <a:cubicBezTo>
                      <a:pt x="8320207" y="1544747"/>
                      <a:pt x="8311053" y="1509322"/>
                      <a:pt x="8335478" y="1582597"/>
                    </a:cubicBezTo>
                    <a:cubicBezTo>
                      <a:pt x="8338686" y="1592222"/>
                      <a:pt x="8339475" y="1603031"/>
                      <a:pt x="8345103" y="1611473"/>
                    </a:cubicBezTo>
                    <a:lnTo>
                      <a:pt x="8364354" y="1640349"/>
                    </a:lnTo>
                    <a:cubicBezTo>
                      <a:pt x="8368050" y="1662529"/>
                      <a:pt x="8371756" y="1703281"/>
                      <a:pt x="8383604" y="1726976"/>
                    </a:cubicBezTo>
                    <a:cubicBezTo>
                      <a:pt x="8388778" y="1737323"/>
                      <a:pt x="8396438" y="1746227"/>
                      <a:pt x="8402855" y="1755852"/>
                    </a:cubicBezTo>
                    <a:cubicBezTo>
                      <a:pt x="8406063" y="1778311"/>
                      <a:pt x="8408031" y="1800983"/>
                      <a:pt x="8412480" y="1823229"/>
                    </a:cubicBezTo>
                    <a:cubicBezTo>
                      <a:pt x="8414470" y="1833178"/>
                      <a:pt x="8419318" y="1842349"/>
                      <a:pt x="8422105" y="1852105"/>
                    </a:cubicBezTo>
                    <a:cubicBezTo>
                      <a:pt x="8454999" y="1967239"/>
                      <a:pt x="8397012" y="1782587"/>
                      <a:pt x="8450981" y="1957983"/>
                    </a:cubicBezTo>
                    <a:cubicBezTo>
                      <a:pt x="8456949" y="1977377"/>
                      <a:pt x="8470232" y="2015734"/>
                      <a:pt x="8470232" y="2015734"/>
                    </a:cubicBezTo>
                    <a:cubicBezTo>
                      <a:pt x="8473440" y="2034985"/>
                      <a:pt x="8475623" y="2054435"/>
                      <a:pt x="8479857" y="2073486"/>
                    </a:cubicBezTo>
                    <a:cubicBezTo>
                      <a:pt x="8482058" y="2083390"/>
                      <a:pt x="8487281" y="2092458"/>
                      <a:pt x="8489482" y="2102362"/>
                    </a:cubicBezTo>
                    <a:cubicBezTo>
                      <a:pt x="8493715" y="2121413"/>
                      <a:pt x="8495018" y="2141030"/>
                      <a:pt x="8499107" y="2160113"/>
                    </a:cubicBezTo>
                    <a:cubicBezTo>
                      <a:pt x="8504651" y="2185983"/>
                      <a:pt x="8518358" y="2237115"/>
                      <a:pt x="8518358" y="2237115"/>
                    </a:cubicBezTo>
                    <a:cubicBezTo>
                      <a:pt x="8521566" y="2285241"/>
                      <a:pt x="8527179" y="2333268"/>
                      <a:pt x="8527983" y="2381494"/>
                    </a:cubicBezTo>
                    <a:cubicBezTo>
                      <a:pt x="8546854" y="3513770"/>
                      <a:pt x="8503227" y="3048365"/>
                      <a:pt x="8547234" y="3488400"/>
                    </a:cubicBezTo>
                    <a:cubicBezTo>
                      <a:pt x="8544025" y="3578236"/>
                      <a:pt x="8545999" y="3668407"/>
                      <a:pt x="8537608" y="3757907"/>
                    </a:cubicBezTo>
                    <a:cubicBezTo>
                      <a:pt x="8536269" y="3772193"/>
                      <a:pt x="8522895" y="3782796"/>
                      <a:pt x="8518358" y="3796408"/>
                    </a:cubicBezTo>
                    <a:cubicBezTo>
                      <a:pt x="8509991" y="3821508"/>
                      <a:pt x="8514981" y="3852244"/>
                      <a:pt x="8499107" y="3873410"/>
                    </a:cubicBezTo>
                    <a:cubicBezTo>
                      <a:pt x="8481003" y="3897550"/>
                      <a:pt x="8443576" y="3945971"/>
                      <a:pt x="8431730" y="3969663"/>
                    </a:cubicBezTo>
                    <a:cubicBezTo>
                      <a:pt x="8425313" y="3982497"/>
                      <a:pt x="8421089" y="3996685"/>
                      <a:pt x="8412480" y="4008164"/>
                    </a:cubicBezTo>
                    <a:cubicBezTo>
                      <a:pt x="8401590" y="4022684"/>
                      <a:pt x="8385791" y="4032885"/>
                      <a:pt x="8373979" y="4046665"/>
                    </a:cubicBezTo>
                    <a:cubicBezTo>
                      <a:pt x="8366450" y="4055448"/>
                      <a:pt x="8361145" y="4065916"/>
                      <a:pt x="8354728" y="4075541"/>
                    </a:cubicBezTo>
                    <a:cubicBezTo>
                      <a:pt x="8334133" y="4137325"/>
                      <a:pt x="8362543" y="4070358"/>
                      <a:pt x="8306602" y="4133292"/>
                    </a:cubicBezTo>
                    <a:cubicBezTo>
                      <a:pt x="8291231" y="4150584"/>
                      <a:pt x="8284461" y="4174684"/>
                      <a:pt x="8268101" y="4191044"/>
                    </a:cubicBezTo>
                    <a:cubicBezTo>
                      <a:pt x="8258476" y="4200669"/>
                      <a:pt x="8247582" y="4209175"/>
                      <a:pt x="8239225" y="4219920"/>
                    </a:cubicBezTo>
                    <a:cubicBezTo>
                      <a:pt x="8225021" y="4238182"/>
                      <a:pt x="8217084" y="4261311"/>
                      <a:pt x="8200724" y="4277671"/>
                    </a:cubicBezTo>
                    <a:cubicBezTo>
                      <a:pt x="8150879" y="4327516"/>
                      <a:pt x="8173113" y="4301652"/>
                      <a:pt x="8133347" y="4354673"/>
                    </a:cubicBezTo>
                    <a:cubicBezTo>
                      <a:pt x="8114964" y="4409824"/>
                      <a:pt x="8137666" y="4359980"/>
                      <a:pt x="8085221" y="4412425"/>
                    </a:cubicBezTo>
                    <a:cubicBezTo>
                      <a:pt x="8033888" y="4463758"/>
                      <a:pt x="8082010" y="4441302"/>
                      <a:pt x="8017844" y="4479802"/>
                    </a:cubicBezTo>
                    <a:cubicBezTo>
                      <a:pt x="7945470" y="4523226"/>
                      <a:pt x="7976714" y="4492230"/>
                      <a:pt x="7911966" y="4537553"/>
                    </a:cubicBezTo>
                    <a:cubicBezTo>
                      <a:pt x="7894260" y="4549947"/>
                      <a:pt x="7858717" y="4583429"/>
                      <a:pt x="7834964" y="4595305"/>
                    </a:cubicBezTo>
                    <a:cubicBezTo>
                      <a:pt x="7825889" y="4599842"/>
                      <a:pt x="7815713" y="4601722"/>
                      <a:pt x="7806088" y="4604930"/>
                    </a:cubicBezTo>
                    <a:cubicBezTo>
                      <a:pt x="7793254" y="4614555"/>
                      <a:pt x="7781936" y="4626632"/>
                      <a:pt x="7767587" y="4633806"/>
                    </a:cubicBezTo>
                    <a:cubicBezTo>
                      <a:pt x="7755755" y="4639722"/>
                      <a:pt x="7741757" y="4639630"/>
                      <a:pt x="7729086" y="4643431"/>
                    </a:cubicBezTo>
                    <a:cubicBezTo>
                      <a:pt x="7631388" y="4672741"/>
                      <a:pt x="7710926" y="4654764"/>
                      <a:pt x="7623208" y="4672307"/>
                    </a:cubicBezTo>
                    <a:cubicBezTo>
                      <a:pt x="7559732" y="4714625"/>
                      <a:pt x="7629713" y="4671628"/>
                      <a:pt x="7507705" y="4720433"/>
                    </a:cubicBezTo>
                    <a:cubicBezTo>
                      <a:pt x="7482270" y="4730607"/>
                      <a:pt x="7457114" y="4741763"/>
                      <a:pt x="7430703" y="4749309"/>
                    </a:cubicBezTo>
                    <a:cubicBezTo>
                      <a:pt x="7417983" y="4752943"/>
                      <a:pt x="7405328" y="4757293"/>
                      <a:pt x="7392202" y="4758934"/>
                    </a:cubicBezTo>
                    <a:cubicBezTo>
                      <a:pt x="7353866" y="4763726"/>
                      <a:pt x="7315200" y="4765351"/>
                      <a:pt x="7276699" y="4768560"/>
                    </a:cubicBezTo>
                    <a:cubicBezTo>
                      <a:pt x="7267074" y="4771768"/>
                      <a:pt x="7257727" y="4775984"/>
                      <a:pt x="7247823" y="4778185"/>
                    </a:cubicBezTo>
                    <a:cubicBezTo>
                      <a:pt x="7147541" y="4800469"/>
                      <a:pt x="7018677" y="4794158"/>
                      <a:pt x="6930189" y="4797435"/>
                    </a:cubicBezTo>
                    <a:cubicBezTo>
                      <a:pt x="6822039" y="4833485"/>
                      <a:pt x="6873694" y="4822007"/>
                      <a:pt x="6776185" y="4835936"/>
                    </a:cubicBezTo>
                    <a:cubicBezTo>
                      <a:pt x="6756935" y="4842353"/>
                      <a:pt x="6738450" y="4851851"/>
                      <a:pt x="6718434" y="4855187"/>
                    </a:cubicBezTo>
                    <a:cubicBezTo>
                      <a:pt x="6699183" y="4858395"/>
                      <a:pt x="6680027" y="4862233"/>
                      <a:pt x="6660682" y="4864812"/>
                    </a:cubicBezTo>
                    <a:cubicBezTo>
                      <a:pt x="6631883" y="4868652"/>
                      <a:pt x="6602909" y="4871042"/>
                      <a:pt x="6574055" y="4874437"/>
                    </a:cubicBezTo>
                    <a:lnTo>
                      <a:pt x="6497053" y="4884063"/>
                    </a:lnTo>
                    <a:lnTo>
                      <a:pt x="5967663" y="4864812"/>
                    </a:lnTo>
                    <a:cubicBezTo>
                      <a:pt x="5897058" y="4862061"/>
                      <a:pt x="5826386" y="4860221"/>
                      <a:pt x="5755907" y="4855187"/>
                    </a:cubicBezTo>
                    <a:cubicBezTo>
                      <a:pt x="5722862" y="4852827"/>
                      <a:pt x="5691497" y="4843897"/>
                      <a:pt x="5659655" y="4835936"/>
                    </a:cubicBezTo>
                    <a:cubicBezTo>
                      <a:pt x="5524901" y="4845561"/>
                      <a:pt x="5389665" y="4849893"/>
                      <a:pt x="5255394" y="4864812"/>
                    </a:cubicBezTo>
                    <a:cubicBezTo>
                      <a:pt x="5243896" y="4866090"/>
                      <a:pt x="5235931" y="4877339"/>
                      <a:pt x="5226518" y="4884063"/>
                    </a:cubicBezTo>
                    <a:cubicBezTo>
                      <a:pt x="5213464" y="4893387"/>
                      <a:pt x="5201207" y="4903808"/>
                      <a:pt x="5188017" y="4912939"/>
                    </a:cubicBezTo>
                    <a:cubicBezTo>
                      <a:pt x="5165663" y="4928415"/>
                      <a:pt x="5093272" y="4973522"/>
                      <a:pt x="5062888" y="4999566"/>
                    </a:cubicBezTo>
                    <a:cubicBezTo>
                      <a:pt x="5052553" y="5008425"/>
                      <a:pt x="5042977" y="5018198"/>
                      <a:pt x="5034013" y="5028442"/>
                    </a:cubicBezTo>
                    <a:cubicBezTo>
                      <a:pt x="5020485" y="5043903"/>
                      <a:pt x="5010973" y="5063040"/>
                      <a:pt x="4995512" y="5076568"/>
                    </a:cubicBezTo>
                    <a:cubicBezTo>
                      <a:pt x="4984713" y="5086017"/>
                      <a:pt x="4969844" y="5089402"/>
                      <a:pt x="4957010" y="5095819"/>
                    </a:cubicBezTo>
                    <a:cubicBezTo>
                      <a:pt x="4918509" y="5092610"/>
                      <a:pt x="4879817" y="5091190"/>
                      <a:pt x="4841507" y="5086193"/>
                    </a:cubicBezTo>
                    <a:cubicBezTo>
                      <a:pt x="4805937" y="5081553"/>
                      <a:pt x="4771383" y="5069842"/>
                      <a:pt x="4735629" y="5066943"/>
                    </a:cubicBezTo>
                    <a:cubicBezTo>
                      <a:pt x="4652422" y="5060196"/>
                      <a:pt x="4568792" y="5060526"/>
                      <a:pt x="4485373" y="5057317"/>
                    </a:cubicBezTo>
                    <a:lnTo>
                      <a:pt x="4408370" y="5047692"/>
                    </a:lnTo>
                    <a:lnTo>
                      <a:pt x="4340994" y="5038067"/>
                    </a:lnTo>
                    <a:cubicBezTo>
                      <a:pt x="4312165" y="5034463"/>
                      <a:pt x="4283064" y="5032973"/>
                      <a:pt x="4254366" y="5028442"/>
                    </a:cubicBezTo>
                    <a:cubicBezTo>
                      <a:pt x="4222047" y="5023339"/>
                      <a:pt x="4158114" y="5009191"/>
                      <a:pt x="4158114" y="5009191"/>
                    </a:cubicBezTo>
                    <a:cubicBezTo>
                      <a:pt x="4145280" y="5002774"/>
                      <a:pt x="4133356" y="4994064"/>
                      <a:pt x="4119613" y="4989941"/>
                    </a:cubicBezTo>
                    <a:cubicBezTo>
                      <a:pt x="3977444" y="4947290"/>
                      <a:pt x="4129170" y="5005959"/>
                      <a:pt x="4023360" y="4970690"/>
                    </a:cubicBezTo>
                    <a:cubicBezTo>
                      <a:pt x="4017592" y="4968767"/>
                      <a:pt x="3961219" y="4944516"/>
                      <a:pt x="3946358" y="4941814"/>
                    </a:cubicBezTo>
                    <a:cubicBezTo>
                      <a:pt x="3920908" y="4937187"/>
                      <a:pt x="3894922" y="4936122"/>
                      <a:pt x="3869356" y="4932189"/>
                    </a:cubicBezTo>
                    <a:cubicBezTo>
                      <a:pt x="3727048" y="4910296"/>
                      <a:pt x="3970477" y="4935001"/>
                      <a:pt x="3705726" y="4912939"/>
                    </a:cubicBezTo>
                    <a:cubicBezTo>
                      <a:pt x="3636223" y="4889770"/>
                      <a:pt x="3718844" y="4914956"/>
                      <a:pt x="3580598" y="4893688"/>
                    </a:cubicBezTo>
                    <a:cubicBezTo>
                      <a:pt x="3570570" y="4892145"/>
                      <a:pt x="3561730" y="4885731"/>
                      <a:pt x="3551722" y="4884063"/>
                    </a:cubicBezTo>
                    <a:cubicBezTo>
                      <a:pt x="3523064" y="4879287"/>
                      <a:pt x="3493894" y="4878277"/>
                      <a:pt x="3465095" y="4874437"/>
                    </a:cubicBezTo>
                    <a:cubicBezTo>
                      <a:pt x="3305351" y="4853137"/>
                      <a:pt x="3553255" y="4876971"/>
                      <a:pt x="3291840" y="4855187"/>
                    </a:cubicBezTo>
                    <a:cubicBezTo>
                      <a:pt x="3220034" y="4831253"/>
                      <a:pt x="3286455" y="4850798"/>
                      <a:pt x="3137836" y="4835936"/>
                    </a:cubicBezTo>
                    <a:cubicBezTo>
                      <a:pt x="3115262" y="4833679"/>
                      <a:pt x="3093125" y="4827296"/>
                      <a:pt x="3070459" y="4826311"/>
                    </a:cubicBezTo>
                    <a:cubicBezTo>
                      <a:pt x="2945408" y="4820874"/>
                      <a:pt x="2820202" y="4819894"/>
                      <a:pt x="2695074" y="4816686"/>
                    </a:cubicBezTo>
                    <a:cubicBezTo>
                      <a:pt x="2685449" y="4813478"/>
                      <a:pt x="2676041" y="4809522"/>
                      <a:pt x="2666198" y="4807061"/>
                    </a:cubicBezTo>
                    <a:cubicBezTo>
                      <a:pt x="2650327" y="4803093"/>
                      <a:pt x="2634242" y="4799923"/>
                      <a:pt x="2618072" y="4797435"/>
                    </a:cubicBezTo>
                    <a:cubicBezTo>
                      <a:pt x="2526697" y="4783377"/>
                      <a:pt x="2482735" y="4784379"/>
                      <a:pt x="2377440" y="4778185"/>
                    </a:cubicBezTo>
                    <a:cubicBezTo>
                      <a:pt x="2358189" y="4774977"/>
                      <a:pt x="2338739" y="4772794"/>
                      <a:pt x="2319688" y="4768560"/>
                    </a:cubicBezTo>
                    <a:cubicBezTo>
                      <a:pt x="2309784" y="4766359"/>
                      <a:pt x="2300955" y="4759204"/>
                      <a:pt x="2290813" y="4758934"/>
                    </a:cubicBezTo>
                    <a:cubicBezTo>
                      <a:pt x="2059866" y="4752775"/>
                      <a:pt x="1828800" y="4752517"/>
                      <a:pt x="1597794" y="4749309"/>
                    </a:cubicBezTo>
                    <a:cubicBezTo>
                      <a:pt x="1478430" y="4729416"/>
                      <a:pt x="1599178" y="4747686"/>
                      <a:pt x="1405288" y="4730059"/>
                    </a:cubicBezTo>
                    <a:cubicBezTo>
                      <a:pt x="1379527" y="4727717"/>
                      <a:pt x="1354011" y="4723141"/>
                      <a:pt x="1328286" y="4720433"/>
                    </a:cubicBezTo>
                    <a:cubicBezTo>
                      <a:pt x="1293043" y="4716723"/>
                      <a:pt x="1257701" y="4714016"/>
                      <a:pt x="1222408" y="4710808"/>
                    </a:cubicBezTo>
                    <a:cubicBezTo>
                      <a:pt x="1160456" y="4690157"/>
                      <a:pt x="1225366" y="4709697"/>
                      <a:pt x="1116530" y="4691557"/>
                    </a:cubicBezTo>
                    <a:cubicBezTo>
                      <a:pt x="1103481" y="4689382"/>
                      <a:pt x="1090863" y="4685140"/>
                      <a:pt x="1078029" y="4681932"/>
                    </a:cubicBezTo>
                    <a:cubicBezTo>
                      <a:pt x="1068404" y="4675515"/>
                      <a:pt x="1059501" y="4667855"/>
                      <a:pt x="1049154" y="4662682"/>
                    </a:cubicBezTo>
                    <a:cubicBezTo>
                      <a:pt x="1040079" y="4658144"/>
                      <a:pt x="1029147" y="4657983"/>
                      <a:pt x="1020278" y="4653056"/>
                    </a:cubicBezTo>
                    <a:cubicBezTo>
                      <a:pt x="1000053" y="4641820"/>
                      <a:pt x="981777" y="4627389"/>
                      <a:pt x="962526" y="4614555"/>
                    </a:cubicBezTo>
                    <a:lnTo>
                      <a:pt x="933650" y="4595305"/>
                    </a:lnTo>
                    <a:cubicBezTo>
                      <a:pt x="839290" y="4469488"/>
                      <a:pt x="960340" y="4621994"/>
                      <a:pt x="875899" y="4537553"/>
                    </a:cubicBezTo>
                    <a:cubicBezTo>
                      <a:pt x="867719" y="4529373"/>
                      <a:pt x="864054" y="4517564"/>
                      <a:pt x="856648" y="4508677"/>
                    </a:cubicBezTo>
                    <a:cubicBezTo>
                      <a:pt x="794338" y="4433905"/>
                      <a:pt x="861976" y="4531414"/>
                      <a:pt x="798897" y="4441301"/>
                    </a:cubicBezTo>
                    <a:cubicBezTo>
                      <a:pt x="785629" y="4422347"/>
                      <a:pt x="767713" y="4405498"/>
                      <a:pt x="760396" y="4383549"/>
                    </a:cubicBezTo>
                    <a:cubicBezTo>
                      <a:pt x="743453" y="4332723"/>
                      <a:pt x="756399" y="4363117"/>
                      <a:pt x="712269" y="4296922"/>
                    </a:cubicBezTo>
                    <a:cubicBezTo>
                      <a:pt x="705852" y="4287297"/>
                      <a:pt x="701199" y="4276226"/>
                      <a:pt x="693019" y="4268046"/>
                    </a:cubicBezTo>
                    <a:lnTo>
                      <a:pt x="625642" y="4200669"/>
                    </a:lnTo>
                    <a:cubicBezTo>
                      <a:pt x="612808" y="4187835"/>
                      <a:pt x="597208" y="4177269"/>
                      <a:pt x="587141" y="4162168"/>
                    </a:cubicBezTo>
                    <a:cubicBezTo>
                      <a:pt x="560308" y="4121918"/>
                      <a:pt x="553693" y="4103815"/>
                      <a:pt x="519764" y="4075541"/>
                    </a:cubicBezTo>
                    <a:cubicBezTo>
                      <a:pt x="510877" y="4068135"/>
                      <a:pt x="500513" y="4062707"/>
                      <a:pt x="490888" y="4056290"/>
                    </a:cubicBezTo>
                    <a:cubicBezTo>
                      <a:pt x="481263" y="4043456"/>
                      <a:pt x="474337" y="4028059"/>
                      <a:pt x="462013" y="4017789"/>
                    </a:cubicBezTo>
                    <a:cubicBezTo>
                      <a:pt x="391004" y="3958615"/>
                      <a:pt x="479513" y="4076040"/>
                      <a:pt x="404261" y="3979288"/>
                    </a:cubicBezTo>
                    <a:cubicBezTo>
                      <a:pt x="390057" y="3961025"/>
                      <a:pt x="378594" y="3940787"/>
                      <a:pt x="365760" y="3921536"/>
                    </a:cubicBezTo>
                    <a:cubicBezTo>
                      <a:pt x="359343" y="3911911"/>
                      <a:pt x="354689" y="3900841"/>
                      <a:pt x="346509" y="3892661"/>
                    </a:cubicBezTo>
                    <a:lnTo>
                      <a:pt x="317634" y="3863785"/>
                    </a:lnTo>
                    <a:cubicBezTo>
                      <a:pt x="287579" y="3773626"/>
                      <a:pt x="336815" y="3906976"/>
                      <a:pt x="279133" y="3806033"/>
                    </a:cubicBezTo>
                    <a:cubicBezTo>
                      <a:pt x="272570" y="3794547"/>
                      <a:pt x="274718" y="3779691"/>
                      <a:pt x="269507" y="3767532"/>
                    </a:cubicBezTo>
                    <a:cubicBezTo>
                      <a:pt x="264950" y="3756899"/>
                      <a:pt x="255996" y="3748700"/>
                      <a:pt x="250257" y="3738656"/>
                    </a:cubicBezTo>
                    <a:cubicBezTo>
                      <a:pt x="243138" y="3726198"/>
                      <a:pt x="236658" y="3713343"/>
                      <a:pt x="231006" y="3700155"/>
                    </a:cubicBezTo>
                    <a:cubicBezTo>
                      <a:pt x="217394" y="3668393"/>
                      <a:pt x="192505" y="3603903"/>
                      <a:pt x="192505" y="3603903"/>
                    </a:cubicBezTo>
                    <a:cubicBezTo>
                      <a:pt x="176119" y="3521971"/>
                      <a:pt x="191012" y="3586091"/>
                      <a:pt x="173255" y="3526901"/>
                    </a:cubicBezTo>
                    <a:cubicBezTo>
                      <a:pt x="166543" y="3504528"/>
                      <a:pt x="160716" y="3481897"/>
                      <a:pt x="154004" y="3459524"/>
                    </a:cubicBezTo>
                    <a:cubicBezTo>
                      <a:pt x="151089" y="3449806"/>
                      <a:pt x="148376" y="3439974"/>
                      <a:pt x="144379" y="3430648"/>
                    </a:cubicBezTo>
                    <a:cubicBezTo>
                      <a:pt x="138727" y="3417460"/>
                      <a:pt x="131545" y="3404981"/>
                      <a:pt x="125128" y="3392147"/>
                    </a:cubicBezTo>
                    <a:cubicBezTo>
                      <a:pt x="121920" y="3363271"/>
                      <a:pt x="122549" y="3333706"/>
                      <a:pt x="115503" y="3305520"/>
                    </a:cubicBezTo>
                    <a:cubicBezTo>
                      <a:pt x="112697" y="3294297"/>
                      <a:pt x="100315" y="3287476"/>
                      <a:pt x="96253" y="3276644"/>
                    </a:cubicBezTo>
                    <a:cubicBezTo>
                      <a:pt x="90509" y="3261326"/>
                      <a:pt x="90176" y="3244487"/>
                      <a:pt x="86627" y="3228517"/>
                    </a:cubicBezTo>
                    <a:cubicBezTo>
                      <a:pt x="83757" y="3215603"/>
                      <a:pt x="79774" y="3202951"/>
                      <a:pt x="77002" y="3190016"/>
                    </a:cubicBezTo>
                    <a:cubicBezTo>
                      <a:pt x="70146" y="3158023"/>
                      <a:pt x="57752" y="3093764"/>
                      <a:pt x="57752" y="3093764"/>
                    </a:cubicBezTo>
                    <a:cubicBezTo>
                      <a:pt x="54543" y="3055263"/>
                      <a:pt x="52393" y="3016659"/>
                      <a:pt x="48126" y="2978261"/>
                    </a:cubicBezTo>
                    <a:cubicBezTo>
                      <a:pt x="38277" y="2889626"/>
                      <a:pt x="41912" y="2951531"/>
                      <a:pt x="28876" y="2882008"/>
                    </a:cubicBezTo>
                    <a:cubicBezTo>
                      <a:pt x="11247" y="2787986"/>
                      <a:pt x="10573" y="2774091"/>
                      <a:pt x="0" y="2689503"/>
                    </a:cubicBezTo>
                    <a:cubicBezTo>
                      <a:pt x="3208" y="2439246"/>
                      <a:pt x="3668" y="2188939"/>
                      <a:pt x="9625" y="1938732"/>
                    </a:cubicBezTo>
                    <a:cubicBezTo>
                      <a:pt x="10610" y="1897358"/>
                      <a:pt x="21847" y="1879968"/>
                      <a:pt x="28876" y="1842480"/>
                    </a:cubicBezTo>
                    <a:cubicBezTo>
                      <a:pt x="36069" y="1804116"/>
                      <a:pt x="37403" y="1764506"/>
                      <a:pt x="48126" y="1726976"/>
                    </a:cubicBezTo>
                    <a:cubicBezTo>
                      <a:pt x="54543" y="1704517"/>
                      <a:pt x="59991" y="1681759"/>
                      <a:pt x="67377" y="1659600"/>
                    </a:cubicBezTo>
                    <a:cubicBezTo>
                      <a:pt x="99206" y="1564112"/>
                      <a:pt x="75989" y="1650144"/>
                      <a:pt x="96253" y="1582597"/>
                    </a:cubicBezTo>
                    <a:cubicBezTo>
                      <a:pt x="102965" y="1560225"/>
                      <a:pt x="109357" y="1537755"/>
                      <a:pt x="115503" y="1515221"/>
                    </a:cubicBezTo>
                    <a:cubicBezTo>
                      <a:pt x="118984" y="1502458"/>
                      <a:pt x="121327" y="1489391"/>
                      <a:pt x="125128" y="1476720"/>
                    </a:cubicBezTo>
                    <a:cubicBezTo>
                      <a:pt x="130959" y="1457284"/>
                      <a:pt x="137962" y="1438219"/>
                      <a:pt x="144379" y="1418968"/>
                    </a:cubicBezTo>
                    <a:cubicBezTo>
                      <a:pt x="147587" y="1409343"/>
                      <a:pt x="151543" y="1399935"/>
                      <a:pt x="154004" y="1390092"/>
                    </a:cubicBezTo>
                    <a:cubicBezTo>
                      <a:pt x="157212" y="1377258"/>
                      <a:pt x="158716" y="1363873"/>
                      <a:pt x="163629" y="1351591"/>
                    </a:cubicBezTo>
                    <a:cubicBezTo>
                      <a:pt x="171622" y="1331608"/>
                      <a:pt x="182880" y="1313090"/>
                      <a:pt x="192505" y="1293840"/>
                    </a:cubicBezTo>
                    <a:cubicBezTo>
                      <a:pt x="217211" y="1195015"/>
                      <a:pt x="183631" y="1317504"/>
                      <a:pt x="221381" y="1216837"/>
                    </a:cubicBezTo>
                    <a:cubicBezTo>
                      <a:pt x="226026" y="1204451"/>
                      <a:pt x="226823" y="1190886"/>
                      <a:pt x="231006" y="1178336"/>
                    </a:cubicBezTo>
                    <a:cubicBezTo>
                      <a:pt x="236470" y="1161945"/>
                      <a:pt x="245176" y="1146724"/>
                      <a:pt x="250257" y="1130210"/>
                    </a:cubicBezTo>
                    <a:cubicBezTo>
                      <a:pt x="281766" y="1027805"/>
                      <a:pt x="250697" y="1081422"/>
                      <a:pt x="288758" y="1024332"/>
                    </a:cubicBezTo>
                    <a:cubicBezTo>
                      <a:pt x="291966" y="1014707"/>
                      <a:pt x="293456" y="1004325"/>
                      <a:pt x="298383" y="995456"/>
                    </a:cubicBezTo>
                    <a:cubicBezTo>
                      <a:pt x="309619" y="975231"/>
                      <a:pt x="329568" y="959654"/>
                      <a:pt x="336884" y="937705"/>
                    </a:cubicBezTo>
                    <a:cubicBezTo>
                      <a:pt x="343301" y="918454"/>
                      <a:pt x="347060" y="898103"/>
                      <a:pt x="356135" y="879953"/>
                    </a:cubicBezTo>
                    <a:cubicBezTo>
                      <a:pt x="380558" y="831105"/>
                      <a:pt x="367426" y="853391"/>
                      <a:pt x="394636" y="812576"/>
                    </a:cubicBezTo>
                    <a:cubicBezTo>
                      <a:pt x="422269" y="702042"/>
                      <a:pt x="383629" y="838259"/>
                      <a:pt x="423512" y="745200"/>
                    </a:cubicBezTo>
                    <a:cubicBezTo>
                      <a:pt x="460809" y="658175"/>
                      <a:pt x="404054" y="750325"/>
                      <a:pt x="452387" y="677823"/>
                    </a:cubicBezTo>
                    <a:cubicBezTo>
                      <a:pt x="457270" y="658291"/>
                      <a:pt x="463355" y="629774"/>
                      <a:pt x="471638" y="610446"/>
                    </a:cubicBezTo>
                    <a:cubicBezTo>
                      <a:pt x="477290" y="597258"/>
                      <a:pt x="486351" y="585557"/>
                      <a:pt x="490888" y="571945"/>
                    </a:cubicBezTo>
                    <a:cubicBezTo>
                      <a:pt x="499255" y="546845"/>
                      <a:pt x="501773" y="520043"/>
                      <a:pt x="510139" y="494943"/>
                    </a:cubicBezTo>
                    <a:cubicBezTo>
                      <a:pt x="513347" y="485318"/>
                      <a:pt x="516977" y="475823"/>
                      <a:pt x="519764" y="466067"/>
                    </a:cubicBezTo>
                    <a:cubicBezTo>
                      <a:pt x="523398" y="453347"/>
                      <a:pt x="526519" y="440480"/>
                      <a:pt x="529389" y="427566"/>
                    </a:cubicBezTo>
                    <a:cubicBezTo>
                      <a:pt x="533781" y="407801"/>
                      <a:pt x="538322" y="371201"/>
                      <a:pt x="548640" y="350564"/>
                    </a:cubicBezTo>
                    <a:cubicBezTo>
                      <a:pt x="553813" y="340217"/>
                      <a:pt x="562717" y="332035"/>
                      <a:pt x="567890" y="321688"/>
                    </a:cubicBezTo>
                    <a:cubicBezTo>
                      <a:pt x="572427" y="312613"/>
                      <a:pt x="572979" y="301887"/>
                      <a:pt x="577516" y="292812"/>
                    </a:cubicBezTo>
                    <a:cubicBezTo>
                      <a:pt x="582689" y="282465"/>
                      <a:pt x="591593" y="274283"/>
                      <a:pt x="596766" y="263936"/>
                    </a:cubicBezTo>
                    <a:cubicBezTo>
                      <a:pt x="601303" y="254861"/>
                      <a:pt x="601855" y="244136"/>
                      <a:pt x="606392" y="235061"/>
                    </a:cubicBezTo>
                    <a:cubicBezTo>
                      <a:pt x="611565" y="224714"/>
                      <a:pt x="563078" y="230248"/>
                      <a:pt x="587141" y="225435"/>
                    </a:cubicBezTo>
                    <a:close/>
                  </a:path>
                </a:pathLst>
              </a:cu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304800" y="762000"/>
                <a:ext cx="1295400" cy="400062"/>
              </a:xfrm>
              <a:prstGeom prst="rect">
                <a:avLst/>
              </a:prstGeom>
              <a:noFill/>
            </p:spPr>
            <p:txBody>
              <a:bodyPr>
                <a:spAutoFit/>
              </a:bodyPr>
              <a:lstStyle/>
              <a:p>
                <a:pPr fontAlgn="auto">
                  <a:spcBef>
                    <a:spcPts val="0"/>
                  </a:spcBef>
                  <a:spcAft>
                    <a:spcPts val="0"/>
                  </a:spcAft>
                  <a:defRPr/>
                </a:pPr>
                <a:r>
                  <a:rPr lang="en-US" sz="2000" b="1" dirty="0">
                    <a:solidFill>
                      <a:schemeClr val="accent6">
                        <a:lumMod val="50000"/>
                      </a:schemeClr>
                    </a:solidFill>
                    <a:latin typeface="+mn-lt"/>
                    <a:cs typeface="+mn-cs"/>
                  </a:rPr>
                  <a:t>N/B/M/S</a:t>
                </a:r>
              </a:p>
            </p:txBody>
          </p:sp>
        </p:grpSp>
        <p:sp>
          <p:nvSpPr>
            <p:cNvPr id="35846" name="TextBox 50"/>
            <p:cNvSpPr txBox="1">
              <a:spLocks noChangeArrowheads="1"/>
            </p:cNvSpPr>
            <p:nvPr/>
          </p:nvSpPr>
          <p:spPr bwMode="auto">
            <a:xfrm>
              <a:off x="609600" y="5638800"/>
              <a:ext cx="20574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Calibri" panose="020F0502020204030204" pitchFamily="34" charset="0"/>
                </a:rPr>
                <a:t>@ N, or</a:t>
              </a:r>
            </a:p>
            <a:p>
              <a:pPr eaLnBrk="1" hangingPunct="1"/>
              <a:r>
                <a:rPr lang="en-US" altLang="en-US" b="1">
                  <a:latin typeface="Calibri" panose="020F0502020204030204" pitchFamily="34" charset="0"/>
                </a:rPr>
                <a:t>@ Large, or  Region Meals</a:t>
              </a:r>
            </a:p>
          </p:txBody>
        </p:sp>
        <p:sp>
          <p:nvSpPr>
            <p:cNvPr id="35847" name="TextBox 51"/>
            <p:cNvSpPr txBox="1">
              <a:spLocks noChangeArrowheads="1"/>
            </p:cNvSpPr>
            <p:nvPr/>
          </p:nvSpPr>
          <p:spPr bwMode="auto">
            <a:xfrm>
              <a:off x="2971800" y="5486400"/>
              <a:ext cx="2743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Calibri" panose="020F0502020204030204" pitchFamily="34" charset="0"/>
                </a:rPr>
                <a:t>N</a:t>
              </a:r>
            </a:p>
            <a:p>
              <a:pPr eaLnBrk="1" hangingPunct="1">
                <a:buFont typeface="Arial" panose="020B0604020202020204" pitchFamily="34" charset="0"/>
                <a:buChar char="•"/>
              </a:pPr>
              <a:r>
                <a:rPr lang="en-US" altLang="en-US" b="1">
                  <a:latin typeface="Calibri" panose="020F0502020204030204" pitchFamily="34" charset="0"/>
                </a:rPr>
                <a:t>Village near Forest</a:t>
              </a:r>
            </a:p>
            <a:p>
              <a:pPr eaLnBrk="1" hangingPunct="1">
                <a:buFont typeface="Arial" panose="020B0604020202020204" pitchFamily="34" charset="0"/>
                <a:buChar char="•"/>
              </a:pPr>
              <a:r>
                <a:rPr lang="en-US" altLang="en-US" b="1">
                  <a:latin typeface="Calibri" panose="020F0502020204030204" pitchFamily="34" charset="0"/>
                </a:rPr>
                <a:t>Small Town</a:t>
              </a:r>
            </a:p>
            <a:p>
              <a:pPr eaLnBrk="1" hangingPunct="1">
                <a:buFont typeface="Arial" panose="020B0604020202020204" pitchFamily="34" charset="0"/>
                <a:buChar char="•"/>
              </a:pPr>
              <a:r>
                <a:rPr lang="en-US" altLang="en-US" b="1">
                  <a:latin typeface="Calibri" panose="020F0502020204030204" pitchFamily="34" charset="0"/>
                </a:rPr>
                <a:t>Carpenter, Blacksmith</a:t>
              </a:r>
            </a:p>
          </p:txBody>
        </p:sp>
      </p:grpSp>
    </p:spTree>
    <p:extLst>
      <p:ext uri="{BB962C8B-B14F-4D97-AF65-F5344CB8AC3E}">
        <p14:creationId xmlns:p14="http://schemas.microsoft.com/office/powerpoint/2010/main" xmlns="" val="241814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152400"/>
            <a:ext cx="7772400" cy="609600"/>
          </a:xfrm>
        </p:spPr>
        <p:txBody>
          <a:bodyPr>
            <a:normAutofit fontScale="90000"/>
          </a:bodyPr>
          <a:lstStyle/>
          <a:p>
            <a:r>
              <a:rPr lang="en-US" altLang="en-US" sz="3600" b="1">
                <a:solidFill>
                  <a:schemeClr val="bg1"/>
                </a:solidFill>
                <a:latin typeface="Bookman Old Style" panose="02050604050505020204" pitchFamily="18" charset="0"/>
              </a:rPr>
              <a:t>Horticulture/NTFP Processing</a:t>
            </a:r>
          </a:p>
        </p:txBody>
      </p:sp>
      <p:sp>
        <p:nvSpPr>
          <p:cNvPr id="103427" name="Text Box 3"/>
          <p:cNvSpPr txBox="1">
            <a:spLocks noChangeArrowheads="1"/>
          </p:cNvSpPr>
          <p:nvPr/>
        </p:nvSpPr>
        <p:spPr bwMode="auto">
          <a:xfrm>
            <a:off x="250825" y="765175"/>
            <a:ext cx="868680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lnSpc>
                <a:spcPct val="90000"/>
              </a:lnSpc>
              <a:spcBef>
                <a:spcPct val="20000"/>
              </a:spcBef>
              <a:buFont typeface="CommonBullets" pitchFamily="34" charset="2"/>
              <a:buNone/>
            </a:pPr>
            <a:r>
              <a:rPr lang="en-US" altLang="en-US" sz="2400" b="1">
                <a:solidFill>
                  <a:schemeClr val="accent1"/>
                </a:solidFill>
                <a:latin typeface="Times New Roman" panose="02020603050405020304" pitchFamily="18" charset="0"/>
              </a:rPr>
              <a:t>India is world’s largest producer of Fruits/Veg 65% by small farmers; but 25% wasted, only 3% processed  </a:t>
            </a:r>
            <a:endParaRPr kumimoji="1" lang="en-US" altLang="en-US" sz="2400">
              <a:solidFill>
                <a:schemeClr val="accent1"/>
              </a:solidFill>
              <a:latin typeface="Times New Roman" panose="02020603050405020304" pitchFamily="18" charset="0"/>
            </a:endParaRPr>
          </a:p>
        </p:txBody>
      </p:sp>
      <p:sp>
        <p:nvSpPr>
          <p:cNvPr id="103428" name="Rectangle 4"/>
          <p:cNvSpPr>
            <a:spLocks noGrp="1" noChangeArrowheads="1"/>
          </p:cNvSpPr>
          <p:nvPr>
            <p:ph type="body" sz="half" idx="1"/>
          </p:nvPr>
        </p:nvSpPr>
        <p:spPr>
          <a:xfrm>
            <a:off x="152400" y="1828800"/>
            <a:ext cx="3429000" cy="4876800"/>
          </a:xfrm>
          <a:noFill/>
          <a:ln w="31750">
            <a:solidFill>
              <a:schemeClr val="folHlink"/>
            </a:solidFill>
            <a:miter lim="800000"/>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indent="0">
              <a:lnSpc>
                <a:spcPct val="90000"/>
              </a:lnSpc>
              <a:spcBef>
                <a:spcPct val="0"/>
              </a:spcBef>
              <a:buFontTx/>
              <a:buNone/>
            </a:pPr>
            <a:r>
              <a:rPr lang="en-US" altLang="en-US" sz="2800" b="1" dirty="0" smtClean="0">
                <a:solidFill>
                  <a:srgbClr val="FF66FF"/>
                </a:solidFill>
                <a:latin typeface="Times New Roman" panose="02020603050405020304" pitchFamily="18" charset="0"/>
                <a:cs typeface="Times New Roman" panose="02020603050405020304" pitchFamily="18" charset="0"/>
              </a:rPr>
              <a:t>System Design</a:t>
            </a:r>
            <a:endParaRPr lang="en-US" altLang="en-US" sz="2400" b="1" dirty="0">
              <a:latin typeface="Times New Roman" panose="02020603050405020304" pitchFamily="18" charset="0"/>
              <a:cs typeface="Times New Roman" panose="02020603050405020304" pitchFamily="18" charset="0"/>
            </a:endParaRPr>
          </a:p>
          <a:p>
            <a:pPr marL="0" indent="0">
              <a:lnSpc>
                <a:spcPct val="90000"/>
              </a:lnSpc>
              <a:spcBef>
                <a:spcPct val="0"/>
              </a:spcBef>
              <a:buClr>
                <a:schemeClr val="folHlink"/>
              </a:buClr>
              <a:buSzPct val="60000"/>
              <a:buFont typeface="Wingdings" panose="05000000000000000000" pitchFamily="2" charset="2"/>
              <a:buChar char="Ø"/>
            </a:pPr>
            <a:r>
              <a:rPr lang="en-US" altLang="en-US" sz="2400" b="1" dirty="0">
                <a:solidFill>
                  <a:srgbClr val="66FF66"/>
                </a:solidFill>
                <a:latin typeface="Times New Roman" panose="02020603050405020304" pitchFamily="18" charset="0"/>
                <a:cs typeface="Times New Roman" panose="02020603050405020304" pitchFamily="18" charset="0"/>
              </a:rPr>
              <a:t> </a:t>
            </a:r>
            <a:r>
              <a:rPr lang="en-US" altLang="en-US" sz="2400" b="1" dirty="0">
                <a:solidFill>
                  <a:schemeClr val="folHlink"/>
                </a:solidFill>
                <a:latin typeface="Times New Roman" panose="02020603050405020304" pitchFamily="18" charset="0"/>
                <a:cs typeface="Times New Roman" panose="02020603050405020304" pitchFamily="18" charset="0"/>
              </a:rPr>
              <a:t>network of growers</a:t>
            </a:r>
          </a:p>
          <a:p>
            <a:pPr marL="0" indent="0">
              <a:lnSpc>
                <a:spcPct val="90000"/>
              </a:lnSpc>
              <a:spcBef>
                <a:spcPct val="0"/>
              </a:spcBef>
              <a:buClr>
                <a:schemeClr val="folHlink"/>
              </a:buClr>
              <a:buSzPct val="60000"/>
              <a:buFont typeface="Wingdings" panose="05000000000000000000" pitchFamily="2" charset="2"/>
              <a:buChar char="Ø"/>
            </a:pPr>
            <a:r>
              <a:rPr lang="en-US" altLang="en-US" sz="2400" b="1" dirty="0">
                <a:solidFill>
                  <a:schemeClr val="folHlink"/>
                </a:solidFill>
                <a:latin typeface="Times New Roman" panose="02020603050405020304" pitchFamily="18" charset="0"/>
                <a:cs typeface="Times New Roman" panose="02020603050405020304" pitchFamily="18" charset="0"/>
              </a:rPr>
              <a:t> cluster of 15-20 </a:t>
            </a:r>
            <a:r>
              <a:rPr lang="en-US" altLang="en-US" sz="2400" b="1" dirty="0" err="1">
                <a:solidFill>
                  <a:schemeClr val="folHlink"/>
                </a:solidFill>
                <a:latin typeface="Times New Roman" panose="02020603050405020304" pitchFamily="18" charset="0"/>
                <a:cs typeface="Times New Roman" panose="02020603050405020304" pitchFamily="18" charset="0"/>
              </a:rPr>
              <a:t>vill</a:t>
            </a:r>
            <a:r>
              <a:rPr lang="en-US" altLang="en-US" sz="2400" b="1" dirty="0">
                <a:solidFill>
                  <a:schemeClr val="folHlink"/>
                </a:solidFill>
                <a:latin typeface="Times New Roman" panose="02020603050405020304" pitchFamily="18" charset="0"/>
                <a:cs typeface="Times New Roman" panose="02020603050405020304" pitchFamily="18" charset="0"/>
              </a:rPr>
              <a:t>.</a:t>
            </a:r>
          </a:p>
          <a:p>
            <a:pPr marL="0" indent="0">
              <a:lnSpc>
                <a:spcPct val="90000"/>
              </a:lnSpc>
              <a:spcBef>
                <a:spcPct val="0"/>
              </a:spcBef>
              <a:buClr>
                <a:schemeClr val="folHlink"/>
              </a:buClr>
              <a:buSzPct val="60000"/>
              <a:buFont typeface="Wingdings" panose="05000000000000000000" pitchFamily="2" charset="2"/>
              <a:buChar char="Ø"/>
            </a:pPr>
            <a:r>
              <a:rPr lang="en-US" altLang="en-US" sz="2400" b="1" dirty="0">
                <a:solidFill>
                  <a:schemeClr val="folHlink"/>
                </a:solidFill>
                <a:latin typeface="Times New Roman" panose="02020603050405020304" pitchFamily="18" charset="0"/>
                <a:cs typeface="Times New Roman" panose="02020603050405020304" pitchFamily="18" charset="0"/>
              </a:rPr>
              <a:t> Nodal ‘mother’ Unit </a:t>
            </a:r>
          </a:p>
          <a:p>
            <a:pPr marL="0" indent="0">
              <a:lnSpc>
                <a:spcPct val="90000"/>
              </a:lnSpc>
              <a:spcBef>
                <a:spcPct val="0"/>
              </a:spcBef>
              <a:buClr>
                <a:schemeClr val="folHlink"/>
              </a:buClr>
              <a:buSzPct val="60000"/>
              <a:buFont typeface="Wingdings" panose="05000000000000000000" pitchFamily="2" charset="2"/>
              <a:buNone/>
            </a:pPr>
            <a:r>
              <a:rPr lang="en-US" altLang="en-US" sz="2400" b="1" dirty="0">
                <a:solidFill>
                  <a:schemeClr val="folHlink"/>
                </a:solidFill>
                <a:latin typeface="Times New Roman" panose="02020603050405020304" pitchFamily="18" charset="0"/>
                <a:cs typeface="Times New Roman" panose="02020603050405020304" pitchFamily="18" charset="0"/>
              </a:rPr>
              <a:t>   + </a:t>
            </a:r>
            <a:r>
              <a:rPr lang="en-US" altLang="en-US" sz="2400" b="1" dirty="0" err="1">
                <a:solidFill>
                  <a:schemeClr val="folHlink"/>
                </a:solidFill>
                <a:latin typeface="Times New Roman" panose="02020603050405020304" pitchFamily="18" charset="0"/>
                <a:cs typeface="Times New Roman" panose="02020603050405020304" pitchFamily="18" charset="0"/>
              </a:rPr>
              <a:t>vill</a:t>
            </a:r>
            <a:r>
              <a:rPr lang="en-US" altLang="en-US" sz="2400" b="1" dirty="0">
                <a:solidFill>
                  <a:schemeClr val="folHlink"/>
                </a:solidFill>
                <a:latin typeface="Times New Roman" panose="02020603050405020304" pitchFamily="18" charset="0"/>
                <a:cs typeface="Times New Roman" panose="02020603050405020304" pitchFamily="18" charset="0"/>
              </a:rPr>
              <a:t>. ‘satellite’ ops. </a:t>
            </a:r>
          </a:p>
          <a:p>
            <a:pPr marL="0" indent="0">
              <a:lnSpc>
                <a:spcPct val="90000"/>
              </a:lnSpc>
              <a:spcBef>
                <a:spcPct val="0"/>
              </a:spcBef>
              <a:buClr>
                <a:schemeClr val="folHlink"/>
              </a:buClr>
              <a:buSzPct val="60000"/>
              <a:buFont typeface="Wingdings" panose="05000000000000000000" pitchFamily="2" charset="2"/>
              <a:buChar char="Ø"/>
            </a:pPr>
            <a:r>
              <a:rPr lang="en-US" altLang="en-US" sz="2400" b="1" dirty="0">
                <a:solidFill>
                  <a:schemeClr val="folHlink"/>
                </a:solidFill>
                <a:latin typeface="Times New Roman" panose="02020603050405020304" pitchFamily="18" charset="0"/>
                <a:cs typeface="Times New Roman" panose="02020603050405020304" pitchFamily="18" charset="0"/>
              </a:rPr>
              <a:t> multi-product Unit</a:t>
            </a:r>
          </a:p>
          <a:p>
            <a:pPr marL="0" indent="0">
              <a:lnSpc>
                <a:spcPct val="90000"/>
              </a:lnSpc>
              <a:spcBef>
                <a:spcPct val="0"/>
              </a:spcBef>
              <a:buClr>
                <a:schemeClr val="folHlink"/>
              </a:buClr>
              <a:buSzPct val="60000"/>
              <a:buFont typeface="Wingdings" panose="05000000000000000000" pitchFamily="2" charset="2"/>
              <a:buChar char="Ø"/>
            </a:pPr>
            <a:r>
              <a:rPr lang="en-US" altLang="en-US" sz="2400" b="1" dirty="0">
                <a:solidFill>
                  <a:schemeClr val="folHlink"/>
                </a:solidFill>
                <a:latin typeface="Times New Roman" panose="02020603050405020304" pitchFamily="18" charset="0"/>
                <a:cs typeface="Times New Roman" panose="02020603050405020304" pitchFamily="18" charset="0"/>
              </a:rPr>
              <a:t> year-round ops.</a:t>
            </a:r>
          </a:p>
          <a:p>
            <a:pPr marL="0" indent="0">
              <a:lnSpc>
                <a:spcPct val="90000"/>
              </a:lnSpc>
              <a:spcBef>
                <a:spcPct val="0"/>
              </a:spcBef>
              <a:buClr>
                <a:schemeClr val="folHlink"/>
              </a:buClr>
              <a:buSzPct val="60000"/>
              <a:buFont typeface="Wingdings" panose="05000000000000000000" pitchFamily="2" charset="2"/>
              <a:buChar char="Ø"/>
            </a:pPr>
            <a:r>
              <a:rPr lang="en-US" altLang="en-US" sz="2400" b="1" dirty="0">
                <a:solidFill>
                  <a:schemeClr val="folHlink"/>
                </a:solidFill>
                <a:latin typeface="Times New Roman" panose="02020603050405020304" pitchFamily="18" charset="0"/>
                <a:cs typeface="Times New Roman" panose="02020603050405020304" pitchFamily="18" charset="0"/>
              </a:rPr>
              <a:t> FPO licensed</a:t>
            </a:r>
          </a:p>
          <a:p>
            <a:pPr marL="0" indent="0">
              <a:lnSpc>
                <a:spcPct val="90000"/>
              </a:lnSpc>
              <a:spcBef>
                <a:spcPct val="0"/>
              </a:spcBef>
              <a:buClr>
                <a:schemeClr val="folHlink"/>
              </a:buClr>
              <a:buSzPct val="60000"/>
              <a:buFont typeface="Wingdings" panose="05000000000000000000" pitchFamily="2" charset="2"/>
              <a:buChar char="Ø"/>
            </a:pPr>
            <a:r>
              <a:rPr lang="en-US" altLang="en-US" sz="2400" b="1" dirty="0">
                <a:solidFill>
                  <a:schemeClr val="folHlink"/>
                </a:solidFill>
                <a:latin typeface="Times New Roman" panose="02020603050405020304" pitchFamily="18" charset="0"/>
                <a:cs typeface="Times New Roman" panose="02020603050405020304" pitchFamily="18" charset="0"/>
              </a:rPr>
              <a:t> branded products</a:t>
            </a:r>
          </a:p>
          <a:p>
            <a:pPr marL="0" indent="0">
              <a:lnSpc>
                <a:spcPct val="90000"/>
              </a:lnSpc>
              <a:spcBef>
                <a:spcPct val="0"/>
              </a:spcBef>
              <a:buClr>
                <a:schemeClr val="folHlink"/>
              </a:buClr>
              <a:buSzPct val="60000"/>
              <a:buFont typeface="Wingdings" panose="05000000000000000000" pitchFamily="2" charset="2"/>
              <a:buChar char="Ø"/>
            </a:pPr>
            <a:r>
              <a:rPr lang="en-US" altLang="en-US" sz="2400" b="1" dirty="0">
                <a:solidFill>
                  <a:schemeClr val="folHlink"/>
                </a:solidFill>
                <a:latin typeface="Times New Roman" panose="02020603050405020304" pitchFamily="18" charset="0"/>
                <a:cs typeface="Times New Roman" panose="02020603050405020304" pitchFamily="18" charset="0"/>
              </a:rPr>
              <a:t> local/nearby markets</a:t>
            </a:r>
          </a:p>
          <a:p>
            <a:pPr marL="0" indent="0">
              <a:lnSpc>
                <a:spcPct val="90000"/>
              </a:lnSpc>
              <a:spcBef>
                <a:spcPct val="0"/>
              </a:spcBef>
              <a:buClr>
                <a:schemeClr val="folHlink"/>
              </a:buClr>
              <a:buSzPct val="60000"/>
              <a:buFont typeface="Wingdings" panose="05000000000000000000" pitchFamily="2" charset="2"/>
              <a:buChar char="Ø"/>
            </a:pPr>
            <a:r>
              <a:rPr lang="en-US" altLang="en-US" sz="2400" b="1" dirty="0">
                <a:solidFill>
                  <a:schemeClr val="folHlink"/>
                </a:solidFill>
                <a:latin typeface="Times New Roman" panose="02020603050405020304" pitchFamily="18" charset="0"/>
                <a:cs typeface="Times New Roman" panose="02020603050405020304" pitchFamily="18" charset="0"/>
              </a:rPr>
              <a:t> finished/semi-fin. for</a:t>
            </a:r>
          </a:p>
          <a:p>
            <a:pPr marL="0" indent="0">
              <a:lnSpc>
                <a:spcPct val="90000"/>
              </a:lnSpc>
              <a:spcBef>
                <a:spcPct val="0"/>
              </a:spcBef>
              <a:buClr>
                <a:schemeClr val="folHlink"/>
              </a:buClr>
              <a:buSzPct val="60000"/>
              <a:buFont typeface="Wingdings" panose="05000000000000000000" pitchFamily="2" charset="2"/>
              <a:buNone/>
            </a:pPr>
            <a:r>
              <a:rPr lang="en-US" altLang="en-US" sz="2400" b="1" dirty="0">
                <a:solidFill>
                  <a:schemeClr val="folHlink"/>
                </a:solidFill>
                <a:latin typeface="Times New Roman" panose="02020603050405020304" pitchFamily="18" charset="0"/>
                <a:cs typeface="Times New Roman" panose="02020603050405020304" pitchFamily="18" charset="0"/>
              </a:rPr>
              <a:t>   bulk buyers</a:t>
            </a:r>
          </a:p>
          <a:p>
            <a:pPr marL="0" indent="0">
              <a:lnSpc>
                <a:spcPct val="90000"/>
              </a:lnSpc>
              <a:spcBef>
                <a:spcPct val="0"/>
              </a:spcBef>
              <a:buClr>
                <a:schemeClr val="folHlink"/>
              </a:buClr>
              <a:buSzPct val="60000"/>
              <a:buFont typeface="Wingdings" panose="05000000000000000000" pitchFamily="2" charset="2"/>
              <a:buChar char="Ø"/>
            </a:pPr>
            <a:r>
              <a:rPr lang="en-US" altLang="en-US" sz="2400" b="1" dirty="0">
                <a:solidFill>
                  <a:schemeClr val="folHlink"/>
                </a:solidFill>
                <a:latin typeface="Times New Roman" panose="02020603050405020304" pitchFamily="18" charset="0"/>
                <a:cs typeface="Times New Roman" panose="02020603050405020304" pitchFamily="18" charset="0"/>
              </a:rPr>
              <a:t> 10 f-t, 40-50 seasonal</a:t>
            </a:r>
          </a:p>
          <a:p>
            <a:pPr marL="0" indent="0">
              <a:lnSpc>
                <a:spcPct val="90000"/>
              </a:lnSpc>
              <a:spcBef>
                <a:spcPct val="0"/>
              </a:spcBef>
              <a:buClr>
                <a:schemeClr val="folHlink"/>
              </a:buClr>
              <a:buSzPct val="60000"/>
              <a:buFont typeface="Wingdings" panose="05000000000000000000" pitchFamily="2" charset="2"/>
              <a:buNone/>
            </a:pPr>
            <a:r>
              <a:rPr lang="en-US" altLang="en-US" sz="2400" b="1" dirty="0">
                <a:solidFill>
                  <a:schemeClr val="folHlink"/>
                </a:solidFill>
                <a:latin typeface="Times New Roman" panose="02020603050405020304" pitchFamily="18" charset="0"/>
                <a:cs typeface="Times New Roman" panose="02020603050405020304" pitchFamily="18" charset="0"/>
              </a:rPr>
              <a:t>   jobs mostly women</a:t>
            </a:r>
            <a:r>
              <a:rPr lang="en-US" altLang="en-US" sz="2400" b="1" dirty="0">
                <a:solidFill>
                  <a:srgbClr val="66FF66"/>
                </a:solidFill>
                <a:latin typeface="Times New Roman" panose="02020603050405020304" pitchFamily="18" charset="0"/>
                <a:cs typeface="Times New Roman" panose="02020603050405020304" pitchFamily="18" charset="0"/>
              </a:rPr>
              <a:t> </a:t>
            </a:r>
          </a:p>
          <a:p>
            <a:pPr marL="0" indent="0">
              <a:lnSpc>
                <a:spcPct val="90000"/>
              </a:lnSpc>
              <a:buFont typeface="CommonBullets" pitchFamily="34" charset="2"/>
              <a:buNone/>
            </a:pPr>
            <a:endParaRPr lang="en-US" altLang="en-US" sz="2400" b="1" dirty="0">
              <a:solidFill>
                <a:schemeClr val="accent1"/>
              </a:solidFill>
              <a:latin typeface="Times New Roman" panose="02020603050405020304" pitchFamily="18" charset="0"/>
              <a:cs typeface="Times New Roman" panose="02020603050405020304" pitchFamily="18" charset="0"/>
            </a:endParaRPr>
          </a:p>
        </p:txBody>
      </p:sp>
      <p:pic>
        <p:nvPicPr>
          <p:cNvPr id="103429" name="Picture 5" descr="Slide 010 Photo 1 Char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9375" y="1620838"/>
            <a:ext cx="2151063" cy="2743200"/>
          </a:xfrm>
          <a:prstGeom prst="rect">
            <a:avLst/>
          </a:prstGeom>
          <a:noFill/>
          <a:ln w="31750">
            <a:solidFill>
              <a:srgbClr val="00FFFF"/>
            </a:solidFill>
            <a:miter lim="800000"/>
            <a:headEnd/>
            <a:tailEnd/>
          </a:ln>
          <a:extLst>
            <a:ext uri="{909E8E84-426E-40DD-AFC4-6F175D3DCCD1}">
              <a14:hiddenFill xmlns:a14="http://schemas.microsoft.com/office/drawing/2010/main" xmlns="">
                <a:solidFill>
                  <a:srgbClr val="FFFFFF"/>
                </a:solidFill>
              </a14:hiddenFill>
            </a:ext>
          </a:extLst>
        </p:spPr>
      </p:pic>
      <p:pic>
        <p:nvPicPr>
          <p:cNvPr id="103430" name="Picture 6" descr="Slide 010 Photo 2 labe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53200" y="1184275"/>
            <a:ext cx="2155825" cy="3168650"/>
          </a:xfrm>
          <a:prstGeom prst="rect">
            <a:avLst/>
          </a:prstGeom>
          <a:noFill/>
          <a:ln w="31750">
            <a:solidFill>
              <a:srgbClr val="00FFFF"/>
            </a:solidFill>
            <a:miter lim="800000"/>
            <a:headEnd/>
            <a:tailEnd/>
          </a:ln>
          <a:extLst>
            <a:ext uri="{909E8E84-426E-40DD-AFC4-6F175D3DCCD1}">
              <a14:hiddenFill xmlns:a14="http://schemas.microsoft.com/office/drawing/2010/main" xmlns="">
                <a:solidFill>
                  <a:srgbClr val="FFFFFF"/>
                </a:solidFill>
              </a14:hiddenFill>
            </a:ext>
          </a:extLst>
        </p:spPr>
      </p:pic>
      <p:pic>
        <p:nvPicPr>
          <p:cNvPr id="103431" name="Picture 7" descr="Slide 010 Photo 4 Dry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7600" y="4475163"/>
            <a:ext cx="2620963" cy="1719262"/>
          </a:xfrm>
          <a:prstGeom prst="rect">
            <a:avLst/>
          </a:prstGeom>
          <a:noFill/>
          <a:extLst>
            <a:ext uri="{909E8E84-426E-40DD-AFC4-6F175D3DCCD1}">
              <a14:hiddenFill xmlns:a14="http://schemas.microsoft.com/office/drawing/2010/main" xmlns="">
                <a:solidFill>
                  <a:srgbClr val="FFFFFF"/>
                </a:solidFill>
              </a14:hiddenFill>
            </a:ext>
          </a:extLst>
        </p:spPr>
      </p:pic>
      <p:pic>
        <p:nvPicPr>
          <p:cNvPr id="103432" name="Picture 8" descr="Slide 010 Photo 3 Processi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50013" y="4475163"/>
            <a:ext cx="2590800" cy="1728787"/>
          </a:xfrm>
          <a:prstGeom prst="rect">
            <a:avLst/>
          </a:prstGeom>
          <a:noFill/>
          <a:extLst>
            <a:ext uri="{909E8E84-426E-40DD-AFC4-6F175D3DCCD1}">
              <a14:hiddenFill xmlns:a14="http://schemas.microsoft.com/office/drawing/2010/main" xmlns="">
                <a:solidFill>
                  <a:srgbClr val="FFFFFF"/>
                </a:solidFill>
              </a14:hiddenFill>
            </a:ext>
          </a:extLst>
        </p:spPr>
      </p:pic>
      <p:sp>
        <p:nvSpPr>
          <p:cNvPr id="103433" name="Text Box 9"/>
          <p:cNvSpPr txBox="1">
            <a:spLocks noChangeArrowheads="1"/>
          </p:cNvSpPr>
          <p:nvPr/>
        </p:nvSpPr>
        <p:spPr bwMode="auto">
          <a:xfrm>
            <a:off x="3962400" y="6283325"/>
            <a:ext cx="4800600" cy="488950"/>
          </a:xfrm>
          <a:prstGeom prst="rect">
            <a:avLst/>
          </a:prstGeom>
          <a:noFill/>
          <a:ln w="31750" cap="sq">
            <a:solidFill>
              <a:schemeClr val="accent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solidFill>
                  <a:schemeClr val="accent1"/>
                </a:solidFill>
                <a:latin typeface="Times New Roman" panose="02020603050405020304" pitchFamily="18" charset="0"/>
              </a:rPr>
              <a:t>Over 40 Units set up all over India</a:t>
            </a:r>
          </a:p>
        </p:txBody>
      </p:sp>
    </p:spTree>
    <p:extLst>
      <p:ext uri="{BB962C8B-B14F-4D97-AF65-F5344CB8AC3E}">
        <p14:creationId xmlns:p14="http://schemas.microsoft.com/office/powerpoint/2010/main" xmlns="" val="1941761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0"/>
            <a:ext cx="7772400" cy="692150"/>
          </a:xfrm>
        </p:spPr>
        <p:txBody>
          <a:bodyPr/>
          <a:lstStyle/>
          <a:p>
            <a:r>
              <a:rPr lang="en-US" altLang="en-US" sz="3600" b="1">
                <a:solidFill>
                  <a:srgbClr val="FF66FF"/>
                </a:solidFill>
                <a:latin typeface="Bookman Old Style" panose="02050604050505020204" pitchFamily="18" charset="0"/>
              </a:rPr>
              <a:t>Red-Clay Pottery</a:t>
            </a:r>
            <a:endParaRPr lang="en-US" altLang="en-US" sz="3600">
              <a:latin typeface="Bookman Old Style" panose="02050604050505020204" pitchFamily="18" charset="0"/>
            </a:endParaRPr>
          </a:p>
        </p:txBody>
      </p:sp>
      <p:sp>
        <p:nvSpPr>
          <p:cNvPr id="106499" name="Text Box 3"/>
          <p:cNvSpPr txBox="1">
            <a:spLocks noChangeArrowheads="1"/>
          </p:cNvSpPr>
          <p:nvPr/>
        </p:nvSpPr>
        <p:spPr bwMode="auto">
          <a:xfrm>
            <a:off x="304800" y="704850"/>
            <a:ext cx="883920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lnSpc>
                <a:spcPct val="90000"/>
              </a:lnSpc>
              <a:spcBef>
                <a:spcPct val="20000"/>
              </a:spcBef>
            </a:pPr>
            <a:r>
              <a:rPr lang="en-US" altLang="en-US" sz="2400" b="1" dirty="0">
                <a:solidFill>
                  <a:schemeClr val="bg1"/>
                </a:solidFill>
                <a:latin typeface="Times New Roman" panose="02020603050405020304" pitchFamily="18" charset="0"/>
              </a:rPr>
              <a:t>400,000 Potters in India in near-terminal decline due to shrinking markets, rival materials, old techniques, limitations of red clay</a:t>
            </a:r>
            <a:endParaRPr kumimoji="1" lang="en-US" altLang="en-US" sz="2400" dirty="0">
              <a:solidFill>
                <a:schemeClr val="bg1"/>
              </a:solidFill>
              <a:latin typeface="Times New Roman" panose="02020603050405020304" pitchFamily="18" charset="0"/>
            </a:endParaRPr>
          </a:p>
        </p:txBody>
      </p:sp>
      <p:sp>
        <p:nvSpPr>
          <p:cNvPr id="106500" name="Text Box 4"/>
          <p:cNvSpPr txBox="1">
            <a:spLocks noChangeArrowheads="1"/>
          </p:cNvSpPr>
          <p:nvPr/>
        </p:nvSpPr>
        <p:spPr bwMode="auto">
          <a:xfrm>
            <a:off x="285750" y="1524000"/>
            <a:ext cx="3962400" cy="3416300"/>
          </a:xfrm>
          <a:prstGeom prst="rect">
            <a:avLst/>
          </a:prstGeom>
          <a:noFill/>
          <a:ln w="38100">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solidFill>
                  <a:schemeClr val="bg1"/>
                </a:solidFill>
                <a:latin typeface="Times New Roman" panose="02020603050405020304" pitchFamily="18" charset="0"/>
              </a:rPr>
              <a:t>CTD Technology Package</a:t>
            </a:r>
            <a:r>
              <a:rPr lang="en-US" altLang="en-US" sz="2400" b="1" dirty="0">
                <a:solidFill>
                  <a:schemeClr val="accent1"/>
                </a:solidFill>
                <a:latin typeface="Times New Roman" panose="02020603050405020304" pitchFamily="18" charset="0"/>
              </a:rPr>
              <a:t> </a:t>
            </a:r>
          </a:p>
          <a:p>
            <a:pPr eaLnBrk="0" hangingPunct="0">
              <a:buClr>
                <a:schemeClr val="accent1"/>
              </a:buClr>
              <a:buFont typeface="Wingdings" panose="05000000000000000000" pitchFamily="2" charset="2"/>
              <a:buChar char="Ø"/>
            </a:pPr>
            <a:r>
              <a:rPr lang="en-US" altLang="en-US" sz="2400" dirty="0">
                <a:solidFill>
                  <a:schemeClr val="accent1"/>
                </a:solidFill>
                <a:latin typeface="Times New Roman" panose="02020603050405020304" pitchFamily="18" charset="0"/>
              </a:rPr>
              <a:t> </a:t>
            </a:r>
            <a:r>
              <a:rPr lang="en-US" altLang="en-US" sz="2400" b="1" dirty="0">
                <a:solidFill>
                  <a:schemeClr val="accent1"/>
                </a:solidFill>
                <a:latin typeface="Times New Roman" panose="02020603050405020304" pitchFamily="18" charset="0"/>
              </a:rPr>
              <a:t>upgraded clay (1050 </a:t>
            </a:r>
            <a:r>
              <a:rPr lang="en-US" altLang="en-US" sz="2000" b="1" dirty="0">
                <a:solidFill>
                  <a:schemeClr val="accent1"/>
                </a:solidFill>
                <a:latin typeface="Times New Roman" panose="02020603050405020304" pitchFamily="18" charset="0"/>
              </a:rPr>
              <a:t>°</a:t>
            </a:r>
            <a:r>
              <a:rPr lang="en-US" altLang="en-US" sz="2400" b="1" dirty="0">
                <a:solidFill>
                  <a:schemeClr val="accent1"/>
                </a:solidFill>
                <a:latin typeface="Times New Roman" panose="02020603050405020304" pitchFamily="18" charset="0"/>
              </a:rPr>
              <a:t> C)   </a:t>
            </a:r>
          </a:p>
          <a:p>
            <a:pPr lvl="1" eaLnBrk="0" hangingPunct="0">
              <a:buClr>
                <a:schemeClr val="folHlink"/>
              </a:buClr>
              <a:buFont typeface="Wingdings" panose="05000000000000000000" pitchFamily="2" charset="2"/>
              <a:buChar char="§"/>
            </a:pPr>
            <a:r>
              <a:rPr lang="en-US" altLang="en-US" sz="2400" b="1" dirty="0">
                <a:solidFill>
                  <a:schemeClr val="accent1"/>
                </a:solidFill>
                <a:latin typeface="Times New Roman" panose="02020603050405020304" pitchFamily="18" charset="0"/>
              </a:rPr>
              <a:t> </a:t>
            </a:r>
            <a:r>
              <a:rPr lang="en-US" altLang="en-US" sz="2400" b="1" dirty="0">
                <a:solidFill>
                  <a:schemeClr val="folHlink"/>
                </a:solidFill>
                <a:latin typeface="Times New Roman" panose="02020603050405020304" pitchFamily="18" charset="0"/>
              </a:rPr>
              <a:t>red-clay + admixtures</a:t>
            </a:r>
            <a:endParaRPr lang="en-US" altLang="en-US" sz="2400" b="1" dirty="0">
              <a:solidFill>
                <a:schemeClr val="accent1"/>
              </a:solidFill>
              <a:latin typeface="Times New Roman" panose="02020603050405020304" pitchFamily="18" charset="0"/>
            </a:endParaRPr>
          </a:p>
          <a:p>
            <a:pPr eaLnBrk="0" hangingPunct="0">
              <a:buClr>
                <a:schemeClr val="accent1"/>
              </a:buClr>
              <a:buFont typeface="Wingdings" panose="05000000000000000000" pitchFamily="2" charset="2"/>
              <a:buChar char="Ø"/>
            </a:pPr>
            <a:r>
              <a:rPr lang="en-US" altLang="en-US" sz="2400" b="1" dirty="0">
                <a:solidFill>
                  <a:schemeClr val="accent1"/>
                </a:solidFill>
                <a:latin typeface="Times New Roman" panose="02020603050405020304" pitchFamily="18" charset="0"/>
              </a:rPr>
              <a:t> diversified product range</a:t>
            </a:r>
          </a:p>
          <a:p>
            <a:pPr lvl="1" eaLnBrk="0" hangingPunct="0">
              <a:buClr>
                <a:schemeClr val="folHlink"/>
              </a:buClr>
              <a:buFont typeface="Wingdings" panose="05000000000000000000" pitchFamily="2" charset="2"/>
              <a:buChar char="§"/>
            </a:pPr>
            <a:r>
              <a:rPr lang="en-US" altLang="en-US" sz="2400" b="1" dirty="0">
                <a:solidFill>
                  <a:schemeClr val="accent1"/>
                </a:solidFill>
                <a:latin typeface="Times New Roman" panose="02020603050405020304" pitchFamily="18" charset="0"/>
              </a:rPr>
              <a:t> </a:t>
            </a:r>
            <a:r>
              <a:rPr lang="en-US" altLang="en-US" sz="2400" b="1" dirty="0">
                <a:solidFill>
                  <a:schemeClr val="folHlink"/>
                </a:solidFill>
                <a:latin typeface="Times New Roman" panose="02020603050405020304" pitchFamily="18" charset="0"/>
              </a:rPr>
              <a:t>table-ware, tiles...</a:t>
            </a:r>
            <a:endParaRPr lang="en-US" altLang="en-US" sz="2400" b="1" dirty="0">
              <a:solidFill>
                <a:schemeClr val="accent1"/>
              </a:solidFill>
              <a:latin typeface="Times New Roman" panose="02020603050405020304" pitchFamily="18" charset="0"/>
            </a:endParaRPr>
          </a:p>
          <a:p>
            <a:pPr eaLnBrk="0" hangingPunct="0">
              <a:buClr>
                <a:schemeClr val="accent1"/>
              </a:buClr>
              <a:buFont typeface="Wingdings" panose="05000000000000000000" pitchFamily="2" charset="2"/>
              <a:buChar char="Ø"/>
            </a:pPr>
            <a:r>
              <a:rPr lang="en-US" altLang="en-US" sz="2400" b="1" dirty="0">
                <a:solidFill>
                  <a:schemeClr val="accent1"/>
                </a:solidFill>
                <a:latin typeface="Times New Roman" panose="02020603050405020304" pitchFamily="18" charset="0"/>
              </a:rPr>
              <a:t> ‘new’ forming methods </a:t>
            </a:r>
          </a:p>
          <a:p>
            <a:pPr lvl="1" eaLnBrk="0" hangingPunct="0">
              <a:buClr>
                <a:schemeClr val="folHlink"/>
              </a:buClr>
              <a:buFont typeface="Wingdings" panose="05000000000000000000" pitchFamily="2" charset="2"/>
              <a:buChar char="§"/>
            </a:pPr>
            <a:r>
              <a:rPr lang="en-US" altLang="en-US" sz="2400" b="1" dirty="0">
                <a:solidFill>
                  <a:schemeClr val="accent1"/>
                </a:solidFill>
                <a:latin typeface="Times New Roman" panose="02020603050405020304" pitchFamily="18" charset="0"/>
              </a:rPr>
              <a:t> </a:t>
            </a:r>
            <a:r>
              <a:rPr lang="en-US" altLang="en-US" sz="2400" b="1" dirty="0">
                <a:solidFill>
                  <a:schemeClr val="folHlink"/>
                </a:solidFill>
                <a:latin typeface="Times New Roman" panose="02020603050405020304" pitchFamily="18" charset="0"/>
              </a:rPr>
              <a:t>slip cast, press, jigger</a:t>
            </a:r>
            <a:r>
              <a:rPr lang="en-US" altLang="en-US" sz="2400" b="1" dirty="0">
                <a:solidFill>
                  <a:schemeClr val="accent1"/>
                </a:solidFill>
                <a:latin typeface="Times New Roman" panose="02020603050405020304" pitchFamily="18" charset="0"/>
              </a:rPr>
              <a:t> </a:t>
            </a:r>
          </a:p>
          <a:p>
            <a:pPr eaLnBrk="0" hangingPunct="0">
              <a:buClr>
                <a:schemeClr val="accent1"/>
              </a:buClr>
              <a:buFont typeface="Wingdings" panose="05000000000000000000" pitchFamily="2" charset="2"/>
              <a:buChar char="Ø"/>
            </a:pPr>
            <a:r>
              <a:rPr lang="en-US" altLang="en-US" sz="2400" b="1" dirty="0">
                <a:solidFill>
                  <a:schemeClr val="accent1"/>
                </a:solidFill>
                <a:latin typeface="Times New Roman" panose="02020603050405020304" pitchFamily="18" charset="0"/>
              </a:rPr>
              <a:t> equipment/machines </a:t>
            </a:r>
          </a:p>
          <a:p>
            <a:pPr lvl="1" eaLnBrk="0" hangingPunct="0">
              <a:buClr>
                <a:schemeClr val="folHlink"/>
              </a:buClr>
              <a:buFont typeface="Wingdings" panose="05000000000000000000" pitchFamily="2" charset="2"/>
              <a:buChar char="§"/>
            </a:pPr>
            <a:r>
              <a:rPr lang="en-US" altLang="en-US" sz="2400" b="1" dirty="0">
                <a:solidFill>
                  <a:schemeClr val="accent1"/>
                </a:solidFill>
                <a:latin typeface="Times New Roman" panose="02020603050405020304" pitchFamily="18" charset="0"/>
              </a:rPr>
              <a:t> </a:t>
            </a:r>
            <a:r>
              <a:rPr lang="en-US" altLang="en-US" sz="2400" b="1" dirty="0">
                <a:solidFill>
                  <a:schemeClr val="folHlink"/>
                </a:solidFill>
                <a:latin typeface="Times New Roman" panose="02020603050405020304" pitchFamily="18" charset="0"/>
              </a:rPr>
              <a:t>pug mill, ball mill, kiln</a:t>
            </a:r>
            <a:endParaRPr lang="en-US" altLang="en-US" sz="2400" b="1" dirty="0">
              <a:solidFill>
                <a:schemeClr val="accent1"/>
              </a:solidFill>
              <a:latin typeface="Times New Roman" panose="02020603050405020304" pitchFamily="18" charset="0"/>
            </a:endParaRPr>
          </a:p>
        </p:txBody>
      </p:sp>
      <p:sp>
        <p:nvSpPr>
          <p:cNvPr id="106501" name="Text Box 5"/>
          <p:cNvSpPr txBox="1">
            <a:spLocks noChangeArrowheads="1"/>
          </p:cNvSpPr>
          <p:nvPr/>
        </p:nvSpPr>
        <p:spPr bwMode="auto">
          <a:xfrm>
            <a:off x="304800" y="5162550"/>
            <a:ext cx="3962400" cy="1584325"/>
          </a:xfrm>
          <a:prstGeom prst="rect">
            <a:avLst/>
          </a:prstGeom>
          <a:noFill/>
          <a:ln w="31750">
            <a:solidFill>
              <a:srgbClr val="00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altLang="en-US" sz="2400" b="1">
                <a:solidFill>
                  <a:schemeClr val="bg1"/>
                </a:solidFill>
                <a:latin typeface="Times New Roman" panose="02020603050405020304" pitchFamily="18" charset="0"/>
              </a:rPr>
              <a:t>Field Model</a:t>
            </a:r>
          </a:p>
          <a:p>
            <a:pPr eaLnBrk="0" hangingPunct="0">
              <a:buClr>
                <a:srgbClr val="00FF00"/>
              </a:buClr>
              <a:buFont typeface="Wingdings" panose="05000000000000000000" pitchFamily="2" charset="2"/>
              <a:buChar char="v"/>
            </a:pPr>
            <a:r>
              <a:rPr lang="en-US" altLang="en-US" sz="2400" b="1">
                <a:solidFill>
                  <a:schemeClr val="accent1"/>
                </a:solidFill>
                <a:latin typeface="Times New Roman" panose="02020603050405020304" pitchFamily="18" charset="0"/>
              </a:rPr>
              <a:t> </a:t>
            </a:r>
            <a:r>
              <a:rPr lang="en-US" altLang="en-US" sz="2400" b="1">
                <a:solidFill>
                  <a:srgbClr val="00FF00"/>
                </a:solidFill>
                <a:latin typeface="Times New Roman" panose="02020603050405020304" pitchFamily="18" charset="0"/>
              </a:rPr>
              <a:t>Unit for 6-10 Potters</a:t>
            </a:r>
          </a:p>
          <a:p>
            <a:pPr eaLnBrk="0" hangingPunct="0">
              <a:buClr>
                <a:srgbClr val="00FF00"/>
              </a:buClr>
              <a:buFont typeface="Wingdings" panose="05000000000000000000" pitchFamily="2" charset="2"/>
              <a:buChar char="v"/>
            </a:pPr>
            <a:r>
              <a:rPr lang="en-US" altLang="en-US" sz="2400" b="1">
                <a:solidFill>
                  <a:srgbClr val="00FF00"/>
                </a:solidFill>
                <a:latin typeface="Times New Roman" panose="02020603050405020304" pitchFamily="18" charset="0"/>
              </a:rPr>
              <a:t> satellite Units upto biscuit</a:t>
            </a:r>
          </a:p>
          <a:p>
            <a:pPr eaLnBrk="0" hangingPunct="0">
              <a:buClr>
                <a:srgbClr val="00FF00"/>
              </a:buClr>
              <a:buFont typeface="Wingdings" panose="05000000000000000000" pitchFamily="2" charset="2"/>
              <a:buChar char="v"/>
            </a:pPr>
            <a:r>
              <a:rPr lang="en-US" altLang="en-US" sz="2400" b="1">
                <a:solidFill>
                  <a:srgbClr val="00FF00"/>
                </a:solidFill>
                <a:latin typeface="Times New Roman" panose="02020603050405020304" pitchFamily="18" charset="0"/>
              </a:rPr>
              <a:t> local incl. tourist markets</a:t>
            </a:r>
          </a:p>
        </p:txBody>
      </p:sp>
      <p:sp>
        <p:nvSpPr>
          <p:cNvPr id="106502" name="Text Box 6"/>
          <p:cNvSpPr txBox="1">
            <a:spLocks noChangeArrowheads="1"/>
          </p:cNvSpPr>
          <p:nvPr/>
        </p:nvSpPr>
        <p:spPr bwMode="auto">
          <a:xfrm>
            <a:off x="8001000" y="4267200"/>
            <a:ext cx="1219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kumimoji="1" lang="en-US" altLang="en-US" b="1">
                <a:solidFill>
                  <a:schemeClr val="bg1"/>
                </a:solidFill>
                <a:latin typeface="Times New Roman" panose="02020603050405020304" pitchFamily="18" charset="0"/>
              </a:rPr>
              <a:t>CTD </a:t>
            </a:r>
          </a:p>
          <a:p>
            <a:pPr algn="ctr" eaLnBrk="0" hangingPunct="0"/>
            <a:r>
              <a:rPr kumimoji="1" lang="en-US" altLang="en-US" b="1">
                <a:solidFill>
                  <a:schemeClr val="bg1"/>
                </a:solidFill>
                <a:latin typeface="Times New Roman" panose="02020603050405020304" pitchFamily="18" charset="0"/>
              </a:rPr>
              <a:t>LPG Kiln</a:t>
            </a:r>
          </a:p>
        </p:txBody>
      </p:sp>
      <p:sp>
        <p:nvSpPr>
          <p:cNvPr id="106504" name="Text Box 8"/>
          <p:cNvSpPr txBox="1">
            <a:spLocks noChangeArrowheads="1"/>
          </p:cNvSpPr>
          <p:nvPr/>
        </p:nvSpPr>
        <p:spPr bwMode="auto">
          <a:xfrm>
            <a:off x="7772400" y="5654675"/>
            <a:ext cx="9144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en-US" altLang="en-US" sz="2400" b="1">
                <a:solidFill>
                  <a:schemeClr val="bg1"/>
                </a:solidFill>
                <a:latin typeface="Times New Roman" panose="02020603050405020304" pitchFamily="18" charset="0"/>
              </a:rPr>
              <a:t>Pilot</a:t>
            </a:r>
          </a:p>
          <a:p>
            <a:pPr eaLnBrk="0" hangingPunct="0"/>
            <a:r>
              <a:rPr kumimoji="1" lang="en-US" altLang="en-US" sz="2400" b="1">
                <a:solidFill>
                  <a:schemeClr val="bg1"/>
                </a:solidFill>
                <a:latin typeface="Times New Roman" panose="02020603050405020304" pitchFamily="18" charset="0"/>
              </a:rPr>
              <a:t>Plant</a:t>
            </a:r>
          </a:p>
        </p:txBody>
      </p:sp>
      <p:pic>
        <p:nvPicPr>
          <p:cNvPr id="106505" name="Picture 9" descr="Slide 9 Photo 1 Cast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60875" y="1524000"/>
            <a:ext cx="2009775" cy="2790825"/>
          </a:xfrm>
          <a:prstGeom prst="rect">
            <a:avLst/>
          </a:prstGeom>
          <a:noFill/>
          <a:ln w="31750">
            <a:solidFill>
              <a:srgbClr val="00FFFF"/>
            </a:solidFill>
            <a:miter lim="800000"/>
            <a:headEnd/>
            <a:tailEnd/>
          </a:ln>
          <a:extLst>
            <a:ext uri="{909E8E84-426E-40DD-AFC4-6F175D3DCCD1}">
              <a14:hiddenFill xmlns:a14="http://schemas.microsoft.com/office/drawing/2010/main" xmlns="">
                <a:solidFill>
                  <a:srgbClr val="FFFFFF"/>
                </a:solidFill>
              </a14:hiddenFill>
            </a:ext>
          </a:extLst>
        </p:spPr>
      </p:pic>
      <p:pic>
        <p:nvPicPr>
          <p:cNvPr id="106506" name="Picture 10" descr="Slide 9 Photo 2 Kil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61175" y="1544638"/>
            <a:ext cx="2200275" cy="2743200"/>
          </a:xfrm>
          <a:prstGeom prst="rect">
            <a:avLst/>
          </a:prstGeom>
          <a:noFill/>
          <a:ln w="31750">
            <a:solidFill>
              <a:srgbClr val="00FFFF"/>
            </a:solidFill>
            <a:miter lim="800000"/>
            <a:headEnd/>
            <a:tailEnd/>
          </a:ln>
          <a:extLst>
            <a:ext uri="{909E8E84-426E-40DD-AFC4-6F175D3DCCD1}">
              <a14:hiddenFill xmlns:a14="http://schemas.microsoft.com/office/drawing/2010/main" xmlns="">
                <a:solidFill>
                  <a:srgbClr val="FFFFFF"/>
                </a:solidFill>
              </a14:hiddenFill>
            </a:ext>
          </a:extLst>
        </p:spPr>
      </p:pic>
      <p:pic>
        <p:nvPicPr>
          <p:cNvPr id="106507" name="Picture 11" descr="Slide 9 Photo 2 Uni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95800" y="4564063"/>
            <a:ext cx="3209925" cy="2152650"/>
          </a:xfrm>
          <a:prstGeom prst="rect">
            <a:avLst/>
          </a:prstGeom>
          <a:noFill/>
          <a:ln w="31750">
            <a:solidFill>
              <a:srgbClr val="00FFFF"/>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662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93738" y="266700"/>
            <a:ext cx="7772400" cy="990600"/>
          </a:xfrm>
        </p:spPr>
        <p:txBody>
          <a:bodyPr>
            <a:normAutofit fontScale="90000"/>
          </a:bodyPr>
          <a:lstStyle/>
          <a:p>
            <a:r>
              <a:rPr lang="en-US" altLang="en-US" sz="2800" b="1" dirty="0" smtClean="0"/>
              <a:t/>
            </a:r>
            <a:br>
              <a:rPr lang="en-US" altLang="en-US" sz="2800" b="1" dirty="0" smtClean="0"/>
            </a:br>
            <a:r>
              <a:rPr lang="en-US" altLang="en-US" sz="2800" b="1" dirty="0" smtClean="0"/>
              <a:t>System Design &amp; Development: </a:t>
            </a:r>
            <a:br>
              <a:rPr lang="en-US" altLang="en-US" sz="2800" b="1" dirty="0" smtClean="0"/>
            </a:br>
            <a:r>
              <a:rPr lang="en-US" altLang="en-US" sz="2800" b="1" dirty="0"/>
              <a:t>System of </a:t>
            </a:r>
            <a:r>
              <a:rPr lang="en-US" altLang="en-US" sz="2800" b="1" dirty="0" smtClean="0"/>
              <a:t>Production-</a:t>
            </a:r>
            <a:r>
              <a:rPr lang="en-US" altLang="en-US" sz="2800" b="1" dirty="0" err="1" smtClean="0"/>
              <a:t>Organisation</a:t>
            </a:r>
            <a:r>
              <a:rPr lang="en-US" altLang="en-US" sz="2800" b="1" dirty="0" smtClean="0"/>
              <a:t> of Multi-level Nodes  </a:t>
            </a:r>
            <a:br>
              <a:rPr lang="en-US" altLang="en-US" sz="2800" b="1" dirty="0" smtClean="0"/>
            </a:br>
            <a:endParaRPr lang="en-US" altLang="en-US" sz="2800" b="1" dirty="0" smtClean="0"/>
          </a:p>
        </p:txBody>
      </p:sp>
      <p:sp>
        <p:nvSpPr>
          <p:cNvPr id="31747" name="Rectangle 3"/>
          <p:cNvSpPr>
            <a:spLocks noGrp="1" noChangeArrowheads="1"/>
          </p:cNvSpPr>
          <p:nvPr>
            <p:ph type="body" idx="1"/>
          </p:nvPr>
        </p:nvSpPr>
        <p:spPr>
          <a:xfrm>
            <a:off x="533400" y="1752600"/>
            <a:ext cx="8001000" cy="5105400"/>
          </a:xfrm>
        </p:spPr>
        <p:txBody>
          <a:bodyPr/>
          <a:lstStyle/>
          <a:p>
            <a:pPr eaLnBrk="1" hangingPunct="1">
              <a:buFontTx/>
              <a:buNone/>
            </a:pPr>
            <a:endParaRPr lang="en-AU" altLang="en-US" smtClean="0"/>
          </a:p>
        </p:txBody>
      </p:sp>
      <p:sp>
        <p:nvSpPr>
          <p:cNvPr id="31748" name="Rectangle 4"/>
          <p:cNvSpPr>
            <a:spLocks noChangeArrowheads="1"/>
          </p:cNvSpPr>
          <p:nvPr/>
        </p:nvSpPr>
        <p:spPr bwMode="auto">
          <a:xfrm>
            <a:off x="533400" y="381000"/>
            <a:ext cx="83407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AU" altLang="en-US" b="1">
              <a:solidFill>
                <a:schemeClr val="tx2"/>
              </a:solidFill>
              <a:latin typeface="Comic Sans MS" panose="030F0702030302020204" pitchFamily="66" charset="0"/>
            </a:endParaRPr>
          </a:p>
        </p:txBody>
      </p:sp>
      <p:sp>
        <p:nvSpPr>
          <p:cNvPr id="31749" name="Rectangle 5"/>
          <p:cNvSpPr>
            <a:spLocks noChangeArrowheads="1"/>
          </p:cNvSpPr>
          <p:nvPr/>
        </p:nvSpPr>
        <p:spPr bwMode="auto">
          <a:xfrm>
            <a:off x="1600200" y="1828800"/>
            <a:ext cx="5694363" cy="762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Comic Sans MS" panose="030F0702030302020204" pitchFamily="66" charset="0"/>
              </a:rPr>
              <a:t>N Level: Marketing &amp; Technology Incubation </a:t>
            </a:r>
            <a:endParaRPr lang="en-US" altLang="en-US" b="1"/>
          </a:p>
        </p:txBody>
      </p:sp>
      <p:sp>
        <p:nvSpPr>
          <p:cNvPr id="31750" name="Rectangle 6"/>
          <p:cNvSpPr>
            <a:spLocks noChangeArrowheads="1"/>
          </p:cNvSpPr>
          <p:nvPr/>
        </p:nvSpPr>
        <p:spPr bwMode="auto">
          <a:xfrm>
            <a:off x="762000" y="2895600"/>
            <a:ext cx="7591425" cy="914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Comic Sans MS" panose="030F0702030302020204" pitchFamily="66" charset="0"/>
              </a:rPr>
              <a:t>B Level:</a:t>
            </a:r>
            <a:r>
              <a:rPr lang="en-US" altLang="en-US" sz="2800" b="1"/>
              <a:t> </a:t>
            </a:r>
            <a:r>
              <a:rPr lang="en-US" altLang="en-US" sz="1800" b="1">
                <a:latin typeface="Comic Sans MS" panose="030F0702030302020204" pitchFamily="66" charset="0"/>
              </a:rPr>
              <a:t>Mini Dal Mill and One TPD Oil Units, </a:t>
            </a:r>
          </a:p>
          <a:p>
            <a:pPr algn="ctr"/>
            <a:r>
              <a:rPr lang="en-US" altLang="en-US" sz="1800" b="1">
                <a:latin typeface="Comic Sans MS" panose="030F0702030302020204" pitchFamily="66" charset="0"/>
              </a:rPr>
              <a:t>Tertiary Processing: Sattu, Besan etc.</a:t>
            </a:r>
            <a:endParaRPr lang="en-US" altLang="en-US" b="1"/>
          </a:p>
        </p:txBody>
      </p:sp>
      <p:sp>
        <p:nvSpPr>
          <p:cNvPr id="31751" name="Oval 7"/>
          <p:cNvSpPr>
            <a:spLocks noChangeArrowheads="1"/>
          </p:cNvSpPr>
          <p:nvPr/>
        </p:nvSpPr>
        <p:spPr bwMode="auto">
          <a:xfrm>
            <a:off x="1898650" y="4572000"/>
            <a:ext cx="741363" cy="685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M</a:t>
            </a:r>
          </a:p>
        </p:txBody>
      </p:sp>
      <p:sp>
        <p:nvSpPr>
          <p:cNvPr id="31752" name="Oval 8"/>
          <p:cNvSpPr>
            <a:spLocks noChangeArrowheads="1"/>
          </p:cNvSpPr>
          <p:nvPr/>
        </p:nvSpPr>
        <p:spPr bwMode="auto">
          <a:xfrm>
            <a:off x="4208463" y="4648200"/>
            <a:ext cx="990600" cy="685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M</a:t>
            </a:r>
          </a:p>
        </p:txBody>
      </p:sp>
      <p:sp>
        <p:nvSpPr>
          <p:cNvPr id="31753" name="Oval 9"/>
          <p:cNvSpPr>
            <a:spLocks noChangeArrowheads="1"/>
          </p:cNvSpPr>
          <p:nvPr/>
        </p:nvSpPr>
        <p:spPr bwMode="auto">
          <a:xfrm>
            <a:off x="6602413" y="4724400"/>
            <a:ext cx="906462" cy="7620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M</a:t>
            </a:r>
          </a:p>
        </p:txBody>
      </p:sp>
      <p:sp>
        <p:nvSpPr>
          <p:cNvPr id="31754" name="Rectangle 10"/>
          <p:cNvSpPr>
            <a:spLocks noChangeArrowheads="1"/>
          </p:cNvSpPr>
          <p:nvPr/>
        </p:nvSpPr>
        <p:spPr bwMode="auto">
          <a:xfrm>
            <a:off x="2063750" y="5791200"/>
            <a:ext cx="247650" cy="228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S</a:t>
            </a:r>
            <a:endParaRPr lang="en-US" altLang="en-US" b="1"/>
          </a:p>
        </p:txBody>
      </p:sp>
      <p:sp>
        <p:nvSpPr>
          <p:cNvPr id="31755" name="Rectangle 11"/>
          <p:cNvSpPr>
            <a:spLocks noChangeArrowheads="1"/>
          </p:cNvSpPr>
          <p:nvPr/>
        </p:nvSpPr>
        <p:spPr bwMode="auto">
          <a:xfrm>
            <a:off x="1320800" y="5486400"/>
            <a:ext cx="330200" cy="381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S</a:t>
            </a:r>
          </a:p>
        </p:txBody>
      </p:sp>
      <p:sp>
        <p:nvSpPr>
          <p:cNvPr id="31756" name="Rectangle 12"/>
          <p:cNvSpPr>
            <a:spLocks noChangeArrowheads="1"/>
          </p:cNvSpPr>
          <p:nvPr/>
        </p:nvSpPr>
        <p:spPr bwMode="auto">
          <a:xfrm>
            <a:off x="2887663" y="5410200"/>
            <a:ext cx="41275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S</a:t>
            </a:r>
          </a:p>
        </p:txBody>
      </p:sp>
      <p:sp>
        <p:nvSpPr>
          <p:cNvPr id="31757" name="Rectangle 13"/>
          <p:cNvSpPr>
            <a:spLocks noChangeArrowheads="1"/>
          </p:cNvSpPr>
          <p:nvPr/>
        </p:nvSpPr>
        <p:spPr bwMode="auto">
          <a:xfrm>
            <a:off x="4373563" y="5638800"/>
            <a:ext cx="412750" cy="381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S</a:t>
            </a:r>
          </a:p>
        </p:txBody>
      </p:sp>
      <p:sp>
        <p:nvSpPr>
          <p:cNvPr id="31758" name="Rectangle 14"/>
          <p:cNvSpPr>
            <a:spLocks noChangeArrowheads="1"/>
          </p:cNvSpPr>
          <p:nvPr/>
        </p:nvSpPr>
        <p:spPr bwMode="auto">
          <a:xfrm>
            <a:off x="5199063" y="5486400"/>
            <a:ext cx="577850" cy="381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S</a:t>
            </a:r>
          </a:p>
        </p:txBody>
      </p:sp>
      <p:sp>
        <p:nvSpPr>
          <p:cNvPr id="31759" name="Rectangle 15"/>
          <p:cNvSpPr>
            <a:spLocks noChangeArrowheads="1"/>
          </p:cNvSpPr>
          <p:nvPr/>
        </p:nvSpPr>
        <p:spPr bwMode="auto">
          <a:xfrm>
            <a:off x="7097713" y="5638800"/>
            <a:ext cx="411162" cy="381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S</a:t>
            </a:r>
          </a:p>
        </p:txBody>
      </p:sp>
      <p:sp>
        <p:nvSpPr>
          <p:cNvPr id="31760" name="Rectangle 16"/>
          <p:cNvSpPr>
            <a:spLocks noChangeArrowheads="1"/>
          </p:cNvSpPr>
          <p:nvPr/>
        </p:nvSpPr>
        <p:spPr bwMode="auto">
          <a:xfrm>
            <a:off x="7839075" y="5105400"/>
            <a:ext cx="412750" cy="381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S</a:t>
            </a:r>
          </a:p>
        </p:txBody>
      </p:sp>
      <p:sp>
        <p:nvSpPr>
          <p:cNvPr id="31761" name="Text Box 17"/>
          <p:cNvSpPr txBox="1">
            <a:spLocks noChangeArrowheads="1"/>
          </p:cNvSpPr>
          <p:nvPr/>
        </p:nvSpPr>
        <p:spPr bwMode="auto">
          <a:xfrm>
            <a:off x="1651000" y="3962400"/>
            <a:ext cx="676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M Level: Units for Pulse dehusking, Cattle feed &amp; Seed production </a:t>
            </a:r>
          </a:p>
        </p:txBody>
      </p:sp>
      <p:sp>
        <p:nvSpPr>
          <p:cNvPr id="31762" name="Text Box 18"/>
          <p:cNvSpPr txBox="1">
            <a:spLocks noChangeArrowheads="1"/>
          </p:cNvSpPr>
          <p:nvPr/>
        </p:nvSpPr>
        <p:spPr bwMode="auto">
          <a:xfrm>
            <a:off x="1600200" y="6019800"/>
            <a:ext cx="4502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S Level: Drying and Storage Units</a:t>
            </a:r>
            <a:endParaRPr lang="en-US" altLang="en-US" b="1"/>
          </a:p>
        </p:txBody>
      </p:sp>
    </p:spTree>
    <p:extLst>
      <p:ext uri="{BB962C8B-B14F-4D97-AF65-F5344CB8AC3E}">
        <p14:creationId xmlns:p14="http://schemas.microsoft.com/office/powerpoint/2010/main" xmlns="" val="1397968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Concluding Remarks</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IN" sz="2800" dirty="0" smtClean="0"/>
              <a:t>Resist through not only preventing and opposing but also by promoting alternatives for socio-ecological and socio-technical alternatives to change the relations in resource use and production</a:t>
            </a:r>
          </a:p>
          <a:p>
            <a:pPr algn="just"/>
            <a:r>
              <a:rPr lang="en-IN" sz="2800" dirty="0" smtClean="0"/>
              <a:t>Landless and rural labour need to be prioritized in the regeneration of eco-systems and egalitarian ownership of land and other resources</a:t>
            </a:r>
          </a:p>
          <a:p>
            <a:pPr algn="just"/>
            <a:r>
              <a:rPr lang="en-IN" sz="2800" dirty="0" smtClean="0"/>
              <a:t>Redefine contiguous area based worker-peasant organization for the construction of alternate pathways to bring back the question of advance towards a more democratic polity, peoples’ democracy and socialism</a:t>
            </a:r>
          </a:p>
          <a:p>
            <a:pPr algn="just"/>
            <a:r>
              <a:rPr lang="en-IN" sz="2800" dirty="0" smtClean="0"/>
              <a:t>Promote democratization of knowledge production in social sciences, natural and technical sciences and technology generation. </a:t>
            </a:r>
          </a:p>
          <a:p>
            <a:endParaRPr lang="en-IN" sz="2800" dirty="0"/>
          </a:p>
        </p:txBody>
      </p:sp>
    </p:spTree>
    <p:extLst>
      <p:ext uri="{BB962C8B-B14F-4D97-AF65-F5344CB8AC3E}">
        <p14:creationId xmlns:p14="http://schemas.microsoft.com/office/powerpoint/2010/main" xmlns="" val="372170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944562"/>
          </a:xfrm>
        </p:spPr>
        <p:txBody>
          <a:bodyPr>
            <a:noAutofit/>
          </a:bodyPr>
          <a:lstStyle/>
          <a:p>
            <a:r>
              <a:rPr lang="en-US" sz="3600" b="1" dirty="0" smtClean="0"/>
              <a:t>Innovation Systems and Transformative Change:</a:t>
            </a:r>
            <a:endParaRPr lang="en-US" sz="3600" b="1" dirty="0"/>
          </a:p>
        </p:txBody>
      </p:sp>
      <p:sp>
        <p:nvSpPr>
          <p:cNvPr id="3" name="Content Placeholder 2"/>
          <p:cNvSpPr>
            <a:spLocks noGrp="1"/>
          </p:cNvSpPr>
          <p:nvPr>
            <p:ph idx="1"/>
          </p:nvPr>
        </p:nvSpPr>
        <p:spPr>
          <a:xfrm>
            <a:off x="228600" y="1371600"/>
            <a:ext cx="8610600" cy="5287963"/>
          </a:xfrm>
        </p:spPr>
        <p:txBody>
          <a:bodyPr>
            <a:normAutofit fontScale="85000" lnSpcReduction="10000"/>
          </a:bodyPr>
          <a:lstStyle/>
          <a:p>
            <a:pPr lvl="1" algn="just">
              <a:buFont typeface="Wingdings" panose="05000000000000000000" pitchFamily="2" charset="2"/>
              <a:buChar char="q"/>
            </a:pPr>
            <a:r>
              <a:rPr lang="en-US" sz="2600" dirty="0" smtClean="0"/>
              <a:t>One view supports regulation of restrictions on technological change and the other view questions the feasibility of labour </a:t>
            </a:r>
            <a:r>
              <a:rPr lang="en-US" sz="2600" dirty="0"/>
              <a:t>intensive </a:t>
            </a:r>
            <a:r>
              <a:rPr lang="en-US" sz="2600" dirty="0" smtClean="0"/>
              <a:t>methods and consequences of support for a lower growth rate of labour productivity on wellbeing    </a:t>
            </a:r>
          </a:p>
          <a:p>
            <a:pPr lvl="1" algn="just">
              <a:buFont typeface="Wingdings" panose="05000000000000000000" pitchFamily="2" charset="2"/>
              <a:buChar char="q"/>
            </a:pPr>
            <a:r>
              <a:rPr lang="en-US" sz="2600" dirty="0" smtClean="0"/>
              <a:t>Need to abandon a naïve view of technological advance as a universal achievement; difference between scientific facts and technological artifacts; interpretive flexibility evident, scientific advancement increasing the number of alternatives</a:t>
            </a:r>
          </a:p>
          <a:p>
            <a:pPr lvl="1">
              <a:buFont typeface="Wingdings" panose="05000000000000000000" pitchFamily="2" charset="2"/>
              <a:buChar char="q"/>
            </a:pPr>
            <a:r>
              <a:rPr lang="en-US" sz="2600" dirty="0" smtClean="0"/>
              <a:t> Socially (politically) constructed contingent combinations, demand regulation &amp; transformation (Water, soil, agrochemicals to agro-ecology) need to work on the construction of rationality of systems, </a:t>
            </a:r>
          </a:p>
          <a:p>
            <a:pPr lvl="2">
              <a:buFont typeface="Wingdings" panose="05000000000000000000" pitchFamily="2" charset="2"/>
              <a:buChar char="q"/>
            </a:pPr>
            <a:r>
              <a:rPr lang="en-US" sz="2200" dirty="0" smtClean="0"/>
              <a:t>products &amp; processes defined as codes &amp; standards, measures of productivity (primary / secondary), co-products &amp; byproducts obtaining, energy efficiency, emissions, non-violation of nine planetary boundaries, recyclability, reuse, sustainability (social, health and environmental), </a:t>
            </a:r>
          </a:p>
          <a:p>
            <a:pPr lvl="2">
              <a:buFont typeface="Wingdings" panose="05000000000000000000" pitchFamily="2" charset="2"/>
              <a:buChar char="q"/>
            </a:pPr>
            <a:r>
              <a:rPr lang="en-US" sz="2200" dirty="0" smtClean="0"/>
              <a:t>Political control of technological change are a reality, innovation systems were not constructed in a politically neutral manner </a:t>
            </a:r>
          </a:p>
          <a:p>
            <a:endParaRPr lang="en-US" b="1" dirty="0"/>
          </a:p>
        </p:txBody>
      </p:sp>
    </p:spTree>
    <p:extLst>
      <p:ext uri="{BB962C8B-B14F-4D97-AF65-F5344CB8AC3E}">
        <p14:creationId xmlns:p14="http://schemas.microsoft.com/office/powerpoint/2010/main" xmlns="" val="1069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41" y="304800"/>
            <a:ext cx="8229600" cy="822960"/>
          </a:xfrm>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sz="3600" b="1" dirty="0" smtClean="0"/>
              <a:t>Sustainable development: </a:t>
            </a:r>
            <a:br>
              <a:rPr lang="en-US" sz="3600" b="1" dirty="0" smtClean="0"/>
            </a:br>
            <a:r>
              <a:rPr lang="en-US" sz="3600" b="1" dirty="0" smtClean="0"/>
              <a:t>What does it mean politically?  </a:t>
            </a:r>
            <a:br>
              <a:rPr lang="en-US" sz="3600" b="1" dirty="0" smtClean="0"/>
            </a:b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152400" y="1219200"/>
            <a:ext cx="8763000" cy="5486400"/>
          </a:xfrm>
        </p:spPr>
        <p:txBody>
          <a:bodyPr>
            <a:noAutofit/>
          </a:bodyPr>
          <a:lstStyle/>
          <a:p>
            <a:pPr algn="just"/>
            <a:r>
              <a:rPr lang="en-US" sz="2400" dirty="0" smtClean="0"/>
              <a:t>Social (political) rationale of building of </a:t>
            </a:r>
            <a:r>
              <a:rPr lang="en-US" sz="2400" b="1" dirty="0" smtClean="0"/>
              <a:t>worker-peasant alliance </a:t>
            </a:r>
            <a:r>
              <a:rPr lang="en-US" sz="2400" dirty="0" smtClean="0"/>
              <a:t>for the advancement of peoples’ democracies demands a re-evaluation of the treatment of </a:t>
            </a:r>
            <a:r>
              <a:rPr lang="en-US" sz="2400" b="1" dirty="0" smtClean="0"/>
              <a:t>question of organization </a:t>
            </a:r>
            <a:r>
              <a:rPr lang="en-US" sz="2400" b="1" dirty="0"/>
              <a:t>of productive </a:t>
            </a:r>
            <a:r>
              <a:rPr lang="en-US" sz="2400" b="1" dirty="0" smtClean="0"/>
              <a:t>forces, relations of production and resource use </a:t>
            </a:r>
            <a:r>
              <a:rPr lang="en-US" sz="2400" dirty="0" smtClean="0"/>
              <a:t>in agriculture, industry, energy, automation, environment and so on.</a:t>
            </a:r>
          </a:p>
          <a:p>
            <a:pPr algn="just"/>
            <a:r>
              <a:rPr lang="en-US" sz="2400" dirty="0"/>
              <a:t>Need to revisit the </a:t>
            </a:r>
            <a:r>
              <a:rPr lang="en-US" sz="2400" dirty="0" smtClean="0"/>
              <a:t>agenda for </a:t>
            </a:r>
            <a:r>
              <a:rPr lang="en-US" sz="2400" dirty="0"/>
              <a:t>not only w r t </a:t>
            </a:r>
            <a:r>
              <a:rPr lang="en-US" sz="2400" dirty="0" smtClean="0"/>
              <a:t>identification </a:t>
            </a:r>
            <a:r>
              <a:rPr lang="en-US" sz="2400" dirty="0"/>
              <a:t>of </a:t>
            </a:r>
            <a:r>
              <a:rPr lang="en-US" sz="2400" b="1" dirty="0" smtClean="0"/>
              <a:t>social protection related new set of immediate demands (such as income support)</a:t>
            </a:r>
            <a:r>
              <a:rPr lang="en-US" sz="2400" dirty="0" smtClean="0"/>
              <a:t> in </a:t>
            </a:r>
            <a:r>
              <a:rPr lang="en-US" sz="2400" dirty="0"/>
              <a:t>the wake of the capitalist </a:t>
            </a:r>
            <a:r>
              <a:rPr lang="en-US" sz="2400" dirty="0" smtClean="0"/>
              <a:t>state embracing neo-liberalism but also w r t constitution of structures for </a:t>
            </a:r>
            <a:r>
              <a:rPr lang="en-US" sz="2400" dirty="0"/>
              <a:t>the advancement of agrarian transformation and autonomous </a:t>
            </a:r>
            <a:r>
              <a:rPr lang="en-US" sz="2400" dirty="0" smtClean="0"/>
              <a:t>industrialization of the nation.</a:t>
            </a:r>
            <a:endParaRPr lang="en-US" sz="2400" dirty="0"/>
          </a:p>
          <a:p>
            <a:pPr algn="just"/>
            <a:r>
              <a:rPr lang="en-US" sz="2400" dirty="0" smtClean="0"/>
              <a:t>Following from the above comes the agenda of progressive mobilization on the question </a:t>
            </a:r>
            <a:r>
              <a:rPr lang="en-US" sz="2400" dirty="0"/>
              <a:t>of technological alternatives and </a:t>
            </a:r>
            <a:r>
              <a:rPr lang="en-US" sz="2400" dirty="0" smtClean="0"/>
              <a:t>organizational forms in global </a:t>
            </a:r>
            <a:r>
              <a:rPr lang="en-US" sz="2400" dirty="0"/>
              <a:t>south</a:t>
            </a:r>
            <a:r>
              <a:rPr lang="en-US" sz="2400" dirty="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994122"/>
          </a:xfrm>
        </p:spPr>
        <p:txBody>
          <a:bodyPr>
            <a:noAutofit/>
          </a:bodyPr>
          <a:lstStyle/>
          <a:p>
            <a:r>
              <a:rPr lang="en-IN" sz="3600" dirty="0" smtClean="0"/>
              <a:t/>
            </a:r>
            <a:br>
              <a:rPr lang="en-IN" sz="3600" dirty="0" smtClean="0"/>
            </a:br>
            <a:r>
              <a:rPr lang="en-IN" sz="3600" b="1" dirty="0" smtClean="0"/>
              <a:t>Agrarian </a:t>
            </a:r>
            <a:r>
              <a:rPr lang="en-IN" sz="3600" b="1" dirty="0"/>
              <a:t>Question</a:t>
            </a:r>
            <a:r>
              <a:rPr lang="en-IN" sz="3600" b="1" dirty="0" smtClean="0"/>
              <a:t/>
            </a:r>
            <a:br>
              <a:rPr lang="en-IN" sz="3600" b="1" dirty="0" smtClean="0"/>
            </a:br>
            <a:endParaRPr lang="en-IN" sz="3600" b="1" dirty="0"/>
          </a:p>
        </p:txBody>
      </p:sp>
      <p:sp>
        <p:nvSpPr>
          <p:cNvPr id="3" name="Content Placeholder 2"/>
          <p:cNvSpPr>
            <a:spLocks noGrp="1"/>
          </p:cNvSpPr>
          <p:nvPr>
            <p:ph idx="1"/>
          </p:nvPr>
        </p:nvSpPr>
        <p:spPr>
          <a:xfrm>
            <a:off x="539551" y="1340769"/>
            <a:ext cx="8382775" cy="5309414"/>
          </a:xfrm>
        </p:spPr>
        <p:txBody>
          <a:bodyPr>
            <a:noAutofit/>
          </a:bodyPr>
          <a:lstStyle/>
          <a:p>
            <a:pPr algn="just"/>
            <a:r>
              <a:rPr lang="en-IN" sz="2400" dirty="0" smtClean="0"/>
              <a:t>Classical </a:t>
            </a:r>
            <a:r>
              <a:rPr lang="en-IN" sz="2400" dirty="0"/>
              <a:t>formulation of </a:t>
            </a:r>
            <a:r>
              <a:rPr lang="en-IN" sz="2400" dirty="0" smtClean="0"/>
              <a:t>agrarian </a:t>
            </a:r>
            <a:r>
              <a:rPr lang="en-IN" sz="2400" dirty="0"/>
              <a:t>question </a:t>
            </a:r>
            <a:r>
              <a:rPr lang="en-IN" sz="2400" dirty="0" smtClean="0"/>
              <a:t>considered worker-peasant alliance for : </a:t>
            </a:r>
          </a:p>
          <a:p>
            <a:pPr lvl="1" algn="just"/>
            <a:r>
              <a:rPr lang="en-IN" sz="2000" dirty="0" smtClean="0"/>
              <a:t>1</a:t>
            </a:r>
            <a:r>
              <a:rPr lang="en-IN" sz="2000" dirty="0"/>
              <a:t>) </a:t>
            </a:r>
            <a:r>
              <a:rPr lang="en-IN" sz="2000" b="1" dirty="0"/>
              <a:t>breaking land concentration</a:t>
            </a:r>
            <a:r>
              <a:rPr lang="en-IN" sz="2000" dirty="0"/>
              <a:t>, </a:t>
            </a:r>
            <a:endParaRPr lang="en-IN" sz="2000" dirty="0" smtClean="0"/>
          </a:p>
          <a:p>
            <a:pPr lvl="1" algn="just"/>
            <a:r>
              <a:rPr lang="en-IN" sz="2000" dirty="0" smtClean="0"/>
              <a:t>2</a:t>
            </a:r>
            <a:r>
              <a:rPr lang="en-IN" sz="2000" dirty="0"/>
              <a:t>) </a:t>
            </a:r>
            <a:r>
              <a:rPr lang="en-IN" sz="2000" b="1" dirty="0"/>
              <a:t>establishment of alternative path of peasant capitalism allowing a broad-based capitalist development </a:t>
            </a:r>
            <a:r>
              <a:rPr lang="en-IN" sz="2000" dirty="0" smtClean="0"/>
              <a:t>and </a:t>
            </a:r>
          </a:p>
          <a:p>
            <a:pPr lvl="1" algn="just"/>
            <a:r>
              <a:rPr lang="en-IN" sz="2000" dirty="0" smtClean="0"/>
              <a:t>3</a:t>
            </a:r>
            <a:r>
              <a:rPr lang="en-IN" sz="2000" dirty="0"/>
              <a:t>) </a:t>
            </a:r>
            <a:r>
              <a:rPr lang="en-IN" sz="2000" b="1" dirty="0"/>
              <a:t>formation of collective property</a:t>
            </a:r>
            <a:r>
              <a:rPr lang="en-IN" sz="2000" dirty="0"/>
              <a:t> on the basis </a:t>
            </a:r>
            <a:r>
              <a:rPr lang="en-IN" sz="2000" dirty="0" smtClean="0"/>
              <a:t>of egalitarian land ownership </a:t>
            </a:r>
            <a:r>
              <a:rPr lang="en-IN" sz="2000" b="1" dirty="0" smtClean="0"/>
              <a:t>to enable an advance </a:t>
            </a:r>
            <a:r>
              <a:rPr lang="en-IN" sz="2000" dirty="0" smtClean="0"/>
              <a:t>beyond bourgeois </a:t>
            </a:r>
            <a:r>
              <a:rPr lang="en-IN" sz="2000" dirty="0"/>
              <a:t>democratic revolution </a:t>
            </a:r>
            <a:r>
              <a:rPr lang="en-IN" sz="2000" b="1" dirty="0" smtClean="0"/>
              <a:t>towards peoples</a:t>
            </a:r>
            <a:r>
              <a:rPr lang="en-IN" sz="2000" b="1" dirty="0"/>
              <a:t>’ democracy and </a:t>
            </a:r>
            <a:r>
              <a:rPr lang="en-IN" sz="2000" b="1" dirty="0" smtClean="0"/>
              <a:t>socialism.</a:t>
            </a:r>
          </a:p>
          <a:p>
            <a:pPr algn="just"/>
            <a:r>
              <a:rPr lang="en-IN" sz="2400" dirty="0" smtClean="0"/>
              <a:t>Emergence of corporate capital as a player and the state embracing neo-liberalism withdrawing from the role of supporting </a:t>
            </a:r>
            <a:r>
              <a:rPr lang="en-IN" sz="2400" b="1" dirty="0" smtClean="0"/>
              <a:t>the peasantry and petty producers</a:t>
            </a:r>
          </a:p>
          <a:p>
            <a:pPr lvl="1" algn="just"/>
            <a:r>
              <a:rPr lang="en-IN" sz="2000" b="1" dirty="0" smtClean="0"/>
              <a:t>Understanding for example whether the cost for small and marginal farmers is higher now than before or not    </a:t>
            </a:r>
            <a:r>
              <a:rPr lang="en-IN" sz="2000" dirty="0" smtClean="0"/>
              <a:t> </a:t>
            </a:r>
          </a:p>
        </p:txBody>
      </p:sp>
    </p:spTree>
    <p:extLst>
      <p:ext uri="{BB962C8B-B14F-4D97-AF65-F5344CB8AC3E}">
        <p14:creationId xmlns:p14="http://schemas.microsoft.com/office/powerpoint/2010/main" xmlns="" val="422649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868362"/>
          </a:xfrm>
        </p:spPr>
        <p:txBody>
          <a:bodyPr>
            <a:noAutofit/>
          </a:bodyPr>
          <a:lstStyle/>
          <a:p>
            <a:r>
              <a:rPr lang="en-IN" sz="2800" b="1" dirty="0" smtClean="0"/>
              <a:t>New areas of transitional demands </a:t>
            </a:r>
            <a:br>
              <a:rPr lang="en-IN" sz="2800" b="1" dirty="0" smtClean="0"/>
            </a:br>
            <a:r>
              <a:rPr lang="en-IN" sz="2800" b="1" dirty="0" smtClean="0"/>
              <a:t>Environment, Energy and Resource use</a:t>
            </a:r>
            <a:endParaRPr lang="en-IN" sz="2800" b="1" dirty="0"/>
          </a:p>
        </p:txBody>
      </p:sp>
      <p:sp>
        <p:nvSpPr>
          <p:cNvPr id="3" name="Content Placeholder 2"/>
          <p:cNvSpPr>
            <a:spLocks noGrp="1"/>
          </p:cNvSpPr>
          <p:nvPr>
            <p:ph idx="1"/>
          </p:nvPr>
        </p:nvSpPr>
        <p:spPr>
          <a:xfrm>
            <a:off x="152400" y="1295400"/>
            <a:ext cx="8839200" cy="5445968"/>
          </a:xfrm>
        </p:spPr>
        <p:txBody>
          <a:bodyPr>
            <a:noAutofit/>
          </a:bodyPr>
          <a:lstStyle/>
          <a:p>
            <a:pPr algn="just"/>
            <a:r>
              <a:rPr lang="en-IN" sz="2400" b="1" dirty="0"/>
              <a:t>Degradation of eco-system functions can come from two major </a:t>
            </a:r>
            <a:r>
              <a:rPr lang="en-IN" sz="2400" b="1" dirty="0" smtClean="0"/>
              <a:t>sources (</a:t>
            </a:r>
            <a:r>
              <a:rPr lang="en-IN" sz="2400" b="1" dirty="0"/>
              <a:t>C.H. </a:t>
            </a:r>
            <a:r>
              <a:rPr lang="en-IN" sz="2400" b="1" dirty="0" err="1"/>
              <a:t>Hanumantho</a:t>
            </a:r>
            <a:r>
              <a:rPr lang="en-IN" sz="2400" b="1" dirty="0"/>
              <a:t> Rao, 1988</a:t>
            </a:r>
            <a:r>
              <a:rPr lang="en-IN" sz="2400" b="1" dirty="0" smtClean="0"/>
              <a:t>): </a:t>
            </a:r>
            <a:endParaRPr lang="en-IN" sz="2400" b="1" dirty="0"/>
          </a:p>
          <a:p>
            <a:pPr lvl="1" algn="just"/>
            <a:r>
              <a:rPr lang="en-IN" sz="1800" dirty="0" smtClean="0"/>
              <a:t>first source: from deforestation </a:t>
            </a:r>
            <a:r>
              <a:rPr lang="en-IN" sz="1800" dirty="0"/>
              <a:t>and degradation of </a:t>
            </a:r>
            <a:r>
              <a:rPr lang="en-IN" sz="1800" dirty="0" smtClean="0"/>
              <a:t>land </a:t>
            </a:r>
            <a:r>
              <a:rPr lang="en-IN" sz="1800" dirty="0"/>
              <a:t>on account of vegetative cover, resulting in low water table and loss of top soil which have a direct bearing on the productivity of soil, its vulnerability to rainfall variations, scarcities of drinking water, fodder and fuel wood causing hardships to the rural poor and </a:t>
            </a:r>
            <a:endParaRPr lang="en-IN" sz="1800" dirty="0" smtClean="0"/>
          </a:p>
          <a:p>
            <a:pPr lvl="1" algn="just"/>
            <a:r>
              <a:rPr lang="en-IN" sz="1800" dirty="0" smtClean="0"/>
              <a:t>Second source: </a:t>
            </a:r>
            <a:r>
              <a:rPr lang="en-IN" sz="1800" dirty="0"/>
              <a:t>from </a:t>
            </a:r>
            <a:r>
              <a:rPr lang="en-IN" sz="1800" dirty="0" smtClean="0"/>
              <a:t>monocultures and the </a:t>
            </a:r>
            <a:r>
              <a:rPr lang="en-IN" sz="1800" dirty="0"/>
              <a:t>misapplication of yield increasing inputs like water, chemical fertilizers and pesticides, causing water logging and salinity and </a:t>
            </a:r>
            <a:r>
              <a:rPr lang="en-IN" sz="1800" dirty="0" smtClean="0"/>
              <a:t>pollution </a:t>
            </a:r>
            <a:r>
              <a:rPr lang="en-IN" sz="1800" dirty="0"/>
              <a:t>of drinking water, loss of fish, etc. </a:t>
            </a:r>
            <a:endParaRPr lang="en-IN" sz="1800" dirty="0" smtClean="0"/>
          </a:p>
          <a:p>
            <a:pPr algn="just"/>
            <a:r>
              <a:rPr lang="en-IN" sz="2400" b="1" dirty="0" smtClean="0"/>
              <a:t>Second source of ecological degradation considered unimportant  w r t the treatment of the question of productive forces, relations in production and resource use in progressive social science discourse</a:t>
            </a:r>
          </a:p>
          <a:p>
            <a:pPr lvl="1" algn="just"/>
            <a:r>
              <a:rPr lang="en-IN" sz="1800" b="1" dirty="0" smtClean="0"/>
              <a:t>Social </a:t>
            </a:r>
            <a:r>
              <a:rPr lang="en-IN" sz="1800" b="1" dirty="0"/>
              <a:t>rationality not problematized </a:t>
            </a:r>
            <a:r>
              <a:rPr lang="en-IN" sz="1800" b="1" dirty="0" smtClean="0"/>
              <a:t>from environment, health, nutrition </a:t>
            </a:r>
          </a:p>
          <a:p>
            <a:pPr lvl="1" algn="just"/>
            <a:r>
              <a:rPr lang="en-IN" sz="1800" b="1" dirty="0" smtClean="0"/>
              <a:t>Lessons from the experience of labour resistance (labour process debate of global south)</a:t>
            </a:r>
          </a:p>
        </p:txBody>
      </p:sp>
    </p:spTree>
    <p:extLst>
      <p:ext uri="{BB962C8B-B14F-4D97-AF65-F5344CB8AC3E}">
        <p14:creationId xmlns:p14="http://schemas.microsoft.com/office/powerpoint/2010/main" xmlns="" val="105151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14400"/>
          </a:xfrm>
        </p:spPr>
        <p:txBody>
          <a:bodyPr>
            <a:noAutofit/>
          </a:bodyPr>
          <a:lstStyle/>
          <a:p>
            <a:r>
              <a:rPr lang="en-IN" sz="3200" b="1" dirty="0" smtClean="0"/>
              <a:t/>
            </a:r>
            <a:br>
              <a:rPr lang="en-IN" sz="3200" b="1" dirty="0" smtClean="0"/>
            </a:br>
            <a:r>
              <a:rPr lang="en-IN" sz="3200" b="1" dirty="0" smtClean="0"/>
              <a:t/>
            </a:r>
            <a:br>
              <a:rPr lang="en-IN" sz="3200" b="1" dirty="0" smtClean="0"/>
            </a:br>
            <a:r>
              <a:rPr lang="en-IN" sz="3200" b="1" dirty="0" smtClean="0"/>
              <a:t>Not Anthropocene, But Capitlocene</a:t>
            </a:r>
            <a:br>
              <a:rPr lang="en-IN" sz="3200" b="1" dirty="0" smtClean="0"/>
            </a:br>
            <a:r>
              <a:rPr lang="en-IN" sz="3200" b="1" dirty="0" smtClean="0"/>
              <a:t>  </a:t>
            </a:r>
            <a:br>
              <a:rPr lang="en-IN" sz="3200" b="1" dirty="0" smtClean="0"/>
            </a:br>
            <a:endParaRPr lang="en-US" sz="3200" dirty="0"/>
          </a:p>
        </p:txBody>
      </p:sp>
      <p:sp>
        <p:nvSpPr>
          <p:cNvPr id="3" name="Content Placeholder 2"/>
          <p:cNvSpPr>
            <a:spLocks noGrp="1"/>
          </p:cNvSpPr>
          <p:nvPr>
            <p:ph idx="1"/>
          </p:nvPr>
        </p:nvSpPr>
        <p:spPr>
          <a:xfrm>
            <a:off x="457200" y="1219200"/>
            <a:ext cx="8305800" cy="5334000"/>
          </a:xfrm>
        </p:spPr>
        <p:txBody>
          <a:bodyPr>
            <a:noAutofit/>
          </a:bodyPr>
          <a:lstStyle/>
          <a:p>
            <a:r>
              <a:rPr lang="en-IN" sz="2200" dirty="0"/>
              <a:t>Contradiction with </a:t>
            </a:r>
            <a:r>
              <a:rPr lang="en-IN" sz="2200" dirty="0" smtClean="0"/>
              <a:t>big </a:t>
            </a:r>
            <a:r>
              <a:rPr lang="en-IN" sz="2200" dirty="0"/>
              <a:t>business and capitalist landlords </a:t>
            </a:r>
            <a:r>
              <a:rPr lang="en-IN" sz="2200" dirty="0" smtClean="0"/>
              <a:t> </a:t>
            </a:r>
            <a:r>
              <a:rPr lang="en-IN" sz="2200" dirty="0"/>
              <a:t>accentuating due to </a:t>
            </a:r>
            <a:r>
              <a:rPr lang="en-IN" sz="2200" dirty="0" smtClean="0"/>
              <a:t>consequences of </a:t>
            </a:r>
            <a:r>
              <a:rPr lang="en-IN" sz="2200" dirty="0"/>
              <a:t>mainstream pathways for </a:t>
            </a:r>
            <a:r>
              <a:rPr lang="en-IN" sz="2200" dirty="0" smtClean="0"/>
              <a:t>maintenance and development of primary </a:t>
            </a:r>
            <a:r>
              <a:rPr lang="en-IN" sz="2200" dirty="0"/>
              <a:t>productivity and eco-system </a:t>
            </a:r>
            <a:r>
              <a:rPr lang="en-IN" sz="2200" dirty="0" smtClean="0"/>
              <a:t>functions</a:t>
            </a:r>
            <a:endParaRPr lang="en-IN" sz="2200" dirty="0"/>
          </a:p>
          <a:p>
            <a:r>
              <a:rPr lang="en-IN" sz="2200" b="1" dirty="0" smtClean="0"/>
              <a:t>D</a:t>
            </a:r>
            <a:r>
              <a:rPr lang="en-IN" sz="2200" dirty="0" smtClean="0"/>
              <a:t>iscourse on the irrationality of mainstream pathways of (e.g. high external input system of agriculture- agro-chemical, GM, monocultures, RETs / fossil fuel use, diseconomies w r t automobile  &amp; logistics, ecological </a:t>
            </a:r>
            <a:r>
              <a:rPr lang="en-IN" sz="2200" dirty="0"/>
              <a:t>degradation </a:t>
            </a:r>
            <a:r>
              <a:rPr lang="en-IN" sz="2200" dirty="0" smtClean="0"/>
              <a:t>/ climate  change and deskilling </a:t>
            </a:r>
          </a:p>
          <a:p>
            <a:r>
              <a:rPr lang="en-IN" sz="2200" dirty="0" smtClean="0"/>
              <a:t>Question of alternatives to capitalist treatment of </a:t>
            </a:r>
            <a:r>
              <a:rPr lang="en-IN" sz="2200" b="1" dirty="0" smtClean="0"/>
              <a:t>eco-system degradation, productive forces, relations of production  &amp;  resource use following from the tendencies of cheap nature and unpaid labour is still not central or in focus </a:t>
            </a:r>
          </a:p>
          <a:p>
            <a:r>
              <a:rPr lang="en-IN" sz="2200" dirty="0" smtClean="0"/>
              <a:t>Need of correctives and the question of agenda of the labour’s agrarian question in temperate lands</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IN" sz="3600" dirty="0" smtClean="0"/>
              <a:t/>
            </a:r>
            <a:br>
              <a:rPr lang="en-IN" sz="3600" dirty="0" smtClean="0"/>
            </a:br>
            <a:r>
              <a:rPr lang="en-IN" sz="3600" b="1" dirty="0" smtClean="0"/>
              <a:t>New</a:t>
            </a:r>
            <a:r>
              <a:rPr lang="en-IN" sz="3600" dirty="0" smtClean="0"/>
              <a:t> </a:t>
            </a:r>
            <a:r>
              <a:rPr lang="en-IN" sz="3600" b="1" dirty="0" smtClean="0"/>
              <a:t>Transitional demands </a:t>
            </a:r>
            <a:br>
              <a:rPr lang="en-IN" sz="3600" b="1" dirty="0" smtClean="0"/>
            </a:br>
            <a:endParaRPr lang="en-IN" sz="3200" b="1" dirty="0"/>
          </a:p>
        </p:txBody>
      </p:sp>
      <p:sp>
        <p:nvSpPr>
          <p:cNvPr id="3" name="Content Placeholder 2"/>
          <p:cNvSpPr>
            <a:spLocks noGrp="1"/>
          </p:cNvSpPr>
          <p:nvPr>
            <p:ph idx="1"/>
          </p:nvPr>
        </p:nvSpPr>
        <p:spPr>
          <a:xfrm>
            <a:off x="539551" y="1066800"/>
            <a:ext cx="8299649" cy="5583383"/>
          </a:xfrm>
        </p:spPr>
        <p:txBody>
          <a:bodyPr>
            <a:noAutofit/>
          </a:bodyPr>
          <a:lstStyle/>
          <a:p>
            <a:pPr lvl="1" algn="just"/>
            <a:r>
              <a:rPr lang="en-IN" sz="2400" dirty="0" smtClean="0"/>
              <a:t>1</a:t>
            </a:r>
            <a:r>
              <a:rPr lang="en-IN" sz="2400" dirty="0"/>
              <a:t>) </a:t>
            </a:r>
            <a:r>
              <a:rPr lang="en-IN" sz="2400" b="1" dirty="0"/>
              <a:t>resisting withdrawal of the state </a:t>
            </a:r>
            <a:r>
              <a:rPr lang="en-IN" sz="2400" b="1" dirty="0" smtClean="0"/>
              <a:t>from</a:t>
            </a:r>
            <a:r>
              <a:rPr lang="en-IN" sz="2400" dirty="0" smtClean="0"/>
              <a:t> </a:t>
            </a:r>
            <a:r>
              <a:rPr lang="en-IN" sz="2400" dirty="0"/>
              <a:t>the role of </a:t>
            </a:r>
            <a:r>
              <a:rPr lang="en-IN" sz="2400" b="1" dirty="0"/>
              <a:t>supporting the peasantry and petty producers</a:t>
            </a:r>
            <a:r>
              <a:rPr lang="en-IN" sz="2400" dirty="0"/>
              <a:t>, </a:t>
            </a:r>
            <a:endParaRPr lang="en-IN" sz="2400" dirty="0" smtClean="0"/>
          </a:p>
          <a:p>
            <a:pPr lvl="1" algn="just"/>
            <a:r>
              <a:rPr lang="en-IN" sz="2400" dirty="0" smtClean="0"/>
              <a:t>2</a:t>
            </a:r>
            <a:r>
              <a:rPr lang="en-IN" sz="2400" dirty="0"/>
              <a:t>) </a:t>
            </a:r>
            <a:r>
              <a:rPr lang="en-IN" sz="2400" b="1" dirty="0"/>
              <a:t>struggle against primitive accumulation </a:t>
            </a:r>
            <a:r>
              <a:rPr lang="en-IN" sz="2400" dirty="0"/>
              <a:t>of capital leading to the </a:t>
            </a:r>
            <a:r>
              <a:rPr lang="en-IN" sz="2400" b="1" dirty="0"/>
              <a:t>dispossession </a:t>
            </a:r>
            <a:r>
              <a:rPr lang="en-IN" sz="2400" dirty="0"/>
              <a:t>of peasantry and ensuring that </a:t>
            </a:r>
            <a:r>
              <a:rPr lang="en-IN" sz="2400" b="1" dirty="0"/>
              <a:t>land acquisition </a:t>
            </a:r>
            <a:r>
              <a:rPr lang="en-IN" sz="2400" dirty="0"/>
              <a:t>takes place </a:t>
            </a:r>
            <a:r>
              <a:rPr lang="en-IN" sz="2400" b="1" dirty="0"/>
              <a:t>in conformity with </a:t>
            </a:r>
            <a:r>
              <a:rPr lang="en-IN" sz="2400" b="1" dirty="0" smtClean="0"/>
              <a:t>social rationality</a:t>
            </a:r>
            <a:r>
              <a:rPr lang="en-IN" sz="2400" dirty="0" smtClean="0"/>
              <a:t>,</a:t>
            </a:r>
          </a:p>
          <a:p>
            <a:pPr lvl="1" algn="just"/>
            <a:r>
              <a:rPr lang="en-IN" sz="2400" dirty="0" smtClean="0"/>
              <a:t> </a:t>
            </a:r>
            <a:r>
              <a:rPr lang="en-IN" sz="2400" dirty="0"/>
              <a:t>3</a:t>
            </a:r>
            <a:r>
              <a:rPr lang="en-IN" sz="2400" dirty="0" smtClean="0"/>
              <a:t>) </a:t>
            </a:r>
            <a:r>
              <a:rPr lang="en-IN" sz="2400" b="1" dirty="0" smtClean="0"/>
              <a:t>struggle </a:t>
            </a:r>
            <a:r>
              <a:rPr lang="en-IN" sz="2400" b="1" dirty="0"/>
              <a:t>against corporate and contract farming practices</a:t>
            </a:r>
            <a:r>
              <a:rPr lang="en-IN" sz="2400" dirty="0"/>
              <a:t> </a:t>
            </a:r>
            <a:endParaRPr lang="en-IN" sz="2400" dirty="0" smtClean="0"/>
          </a:p>
          <a:p>
            <a:pPr lvl="1" algn="just"/>
            <a:r>
              <a:rPr lang="en-IN" sz="2400" dirty="0" smtClean="0"/>
              <a:t>4</a:t>
            </a:r>
            <a:r>
              <a:rPr lang="en-IN" sz="2400" dirty="0"/>
              <a:t>) </a:t>
            </a:r>
            <a:r>
              <a:rPr lang="en-IN" sz="2400" b="1" dirty="0"/>
              <a:t>preventing</a:t>
            </a:r>
            <a:r>
              <a:rPr lang="en-IN" sz="2400" dirty="0"/>
              <a:t> peasantry from making </a:t>
            </a:r>
            <a:r>
              <a:rPr lang="en-IN" sz="2400" b="1" dirty="0"/>
              <a:t>a shift to socially irrational technological and organizational </a:t>
            </a:r>
            <a:r>
              <a:rPr lang="en-IN" sz="2400" b="1" dirty="0" smtClean="0"/>
              <a:t>changes and cropping systems  which endanger food security </a:t>
            </a:r>
            <a:r>
              <a:rPr lang="en-IN" sz="2400" dirty="0" smtClean="0"/>
              <a:t>and </a:t>
            </a:r>
          </a:p>
          <a:p>
            <a:pPr lvl="1" algn="just"/>
            <a:r>
              <a:rPr lang="en-IN" sz="2400" dirty="0" smtClean="0"/>
              <a:t>5</a:t>
            </a:r>
            <a:r>
              <a:rPr lang="en-IN" sz="2400" dirty="0"/>
              <a:t>) </a:t>
            </a:r>
            <a:r>
              <a:rPr lang="en-IN" sz="2400" b="1" dirty="0"/>
              <a:t>promoting </a:t>
            </a:r>
            <a:r>
              <a:rPr lang="en-IN" sz="2400" dirty="0"/>
              <a:t>the </a:t>
            </a:r>
            <a:r>
              <a:rPr lang="en-IN" sz="2400" b="1" dirty="0"/>
              <a:t>implementation </a:t>
            </a:r>
            <a:r>
              <a:rPr lang="en-IN" sz="2400" b="1" dirty="0" smtClean="0"/>
              <a:t>of MGNREGS </a:t>
            </a:r>
            <a:r>
              <a:rPr lang="en-IN" sz="2400" b="1" dirty="0"/>
              <a:t>by forming trade unions </a:t>
            </a:r>
            <a:r>
              <a:rPr lang="en-IN" sz="2400" dirty="0"/>
              <a:t>and </a:t>
            </a:r>
            <a:r>
              <a:rPr lang="en-IN" sz="2400" b="1" dirty="0"/>
              <a:t>uniting people against the privatization of education and </a:t>
            </a:r>
            <a:r>
              <a:rPr lang="en-IN" sz="2400" b="1" dirty="0" smtClean="0"/>
              <a:t>health.</a:t>
            </a:r>
            <a:endParaRPr lang="en-IN" sz="2400" b="1" dirty="0"/>
          </a:p>
        </p:txBody>
      </p:sp>
    </p:spTree>
    <p:extLst>
      <p:ext uri="{BB962C8B-B14F-4D97-AF65-F5344CB8AC3E}">
        <p14:creationId xmlns:p14="http://schemas.microsoft.com/office/powerpoint/2010/main" xmlns="" val="422649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altLang="en-US" sz="3600" b="1" dirty="0" smtClean="0"/>
              <a:t>New Areas of Transitional Demands</a:t>
            </a:r>
          </a:p>
        </p:txBody>
      </p:sp>
      <p:sp>
        <p:nvSpPr>
          <p:cNvPr id="6147" name="Content Placeholder 2"/>
          <p:cNvSpPr>
            <a:spLocks noGrp="1"/>
          </p:cNvSpPr>
          <p:nvPr>
            <p:ph idx="1"/>
          </p:nvPr>
        </p:nvSpPr>
        <p:spPr>
          <a:xfrm>
            <a:off x="457200" y="1600199"/>
            <a:ext cx="8229600" cy="5121275"/>
          </a:xfrm>
        </p:spPr>
        <p:txBody>
          <a:bodyPr>
            <a:normAutofit fontScale="92500" lnSpcReduction="10000"/>
          </a:bodyPr>
          <a:lstStyle/>
          <a:p>
            <a:pPr eaLnBrk="1" hangingPunct="1"/>
            <a:r>
              <a:rPr lang="en-US" altLang="en-US" sz="2800" dirty="0" smtClean="0">
                <a:latin typeface="Times New Roman" panose="02020603050405020304" pitchFamily="18" charset="0"/>
                <a:cs typeface="Times New Roman" panose="02020603050405020304" pitchFamily="18" charset="0"/>
              </a:rPr>
              <a:t>Demands framed in respect of land relations and use, support restoration for agriculture (income support, price control, input subsidy, public procurement), debt relief, income assurance </a:t>
            </a:r>
          </a:p>
          <a:p>
            <a:pPr eaLnBrk="1" hangingPunct="1"/>
            <a:r>
              <a:rPr lang="en-US" altLang="en-US" sz="2800" dirty="0" smtClean="0">
                <a:latin typeface="Times New Roman" panose="02020603050405020304" pitchFamily="18" charset="0"/>
                <a:cs typeface="Times New Roman" panose="02020603050405020304" pitchFamily="18" charset="0"/>
              </a:rPr>
              <a:t>Demands focus on relief &amp; survival which are in long run in conflict with the achievement of goals of economic, social and ecological justice</a:t>
            </a:r>
          </a:p>
          <a:p>
            <a:pPr eaLnBrk="1" hangingPunct="1"/>
            <a:r>
              <a:rPr lang="en-US" altLang="en-US" sz="2800" dirty="0" smtClean="0">
                <a:latin typeface="Times New Roman" panose="02020603050405020304" pitchFamily="18" charset="0"/>
                <a:cs typeface="Times New Roman" panose="02020603050405020304" pitchFamily="18" charset="0"/>
              </a:rPr>
              <a:t>Agro-ecological approaches are better placed to resolve this conflict; social carriers and eco-system for a new socio-technical regime need to be created</a:t>
            </a:r>
          </a:p>
          <a:p>
            <a:pPr eaLnBrk="1" hangingPunct="1"/>
            <a:r>
              <a:rPr lang="en-US" altLang="en-US" sz="2800" dirty="0" smtClean="0">
                <a:latin typeface="Times New Roman" panose="02020603050405020304" pitchFamily="18" charset="0"/>
                <a:cs typeface="Times New Roman" panose="02020603050405020304" pitchFamily="18" charset="0"/>
              </a:rPr>
              <a:t>Social movements &amp; researchers need to debate and deliberate on alternatives to dominant perspective emerging on the technology question. </a:t>
            </a:r>
          </a:p>
          <a:p>
            <a:pPr eaLnBrk="1" hangingPunct="1"/>
            <a:endParaRPr lang="en-US" altLang="en-US" sz="28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825E2A-67B1-4BF8-A8CE-BBDBE76FD5FB}" type="slidenum">
              <a:rPr lang="en-US" altLang="en-US">
                <a:solidFill>
                  <a:srgbClr val="898989"/>
                </a:solidFill>
                <a:latin typeface="Calibri" panose="020F0502020204030204" pitchFamily="34" charset="0"/>
              </a:rPr>
              <a:pPr eaLnBrk="1" hangingPunct="1"/>
              <a:t>9</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xmlns="" val="2801569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2191</Words>
  <Application>Microsoft Office PowerPoint</Application>
  <PresentationFormat>On-screen Show (4:3)</PresentationFormat>
  <Paragraphs>238</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Agrarian transition, Transformative change and Systems of Innovation: Lessons for SDG Implementation </vt:lpstr>
      <vt:lpstr>Introduction</vt:lpstr>
      <vt:lpstr>Innovation Systems and Transformative Change:</vt:lpstr>
      <vt:lpstr>  Sustainable development:  What does it mean politically?    </vt:lpstr>
      <vt:lpstr> Agrarian Question </vt:lpstr>
      <vt:lpstr>New areas of transitional demands  Environment, Energy and Resource use</vt:lpstr>
      <vt:lpstr>  Not Anthropocene, But Capitlocene    </vt:lpstr>
      <vt:lpstr> New Transitional demands  </vt:lpstr>
      <vt:lpstr>New Areas of Transitional Demands</vt:lpstr>
      <vt:lpstr>Agro-ecology  Towards an alternate pathway </vt:lpstr>
      <vt:lpstr>Sustainability, Technology and Capital </vt:lpstr>
      <vt:lpstr>Agriculture: Experiments, Niches and Regime </vt:lpstr>
      <vt:lpstr>Technological Modernization: Indian Journey </vt:lpstr>
      <vt:lpstr>Non-mainstream pathways Framings </vt:lpstr>
      <vt:lpstr> Transformation Challenge </vt:lpstr>
      <vt:lpstr>Labour and Rural Industrialization: Need for a transformative strategy </vt:lpstr>
      <vt:lpstr>Worker-Peasant Alliance, Collective Property and Group Enterprise</vt:lpstr>
      <vt:lpstr> Understanding systemic connections </vt:lpstr>
      <vt:lpstr>Slide 19</vt:lpstr>
      <vt:lpstr>Slide 20</vt:lpstr>
      <vt:lpstr>Slide 21</vt:lpstr>
      <vt:lpstr>Horticulture/NTFP Processing</vt:lpstr>
      <vt:lpstr>Red-Clay Pottery</vt:lpstr>
      <vt:lpstr> System Design &amp; Development:  System of Production-Organisation of Multi-level Nodes   </vt:lpstr>
      <vt:lpstr>Concluding Remarks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Agro-ecology and the Question of Worker-Peasant Alliance</dc:title>
  <dc:creator>DKA</dc:creator>
  <cp:lastModifiedBy>Dell</cp:lastModifiedBy>
  <cp:revision>87</cp:revision>
  <cp:lastPrinted>2015-07-24T10:35:46Z</cp:lastPrinted>
  <dcterms:created xsi:type="dcterms:W3CDTF">2015-07-21T11:53:49Z</dcterms:created>
  <dcterms:modified xsi:type="dcterms:W3CDTF">2016-03-16T10:33:27Z</dcterms:modified>
</cp:coreProperties>
</file>