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  <p:sldMasterId id="2147483732" r:id="rId3"/>
  </p:sldMasterIdLst>
  <p:sldIdLst>
    <p:sldId id="287" r:id="rId4"/>
    <p:sldId id="256" r:id="rId5"/>
    <p:sldId id="257" r:id="rId6"/>
    <p:sldId id="258" r:id="rId7"/>
    <p:sldId id="259" r:id="rId8"/>
    <p:sldId id="261" r:id="rId9"/>
    <p:sldId id="262" r:id="rId10"/>
    <p:sldId id="265" r:id="rId11"/>
    <p:sldId id="267" r:id="rId12"/>
    <p:sldId id="269" r:id="rId13"/>
    <p:sldId id="276" r:id="rId14"/>
    <p:sldId id="278" r:id="rId15"/>
    <p:sldId id="280" r:id="rId16"/>
    <p:sldId id="281" r:id="rId17"/>
    <p:sldId id="282" r:id="rId18"/>
    <p:sldId id="285" r:id="rId19"/>
    <p:sldId id="272" r:id="rId20"/>
    <p:sldId id="284" r:id="rId21"/>
    <p:sldId id="273" r:id="rId22"/>
    <p:sldId id="288" r:id="rId23"/>
    <p:sldId id="289" r:id="rId24"/>
    <p:sldId id="290" r:id="rId25"/>
    <p:sldId id="286" r:id="rId26"/>
    <p:sldId id="26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CC0066"/>
    <a:srgbClr val="FFFF66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E8D67A-773E-46B8-9912-1B2D93904D02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BB161-956C-49C5-9D4B-10E09ACCA1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E8D67A-773E-46B8-9912-1B2D93904D02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BB161-956C-49C5-9D4B-10E09ACCA1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E8D67A-773E-46B8-9912-1B2D93904D02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BB161-956C-49C5-9D4B-10E09ACCA1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2D1B0-0C5E-4367-8871-06C6EC21F2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CF339-5E06-4242-A9B6-739281FFB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01228-B7D9-43CC-A87C-158039A19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81EFD-164F-4282-8E9B-B9D44FFEC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1322-6834-4F42-90C5-E16DE37E27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FF8F4-13CF-43C6-8D15-72CD63CADF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7D59C-6B77-49FC-A6B1-78E3296D44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8B44F-EF32-4A0D-8F13-83D6A9A10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E8D67A-773E-46B8-9912-1B2D93904D02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BB161-956C-49C5-9D4B-10E09ACCA1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99393-B82A-4E73-A39F-B89C30DFE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0D68A-AA9C-44FE-8760-7A0448B0D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2D0A1-1C38-4BAE-8583-D09F23660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902EF-D42A-4A06-B5D6-AE904131CF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806BD-786B-450D-9AEB-B1C1647D7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46C1F-F012-470B-8709-995D09FEEF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C1C62-CC02-404B-A1C0-E28273176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86AA4-2FEE-4877-9904-39DBFEA7E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A95B1-2141-45B8-9756-FD3D1BEC6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068FF-E990-48DA-83CE-876759F219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E8D67A-773E-46B8-9912-1B2D93904D02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BB161-956C-49C5-9D4B-10E09ACCA1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87036-3CE4-4180-87D3-B28B3B926A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6CC77-D8C2-4F47-A635-B791640F4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25F9E-0227-421E-92D7-30869D1F9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8BED8-A1BE-4C94-B0F2-45F8D2A76A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E8D67A-773E-46B8-9912-1B2D93904D02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BB161-956C-49C5-9D4B-10E09ACCA1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E8D67A-773E-46B8-9912-1B2D93904D02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BB161-956C-49C5-9D4B-10E09ACCA1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E8D67A-773E-46B8-9912-1B2D93904D02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BB161-956C-49C5-9D4B-10E09ACCA1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E8D67A-773E-46B8-9912-1B2D93904D02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BB161-956C-49C5-9D4B-10E09ACCA1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E8D67A-773E-46B8-9912-1B2D93904D02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BB161-956C-49C5-9D4B-10E09ACCA1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E8D67A-773E-46B8-9912-1B2D93904D02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9BBB161-956C-49C5-9D4B-10E09ACCA1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BE8D67A-773E-46B8-9912-1B2D93904D02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9BBB161-956C-49C5-9D4B-10E09ACCA1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44CA4916-796F-46EE-94FF-E50080DFD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 smtClean="0">
                <a:solidFill>
                  <a:schemeClr val="accent1">
                    <a:shade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3A8EE5C-4795-4C6A-91F8-D8E6E8840E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WordArt 2"/>
          <p:cNvSpPr>
            <a:spLocks noChangeArrowheads="1" noChangeShapeType="1" noTextEdit="1"/>
          </p:cNvSpPr>
          <p:nvPr/>
        </p:nvSpPr>
        <p:spPr bwMode="auto">
          <a:xfrm>
            <a:off x="1676400" y="990600"/>
            <a:ext cx="4572000" cy="2133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WELCOME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05400"/>
            <a:ext cx="8229600" cy="92964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648200"/>
          </a:xfrm>
          <a:gradFill>
            <a:gsLst>
              <a:gs pos="0">
                <a:srgbClr val="00B050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circle">
              <a:fillToRect l="50000" t="50000" r="50000" b="50000"/>
            </a:path>
          </a:gradFill>
        </p:spPr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  <a:buClr>
                <a:schemeClr val="bg1"/>
              </a:buClr>
              <a:buNone/>
            </a:pPr>
            <a:r>
              <a:rPr lang="en-US" sz="6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    Line Departments</a:t>
            </a:r>
          </a:p>
          <a:p>
            <a:pPr>
              <a:lnSpc>
                <a:spcPct val="200000"/>
              </a:lnSpc>
              <a:buClr>
                <a:schemeClr val="bg1"/>
              </a:buClr>
              <a:buNone/>
            </a:pPr>
            <a:r>
              <a:rPr lang="en-US" sz="6000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60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    </a:t>
            </a:r>
            <a:r>
              <a:rPr lang="en-US" sz="4400" dirty="0" smtClean="0">
                <a:solidFill>
                  <a:srgbClr val="002060"/>
                </a:solidFill>
                <a:latin typeface="Arial Rounded MT Bold" pitchFamily="34" charset="0"/>
              </a:rPr>
              <a:t>Commodity </a:t>
            </a:r>
            <a:r>
              <a:rPr lang="en-US" sz="4400" dirty="0" smtClean="0">
                <a:solidFill>
                  <a:srgbClr val="002060"/>
                </a:solidFill>
                <a:latin typeface="Arial Rounded MT Bold" pitchFamily="34" charset="0"/>
              </a:rPr>
              <a:t>Boards	</a:t>
            </a:r>
          </a:p>
          <a:p>
            <a:pPr algn="ctr">
              <a:lnSpc>
                <a:spcPct val="200000"/>
              </a:lnSpc>
              <a:buClr>
                <a:schemeClr val="bg1"/>
              </a:buClr>
              <a:buNone/>
            </a:pPr>
            <a:r>
              <a:rPr lang="en-US" sz="4400" dirty="0" smtClean="0">
                <a:solidFill>
                  <a:srgbClr val="002060"/>
                </a:solidFill>
                <a:latin typeface="Arial Rounded MT Bold" pitchFamily="34" charset="0"/>
              </a:rPr>
              <a:t>Private-NGO Extension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248400"/>
          </a:xfrm>
          <a:solidFill>
            <a:srgbClr val="00B05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rgbClr val="333300"/>
                </a:solidFill>
              </a:rPr>
              <a:t>  </a:t>
            </a:r>
            <a:r>
              <a:rPr lang="en-US" b="1" dirty="0" smtClean="0">
                <a:solidFill>
                  <a:srgbClr val="C00000"/>
                </a:solidFill>
              </a:rPr>
              <a:t>GROUP APPROACHES</a:t>
            </a:r>
            <a:endParaRPr lang="en-US" sz="3600" b="1" dirty="0" smtClean="0">
              <a:solidFill>
                <a:srgbClr val="C00000"/>
              </a:solidFill>
              <a:latin typeface="Arial Rounded MT Bold" pitchFamily="34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09489" y="381000"/>
            <a:ext cx="300111" cy="6118274"/>
          </a:xfrm>
          <a:custGeom>
            <a:avLst/>
            <a:gdLst>
              <a:gd name="connsiteX0" fmla="*/ 0 w 937846"/>
              <a:gd name="connsiteY0" fmla="*/ 6039729 h 6039729"/>
              <a:gd name="connsiteX1" fmla="*/ 590843 w 937846"/>
              <a:gd name="connsiteY1" fmla="*/ 4337538 h 6039729"/>
              <a:gd name="connsiteX2" fmla="*/ 351693 w 937846"/>
              <a:gd name="connsiteY2" fmla="*/ 3113649 h 6039729"/>
              <a:gd name="connsiteX3" fmla="*/ 689317 w 937846"/>
              <a:gd name="connsiteY3" fmla="*/ 1931963 h 6039729"/>
              <a:gd name="connsiteX4" fmla="*/ 323557 w 937846"/>
              <a:gd name="connsiteY4" fmla="*/ 961292 h 6039729"/>
              <a:gd name="connsiteX5" fmla="*/ 717453 w 937846"/>
              <a:gd name="connsiteY5" fmla="*/ 18757 h 6039729"/>
              <a:gd name="connsiteX6" fmla="*/ 492369 w 937846"/>
              <a:gd name="connsiteY6" fmla="*/ 848750 h 6039729"/>
              <a:gd name="connsiteX7" fmla="*/ 928468 w 937846"/>
              <a:gd name="connsiteY7" fmla="*/ 1847557 h 6039729"/>
              <a:gd name="connsiteX8" fmla="*/ 436099 w 937846"/>
              <a:gd name="connsiteY8" fmla="*/ 2818227 h 6039729"/>
              <a:gd name="connsiteX9" fmla="*/ 886265 w 937846"/>
              <a:gd name="connsiteY9" fmla="*/ 3943643 h 6039729"/>
              <a:gd name="connsiteX10" fmla="*/ 337625 w 937846"/>
              <a:gd name="connsiteY10" fmla="*/ 5223803 h 6039729"/>
              <a:gd name="connsiteX11" fmla="*/ 253219 w 937846"/>
              <a:gd name="connsiteY11" fmla="*/ 5462953 h 6039729"/>
              <a:gd name="connsiteX12" fmla="*/ 253219 w 937846"/>
              <a:gd name="connsiteY12" fmla="*/ 5462953 h 6039729"/>
              <a:gd name="connsiteX13" fmla="*/ 281354 w 937846"/>
              <a:gd name="connsiteY13" fmla="*/ 5448886 h 6039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37846" h="6039729">
                <a:moveTo>
                  <a:pt x="0" y="6039729"/>
                </a:moveTo>
                <a:cubicBezTo>
                  <a:pt x="266114" y="5432473"/>
                  <a:pt x="532228" y="4825218"/>
                  <a:pt x="590843" y="4337538"/>
                </a:cubicBezTo>
                <a:cubicBezTo>
                  <a:pt x="649459" y="3849858"/>
                  <a:pt x="335281" y="3514578"/>
                  <a:pt x="351693" y="3113649"/>
                </a:cubicBezTo>
                <a:cubicBezTo>
                  <a:pt x="368105" y="2712720"/>
                  <a:pt x="694006" y="2290689"/>
                  <a:pt x="689317" y="1931963"/>
                </a:cubicBezTo>
                <a:cubicBezTo>
                  <a:pt x="684628" y="1573237"/>
                  <a:pt x="318868" y="1280160"/>
                  <a:pt x="323557" y="961292"/>
                </a:cubicBezTo>
                <a:cubicBezTo>
                  <a:pt x="328246" y="642424"/>
                  <a:pt x="689318" y="37514"/>
                  <a:pt x="717453" y="18757"/>
                </a:cubicBezTo>
                <a:cubicBezTo>
                  <a:pt x="745588" y="0"/>
                  <a:pt x="457200" y="543950"/>
                  <a:pt x="492369" y="848750"/>
                </a:cubicBezTo>
                <a:cubicBezTo>
                  <a:pt x="527538" y="1153550"/>
                  <a:pt x="937846" y="1519311"/>
                  <a:pt x="928468" y="1847557"/>
                </a:cubicBezTo>
                <a:cubicBezTo>
                  <a:pt x="919090" y="2175803"/>
                  <a:pt x="443133" y="2468879"/>
                  <a:pt x="436099" y="2818227"/>
                </a:cubicBezTo>
                <a:cubicBezTo>
                  <a:pt x="429065" y="3167575"/>
                  <a:pt x="902677" y="3542714"/>
                  <a:pt x="886265" y="3943643"/>
                </a:cubicBezTo>
                <a:cubicBezTo>
                  <a:pt x="869853" y="4344572"/>
                  <a:pt x="443133" y="4970585"/>
                  <a:pt x="337625" y="5223803"/>
                </a:cubicBezTo>
                <a:cubicBezTo>
                  <a:pt x="232117" y="5477021"/>
                  <a:pt x="253219" y="5462953"/>
                  <a:pt x="253219" y="5462953"/>
                </a:cubicBezTo>
                <a:lnTo>
                  <a:pt x="253219" y="5462953"/>
                </a:lnTo>
                <a:lnTo>
                  <a:pt x="281354" y="5448886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8534400" y="533400"/>
            <a:ext cx="304800" cy="5887329"/>
          </a:xfrm>
          <a:custGeom>
            <a:avLst/>
            <a:gdLst>
              <a:gd name="connsiteX0" fmla="*/ 0 w 937846"/>
              <a:gd name="connsiteY0" fmla="*/ 6039729 h 6039729"/>
              <a:gd name="connsiteX1" fmla="*/ 590843 w 937846"/>
              <a:gd name="connsiteY1" fmla="*/ 4337538 h 6039729"/>
              <a:gd name="connsiteX2" fmla="*/ 351693 w 937846"/>
              <a:gd name="connsiteY2" fmla="*/ 3113649 h 6039729"/>
              <a:gd name="connsiteX3" fmla="*/ 689317 w 937846"/>
              <a:gd name="connsiteY3" fmla="*/ 1931963 h 6039729"/>
              <a:gd name="connsiteX4" fmla="*/ 323557 w 937846"/>
              <a:gd name="connsiteY4" fmla="*/ 961292 h 6039729"/>
              <a:gd name="connsiteX5" fmla="*/ 717453 w 937846"/>
              <a:gd name="connsiteY5" fmla="*/ 18757 h 6039729"/>
              <a:gd name="connsiteX6" fmla="*/ 492369 w 937846"/>
              <a:gd name="connsiteY6" fmla="*/ 848750 h 6039729"/>
              <a:gd name="connsiteX7" fmla="*/ 928468 w 937846"/>
              <a:gd name="connsiteY7" fmla="*/ 1847557 h 6039729"/>
              <a:gd name="connsiteX8" fmla="*/ 436099 w 937846"/>
              <a:gd name="connsiteY8" fmla="*/ 2818227 h 6039729"/>
              <a:gd name="connsiteX9" fmla="*/ 886265 w 937846"/>
              <a:gd name="connsiteY9" fmla="*/ 3943643 h 6039729"/>
              <a:gd name="connsiteX10" fmla="*/ 337625 w 937846"/>
              <a:gd name="connsiteY10" fmla="*/ 5223803 h 6039729"/>
              <a:gd name="connsiteX11" fmla="*/ 253219 w 937846"/>
              <a:gd name="connsiteY11" fmla="*/ 5462953 h 6039729"/>
              <a:gd name="connsiteX12" fmla="*/ 253219 w 937846"/>
              <a:gd name="connsiteY12" fmla="*/ 5462953 h 6039729"/>
              <a:gd name="connsiteX13" fmla="*/ 281354 w 937846"/>
              <a:gd name="connsiteY13" fmla="*/ 5448886 h 6039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37846" h="6039729">
                <a:moveTo>
                  <a:pt x="0" y="6039729"/>
                </a:moveTo>
                <a:cubicBezTo>
                  <a:pt x="266114" y="5432473"/>
                  <a:pt x="532228" y="4825218"/>
                  <a:pt x="590843" y="4337538"/>
                </a:cubicBezTo>
                <a:cubicBezTo>
                  <a:pt x="649459" y="3849858"/>
                  <a:pt x="335281" y="3514578"/>
                  <a:pt x="351693" y="3113649"/>
                </a:cubicBezTo>
                <a:cubicBezTo>
                  <a:pt x="368105" y="2712720"/>
                  <a:pt x="694006" y="2290689"/>
                  <a:pt x="689317" y="1931963"/>
                </a:cubicBezTo>
                <a:cubicBezTo>
                  <a:pt x="684628" y="1573237"/>
                  <a:pt x="318868" y="1280160"/>
                  <a:pt x="323557" y="961292"/>
                </a:cubicBezTo>
                <a:cubicBezTo>
                  <a:pt x="328246" y="642424"/>
                  <a:pt x="689318" y="37514"/>
                  <a:pt x="717453" y="18757"/>
                </a:cubicBezTo>
                <a:cubicBezTo>
                  <a:pt x="745588" y="0"/>
                  <a:pt x="457200" y="543950"/>
                  <a:pt x="492369" y="848750"/>
                </a:cubicBezTo>
                <a:cubicBezTo>
                  <a:pt x="527538" y="1153550"/>
                  <a:pt x="937846" y="1519311"/>
                  <a:pt x="928468" y="1847557"/>
                </a:cubicBezTo>
                <a:cubicBezTo>
                  <a:pt x="919090" y="2175803"/>
                  <a:pt x="443133" y="2468879"/>
                  <a:pt x="436099" y="2818227"/>
                </a:cubicBezTo>
                <a:cubicBezTo>
                  <a:pt x="429065" y="3167575"/>
                  <a:pt x="902677" y="3542714"/>
                  <a:pt x="886265" y="3943643"/>
                </a:cubicBezTo>
                <a:cubicBezTo>
                  <a:pt x="869853" y="4344572"/>
                  <a:pt x="443133" y="4970585"/>
                  <a:pt x="337625" y="5223803"/>
                </a:cubicBezTo>
                <a:cubicBezTo>
                  <a:pt x="232117" y="5477021"/>
                  <a:pt x="253219" y="5462953"/>
                  <a:pt x="253219" y="5462953"/>
                </a:cubicBezTo>
                <a:lnTo>
                  <a:pt x="253219" y="5462953"/>
                </a:lnTo>
                <a:lnTo>
                  <a:pt x="281354" y="5448886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991600" cy="1371600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381000"/>
            <a:ext cx="8077200" cy="6019800"/>
          </a:xfrm>
          <a:prstGeom prst="rect">
            <a:avLst/>
          </a:prstGeom>
          <a:gradFill flip="none" rotWithShape="1">
            <a:gsLst>
              <a:gs pos="0">
                <a:srgbClr val="FF6699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spc="150" dirty="0" smtClean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GROUP FARMING</a:t>
            </a:r>
          </a:p>
          <a:p>
            <a:pPr algn="ctr">
              <a:lnSpc>
                <a:spcPct val="150000"/>
              </a:lnSpc>
            </a:pPr>
            <a:r>
              <a:rPr lang="en-US" sz="3200" b="1" spc="150" dirty="0" smtClean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GALASA</a:t>
            </a:r>
          </a:p>
          <a:p>
            <a:pPr algn="ctr">
              <a:lnSpc>
                <a:spcPct val="150000"/>
              </a:lnSpc>
            </a:pPr>
            <a:r>
              <a:rPr lang="en-US" sz="3200" b="1" spc="150" dirty="0" smtClean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VFPCK</a:t>
            </a:r>
          </a:p>
          <a:p>
            <a:pPr algn="ctr">
              <a:lnSpc>
                <a:spcPct val="150000"/>
              </a:lnSpc>
            </a:pPr>
            <a:r>
              <a:rPr lang="en-US" sz="3200" b="1" spc="150" dirty="0" smtClean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KUDUMBASHREE</a:t>
            </a:r>
          </a:p>
          <a:p>
            <a:pPr algn="ctr">
              <a:lnSpc>
                <a:spcPct val="150000"/>
              </a:lnSpc>
            </a:pPr>
            <a:r>
              <a:rPr lang="en-US" sz="3200" b="1" spc="150" dirty="0" smtClean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SUBHIKSHA</a:t>
            </a:r>
          </a:p>
          <a:p>
            <a:pPr algn="ctr">
              <a:lnSpc>
                <a:spcPct val="150000"/>
              </a:lnSpc>
            </a:pPr>
            <a:r>
              <a:rPr lang="en-US" sz="3200" b="1" spc="150" dirty="0" smtClean="0">
                <a:ln w="11430"/>
                <a:solidFill>
                  <a:srgbClr val="00206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SANGAMAITRI</a:t>
            </a:r>
          </a:p>
          <a:p>
            <a:pPr algn="ctr">
              <a:lnSpc>
                <a:spcPct val="150000"/>
              </a:lnSpc>
            </a:pPr>
            <a:endParaRPr lang="en-US" sz="3200" b="1" spc="150" dirty="0">
              <a:ln w="11430"/>
              <a:solidFill>
                <a:srgbClr val="00206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52400" y="228600"/>
            <a:ext cx="8839200" cy="6400800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33400" y="1752600"/>
            <a:ext cx="8077200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1100" dirty="0" smtClean="0"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Calibri" pitchFamily="34" charset="0"/>
            </a:endParaRPr>
          </a:p>
          <a:p>
            <a:pPr marL="457200" marR="0" lvl="0" indent="-45720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36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Rubber Plantation Development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52400" y="228600"/>
            <a:ext cx="8839200" cy="6400800"/>
          </a:xfrm>
          <a:prstGeom prst="roundRect">
            <a:avLst/>
          </a:prstGeom>
          <a:solidFill>
            <a:srgbClr val="34269C"/>
          </a:solidFill>
          <a:ln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457200" y="1066800"/>
            <a:ext cx="78486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RUBBER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 BOARD – 1957</a:t>
            </a:r>
          </a:p>
          <a:p>
            <a:pPr marL="457200" marR="0" lvl="0" indent="-45720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3200" b="1" baseline="0" dirty="0" smtClean="0">
                <a:solidFill>
                  <a:schemeClr val="bg1"/>
                </a:solidFill>
                <a:cs typeface="Arial" pitchFamily="34" charset="0"/>
              </a:rPr>
              <a:t>1986- RPS-Society</a:t>
            </a:r>
          </a:p>
          <a:p>
            <a:pPr marL="457200" marR="0" lvl="0" indent="-45720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2010- 2500 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RPSs</a:t>
            </a:r>
            <a:endParaRPr kumimoji="0" lang="en-US" sz="3200" b="1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  <a:p>
            <a:pPr marL="457200" marR="0" lvl="0" indent="-45720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3200" b="1" baseline="0" dirty="0" smtClean="0">
                <a:solidFill>
                  <a:schemeClr val="bg1"/>
                </a:solidFill>
                <a:cs typeface="Arial" pitchFamily="34" charset="0"/>
              </a:rPr>
              <a:t>1957 - Productivity-350</a:t>
            </a:r>
            <a:r>
              <a:rPr lang="en-US" sz="3200" b="1" dirty="0" smtClean="0">
                <a:solidFill>
                  <a:schemeClr val="bg1"/>
                </a:solidFill>
                <a:cs typeface="Arial" pitchFamily="34" charset="0"/>
              </a:rPr>
              <a:t> Kg/ha</a:t>
            </a:r>
          </a:p>
          <a:p>
            <a:pPr marL="457200" marR="0" lvl="0" indent="-45720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2010 - 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cs typeface="Arial" pitchFamily="34" charset="0"/>
              </a:rPr>
              <a:t>Productivity-1879 Kg/ha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52400" y="228600"/>
            <a:ext cx="8839200" cy="6400800"/>
          </a:xfrm>
          <a:prstGeom prst="roundRect">
            <a:avLst/>
          </a:prstGeom>
          <a:gradFill flip="none" rotWithShape="1">
            <a:gsLst>
              <a:gs pos="0">
                <a:srgbClr val="ECB1ED">
                  <a:shade val="30000"/>
                  <a:satMod val="115000"/>
                </a:srgbClr>
              </a:gs>
              <a:gs pos="50000">
                <a:srgbClr val="ECB1ED">
                  <a:shade val="67500"/>
                  <a:satMod val="115000"/>
                </a:srgbClr>
              </a:gs>
              <a:gs pos="100000">
                <a:srgbClr val="ECB1ED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609600" y="2209800"/>
            <a:ext cx="7772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89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% area</a:t>
            </a:r>
          </a:p>
          <a:p>
            <a:pPr marL="457200" marR="0" lvl="0" indent="-45720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800" baseline="0" dirty="0" smtClean="0">
                <a:latin typeface="Arial" pitchFamily="34" charset="0"/>
                <a:cs typeface="Arial" pitchFamily="34" charset="0"/>
              </a:rPr>
              <a:t>92 % production          Small Holdings &lt; 0.50 ha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3581400" y="2209800"/>
            <a:ext cx="685800" cy="1371600"/>
          </a:xfrm>
          <a:prstGeom prst="rightBrace">
            <a:avLst/>
          </a:prstGeom>
          <a:ln>
            <a:solidFill>
              <a:srgbClr val="FFFF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4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  <a:ln>
            <a:solidFill>
              <a:srgbClr val="00B050"/>
            </a:solidFill>
          </a:ln>
          <a:effectLst>
            <a:glow rad="101600">
              <a:srgbClr val="00B050">
                <a:alpha val="60000"/>
              </a:srgbClr>
            </a:glow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0">
            <a:schemeClr val="accent5"/>
          </a:lnRef>
          <a:fillRef idx="1002">
            <a:schemeClr val="lt2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pPr lvl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B050"/>
                </a:solidFill>
              </a:rPr>
              <a:t>RPS   TOT </a:t>
            </a:r>
            <a:r>
              <a:rPr lang="en-US" b="1" dirty="0" err="1" smtClean="0">
                <a:solidFill>
                  <a:srgbClr val="00B050"/>
                </a:solidFill>
              </a:rPr>
              <a:t>Centres</a:t>
            </a:r>
            <a:r>
              <a:rPr lang="en-US" b="1" dirty="0" smtClean="0">
                <a:solidFill>
                  <a:srgbClr val="00B050"/>
                </a:solidFill>
              </a:rPr>
              <a:t>   Model RPS           	Companies        Eco friendly </a:t>
            </a:r>
            <a:r>
              <a:rPr lang="en-US" b="1" smtClean="0">
                <a:solidFill>
                  <a:srgbClr val="00B050"/>
                </a:solidFill>
              </a:rPr>
              <a:t>Gp</a:t>
            </a:r>
            <a:endParaRPr lang="en-US" b="1" dirty="0" smtClean="0">
              <a:solidFill>
                <a:srgbClr val="00B050"/>
              </a:solidFill>
            </a:endParaRPr>
          </a:p>
          <a:p>
            <a:pPr lvl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B050"/>
                </a:solidFill>
              </a:rPr>
              <a:t>Processing        SHGs       Estate Inputs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B050"/>
                </a:solidFill>
              </a:rPr>
              <a:t>Value addition        Apiculture        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B050"/>
                </a:solidFill>
              </a:rPr>
              <a:t>Carbon Credit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371600" y="2057400"/>
            <a:ext cx="685800" cy="1588"/>
          </a:xfrm>
          <a:prstGeom prst="straightConnector1">
            <a:avLst/>
          </a:prstGeom>
          <a:ln w="381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562600" y="2057400"/>
            <a:ext cx="685800" cy="1588"/>
          </a:xfrm>
          <a:prstGeom prst="straightConnector1">
            <a:avLst/>
          </a:prstGeom>
          <a:ln w="381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33400" y="2667000"/>
            <a:ext cx="685800" cy="1588"/>
          </a:xfrm>
          <a:prstGeom prst="straightConnector1">
            <a:avLst/>
          </a:prstGeom>
          <a:ln w="381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657600" y="2743200"/>
            <a:ext cx="685800" cy="1588"/>
          </a:xfrm>
          <a:prstGeom prst="straightConnector1">
            <a:avLst/>
          </a:prstGeom>
          <a:ln w="381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667000" y="3429000"/>
            <a:ext cx="685800" cy="1588"/>
          </a:xfrm>
          <a:prstGeom prst="straightConnector1">
            <a:avLst/>
          </a:prstGeom>
          <a:ln w="381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352800" y="4114800"/>
            <a:ext cx="685800" cy="1588"/>
          </a:xfrm>
          <a:prstGeom prst="straightConnector1">
            <a:avLst/>
          </a:prstGeom>
          <a:ln w="381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553200" y="4114800"/>
            <a:ext cx="533400" cy="1588"/>
          </a:xfrm>
          <a:prstGeom prst="straightConnector1">
            <a:avLst/>
          </a:prstGeom>
          <a:ln w="381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648200" y="3429000"/>
            <a:ext cx="685800" cy="1588"/>
          </a:xfrm>
          <a:prstGeom prst="straightConnector1">
            <a:avLst/>
          </a:prstGeom>
          <a:ln w="381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8153400" y="3429000"/>
            <a:ext cx="685800" cy="1588"/>
          </a:xfrm>
          <a:prstGeom prst="straightConnector1">
            <a:avLst/>
          </a:prstGeom>
          <a:ln w="38100">
            <a:solidFill>
              <a:srgbClr val="CC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257800"/>
            <a:ext cx="8534400" cy="1295400"/>
          </a:xfrm>
          <a:blipFill>
            <a:blip r:embed="rId2" cstate="print"/>
            <a:tile tx="0" ty="0" sx="100000" sy="100000" flip="none" algn="tl"/>
          </a:blipFill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4953000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pPr marL="514350" indent="-514350"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arabicPeriod" startAt="2"/>
            </a:pPr>
            <a:endParaRPr lang="en-US" dirty="0" smtClean="0"/>
          </a:p>
          <a:p>
            <a:pPr marL="514350" indent="-514350" algn="ctr">
              <a:buClr>
                <a:schemeClr val="tx1">
                  <a:lumMod val="95000"/>
                  <a:lumOff val="5000"/>
                </a:schemeClr>
              </a:buClr>
              <a:buNone/>
            </a:pPr>
            <a:endParaRPr lang="en-US" dirty="0" smtClean="0"/>
          </a:p>
          <a:p>
            <a:pPr marL="514350" indent="-514350" algn="ctr">
              <a:lnSpc>
                <a:spcPct val="150000"/>
              </a:lnSpc>
              <a:buClr>
                <a:schemeClr val="tx1">
                  <a:lumMod val="95000"/>
                  <a:lumOff val="5000"/>
                </a:schemeClr>
              </a:buClr>
              <a:buNone/>
            </a:pPr>
            <a:r>
              <a:rPr lang="en-US" b="1" dirty="0" smtClean="0"/>
              <a:t>INNOVATIONS IN TECHNOLOGY DISSEMINATION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  <a:solidFill>
            <a:srgbClr val="7030A0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0" algn="just">
              <a:buNone/>
            </a:pPr>
            <a:endParaRPr lang="en-US" dirty="0" smtClean="0"/>
          </a:p>
          <a:p>
            <a:pPr lvl="0" algn="ctr">
              <a:lnSpc>
                <a:spcPct val="150000"/>
              </a:lnSpc>
              <a:buNone/>
            </a:pPr>
            <a:endParaRPr lang="en-US" b="1" dirty="0" smtClean="0"/>
          </a:p>
          <a:p>
            <a:pPr lvl="0" algn="ctr">
              <a:lnSpc>
                <a:spcPct val="150000"/>
              </a:lnSpc>
              <a:buNone/>
            </a:pPr>
            <a:endParaRPr lang="en-US" b="1" dirty="0" smtClean="0"/>
          </a:p>
          <a:p>
            <a:pPr lvl="0" algn="ctr">
              <a:lnSpc>
                <a:spcPct val="150000"/>
              </a:lnSpc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Innovation role of extension is to link the farmers with service providers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60848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rame 3"/>
          <p:cNvSpPr/>
          <p:nvPr/>
        </p:nvSpPr>
        <p:spPr>
          <a:xfrm>
            <a:off x="304800" y="304800"/>
            <a:ext cx="8534400" cy="6248400"/>
          </a:xfrm>
          <a:prstGeom prst="frame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1981200"/>
            <a:ext cx="6781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  <a:latin typeface="Arial Rounded MT Bold" pitchFamily="34" charset="0"/>
              </a:rPr>
              <a:t>ATMA</a:t>
            </a:r>
          </a:p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  <a:latin typeface="Arial Rounded MT Bold" pitchFamily="34" charset="0"/>
              </a:rPr>
              <a:t>LEADS</a:t>
            </a:r>
            <a:endParaRPr lang="en-US" sz="3600" dirty="0" smtClean="0">
              <a:solidFill>
                <a:schemeClr val="accent4">
                  <a:lumMod val="50000"/>
                </a:schemeClr>
              </a:solidFill>
              <a:latin typeface="Arial Rounded MT Bold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  <a:latin typeface="Arial Rounded MT Bold" pitchFamily="34" charset="0"/>
              </a:rPr>
              <a:t>ATMA PLUS</a:t>
            </a:r>
          </a:p>
          <a:p>
            <a:pPr algn="ctr">
              <a:lnSpc>
                <a:spcPct val="150000"/>
              </a:lnSpc>
            </a:pPr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  <a:latin typeface="Arial Rounded MT Bold" pitchFamily="34" charset="0"/>
              </a:rPr>
              <a:t>EXTENSION </a:t>
            </a:r>
            <a:r>
              <a:rPr lang="en-US" sz="3600" dirty="0" smtClean="0">
                <a:solidFill>
                  <a:schemeClr val="accent4">
                    <a:lumMod val="50000"/>
                  </a:schemeClr>
                </a:solidFill>
                <a:latin typeface="Arial Rounded MT Bold" pitchFamily="34" charset="0"/>
              </a:rPr>
              <a:t>PLUS-MIDICCI</a:t>
            </a:r>
            <a:endParaRPr lang="en-US" sz="3600" dirty="0">
              <a:solidFill>
                <a:schemeClr val="accent4">
                  <a:lumMod val="5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382000" cy="3962400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Inclusive Institutional Innovations </a:t>
            </a:r>
            <a:r>
              <a:rPr lang="en-US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in Agricultural Research and Extension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4648200"/>
            <a:ext cx="7772400" cy="9144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Dr. </a:t>
            </a:r>
            <a:r>
              <a:rPr lang="en-US" dirty="0" err="1" smtClean="0">
                <a:solidFill>
                  <a:schemeClr val="tx1"/>
                </a:solidFill>
              </a:rPr>
              <a:t>C.Bhaskaran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60000"/>
                <a:lumOff val="4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circle">
              <a:fillToRect l="50000" t="50000" r="50000" b="50000"/>
            </a:path>
          </a:gradFill>
        </p:spPr>
        <p:txBody>
          <a:bodyPr>
            <a:normAutofit fontScale="85000" lnSpcReduction="20000"/>
          </a:bodyPr>
          <a:lstStyle/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r>
              <a:rPr lang="en-IN" sz="3900" b="1" dirty="0" smtClean="0"/>
              <a:t>M-Multi-dimensional </a:t>
            </a:r>
          </a:p>
          <a:p>
            <a:r>
              <a:rPr lang="en-IN" sz="3900" b="1" dirty="0" smtClean="0"/>
              <a:t>I -Intensification</a:t>
            </a:r>
          </a:p>
          <a:p>
            <a:r>
              <a:rPr lang="en-IN" sz="3900" b="1" dirty="0" smtClean="0"/>
              <a:t>D-Decentralisation</a:t>
            </a:r>
          </a:p>
          <a:p>
            <a:r>
              <a:rPr lang="en-IN" sz="3900" b="1" dirty="0" smtClean="0"/>
              <a:t>I -ICT-enabled</a:t>
            </a:r>
          </a:p>
          <a:p>
            <a:r>
              <a:rPr lang="en-IN" sz="3900" b="1" dirty="0" smtClean="0"/>
              <a:t>C-Convergence </a:t>
            </a:r>
          </a:p>
          <a:p>
            <a:r>
              <a:rPr lang="en-IN" sz="3900" b="1" dirty="0" smtClean="0"/>
              <a:t>C-Competence</a:t>
            </a:r>
          </a:p>
          <a:p>
            <a:r>
              <a:rPr lang="en-IN" sz="3900" b="1" dirty="0" smtClean="0"/>
              <a:t>I-Innovation-driven</a:t>
            </a:r>
            <a:endParaRPr lang="en-IN" sz="3900" b="1" dirty="0"/>
          </a:p>
        </p:txBody>
      </p:sp>
    </p:spTree>
    <p:extLst>
      <p:ext uri="{BB962C8B-B14F-4D97-AF65-F5344CB8AC3E}">
        <p14:creationId xmlns:p14="http://schemas.microsoft.com/office/powerpoint/2010/main" val="96471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attFill prst="narVert">
            <a:fgClr>
              <a:schemeClr val="accent3">
                <a:lumMod val="40000"/>
                <a:lumOff val="60000"/>
              </a:schemeClr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r>
              <a:rPr lang="en-IN" sz="2400" u="sng" dirty="0" smtClean="0">
                <a:solidFill>
                  <a:srgbClr val="FF0000"/>
                </a:solidFill>
              </a:rPr>
              <a:t>FARMER EXTENSION ORGANISATION(FEO)</a:t>
            </a:r>
          </a:p>
          <a:p>
            <a:endParaRPr lang="en-IN" sz="2400" u="sng" dirty="0" smtClean="0">
              <a:solidFill>
                <a:srgbClr val="FF0000"/>
              </a:solidFill>
            </a:endParaRPr>
          </a:p>
          <a:p>
            <a:r>
              <a:rPr lang="en-IN" sz="2400" dirty="0" smtClean="0"/>
              <a:t>Federated structures  of ATMA Groups at Blocks</a:t>
            </a:r>
          </a:p>
          <a:p>
            <a:endParaRPr lang="en-IN" sz="2400" dirty="0" smtClean="0"/>
          </a:p>
          <a:p>
            <a:r>
              <a:rPr lang="en-IN" sz="2400" dirty="0" smtClean="0"/>
              <a:t>Registered under Charitable Societies Act</a:t>
            </a:r>
          </a:p>
          <a:p>
            <a:endParaRPr lang="en-IN" sz="2400" dirty="0" smtClean="0"/>
          </a:p>
          <a:p>
            <a:r>
              <a:rPr lang="en-IN" sz="2400" dirty="0" smtClean="0"/>
              <a:t>TIES group – Training, </a:t>
            </a:r>
            <a:r>
              <a:rPr lang="en-IN" sz="2400" dirty="0" err="1" smtClean="0"/>
              <a:t>Inputs,Extension,Services</a:t>
            </a:r>
            <a:endParaRPr lang="en-IN" sz="2400" dirty="0" smtClean="0"/>
          </a:p>
          <a:p>
            <a:endParaRPr lang="en-IN" sz="2400" dirty="0"/>
          </a:p>
          <a:p>
            <a:r>
              <a:rPr lang="en-IN" sz="2400" dirty="0" smtClean="0"/>
              <a:t>Forward and Backward linkages</a:t>
            </a:r>
          </a:p>
          <a:p>
            <a:endParaRPr lang="en-IN" sz="2400" dirty="0" smtClean="0"/>
          </a:p>
          <a:p>
            <a:r>
              <a:rPr lang="en-IN" sz="2400" dirty="0" smtClean="0"/>
              <a:t>Reference group-centred learning</a:t>
            </a:r>
          </a:p>
          <a:p>
            <a:endParaRPr lang="en-IN" sz="2400" dirty="0" smtClean="0"/>
          </a:p>
          <a:p>
            <a:r>
              <a:rPr lang="en-IN" sz="2400" dirty="0" smtClean="0"/>
              <a:t>Staggered withdrawal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60746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3">
                  <a:lumMod val="60000"/>
                  <a:lumOff val="40000"/>
                </a:schemeClr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path path="circle">
              <a:fillToRect l="50000" t="50000" r="50000" b="50000"/>
            </a:path>
          </a:gradFill>
        </p:spPr>
        <p:txBody>
          <a:bodyPr>
            <a:normAutofit fontScale="92500" lnSpcReduction="20000"/>
          </a:bodyPr>
          <a:lstStyle/>
          <a:p>
            <a:r>
              <a:rPr lang="en-IN" sz="4000" dirty="0" smtClean="0"/>
              <a:t>GOOD BYE EXTENSION;</a:t>
            </a:r>
          </a:p>
          <a:p>
            <a:endParaRPr lang="en-IN" sz="4000" dirty="0" smtClean="0"/>
          </a:p>
          <a:p>
            <a:r>
              <a:rPr lang="en-IN" sz="4000" dirty="0" smtClean="0"/>
              <a:t>HELLO INNOVATION ?</a:t>
            </a:r>
          </a:p>
          <a:p>
            <a:endParaRPr lang="en-IN" sz="4000" dirty="0" smtClean="0"/>
          </a:p>
          <a:p>
            <a:endParaRPr lang="en-IN" sz="4000" dirty="0" smtClean="0"/>
          </a:p>
          <a:p>
            <a:pPr lvl="5"/>
            <a:r>
              <a:rPr lang="en-IN" sz="2600" i="1" dirty="0" smtClean="0"/>
              <a:t>EXTENSION=INCLUSIVE INNOVATION</a:t>
            </a:r>
          </a:p>
          <a:p>
            <a:pPr lvl="5"/>
            <a:endParaRPr lang="en-IN" sz="2600" i="1" dirty="0"/>
          </a:p>
          <a:p>
            <a:pPr lvl="5"/>
            <a:r>
              <a:rPr lang="en-IN" sz="2600" i="1" dirty="0" smtClean="0"/>
              <a:t>INNOVATE OR PERISH</a:t>
            </a:r>
          </a:p>
          <a:p>
            <a:pPr lvl="5"/>
            <a:r>
              <a:rPr lang="en-IN" sz="2600" i="1" dirty="0" smtClean="0"/>
              <a:t>	</a:t>
            </a:r>
            <a:endParaRPr lang="en-IN" sz="2600" i="1" dirty="0"/>
          </a:p>
        </p:txBody>
      </p:sp>
    </p:spTree>
    <p:extLst>
      <p:ext uri="{BB962C8B-B14F-4D97-AF65-F5344CB8AC3E}">
        <p14:creationId xmlns:p14="http://schemas.microsoft.com/office/powerpoint/2010/main" val="187081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971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4800" b="1" dirty="0" smtClean="0">
                <a:solidFill>
                  <a:srgbClr val="FFFF00"/>
                </a:solidFill>
                <a:latin typeface="Monotype Corsiva" pitchFamily="66" charset="0"/>
              </a:rPr>
              <a:t>	Successful extension programmes depend more on </a:t>
            </a:r>
            <a:r>
              <a:rPr lang="en-US" sz="4800" b="1" dirty="0" err="1" smtClean="0">
                <a:solidFill>
                  <a:srgbClr val="FFFF00"/>
                </a:solidFill>
                <a:latin typeface="Monotype Corsiva" pitchFamily="66" charset="0"/>
              </a:rPr>
              <a:t>iinnovations</a:t>
            </a:r>
            <a:r>
              <a:rPr lang="en-US" sz="4800" b="1" dirty="0" smtClean="0">
                <a:solidFill>
                  <a:srgbClr val="FFFF00"/>
                </a:solidFill>
                <a:latin typeface="Monotype Corsiva" pitchFamily="66" charset="0"/>
              </a:rPr>
              <a:t>, </a:t>
            </a:r>
            <a:r>
              <a:rPr lang="en-US" sz="4800" b="1" dirty="0" smtClean="0">
                <a:solidFill>
                  <a:srgbClr val="FFFF00"/>
                </a:solidFill>
                <a:latin typeface="Monotype Corsiva" pitchFamily="66" charset="0"/>
              </a:rPr>
              <a:t>leadership and appropriate strategies than money.</a:t>
            </a:r>
            <a:endParaRPr lang="en-GB" sz="4800" b="1" dirty="0" smtClean="0">
              <a:solidFill>
                <a:srgbClr val="FFFF00"/>
              </a:solidFill>
              <a:latin typeface="Monotype Corsiva" pitchFamily="66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895600" y="914400"/>
            <a:ext cx="472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 Narrow" pitchFamily="34" charset="0"/>
              </a:rPr>
              <a:t>BOTTOM LINE</a:t>
            </a:r>
            <a:endParaRPr lang="en-GB" sz="4000" b="1">
              <a:solidFill>
                <a:schemeClr val="bg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  <p:bldP spid="31748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70C0"/>
          </a:solidFill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1" y="4979963"/>
            <a:ext cx="1905000" cy="1814732"/>
          </a:xfrm>
          <a:custGeom>
            <a:avLst/>
            <a:gdLst>
              <a:gd name="connsiteX0" fmla="*/ 0 w 2140633"/>
              <a:gd name="connsiteY0" fmla="*/ 1814732 h 1814732"/>
              <a:gd name="connsiteX1" fmla="*/ 829994 w 2140633"/>
              <a:gd name="connsiteY1" fmla="*/ 225083 h 1814732"/>
              <a:gd name="connsiteX2" fmla="*/ 2082018 w 2140633"/>
              <a:gd name="connsiteY2" fmla="*/ 464234 h 1814732"/>
              <a:gd name="connsiteX3" fmla="*/ 1181686 w 2140633"/>
              <a:gd name="connsiteY3" fmla="*/ 1252025 h 1814732"/>
              <a:gd name="connsiteX4" fmla="*/ 1237957 w 2140633"/>
              <a:gd name="connsiteY4" fmla="*/ 534572 h 1814732"/>
              <a:gd name="connsiteX5" fmla="*/ 1674055 w 2140633"/>
              <a:gd name="connsiteY5" fmla="*/ 661182 h 1814732"/>
              <a:gd name="connsiteX6" fmla="*/ 1350498 w 2140633"/>
              <a:gd name="connsiteY6" fmla="*/ 872197 h 1814732"/>
              <a:gd name="connsiteX7" fmla="*/ 1364566 w 2140633"/>
              <a:gd name="connsiteY7" fmla="*/ 858129 h 1814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40633" h="1814732">
                <a:moveTo>
                  <a:pt x="0" y="1814732"/>
                </a:moveTo>
                <a:cubicBezTo>
                  <a:pt x="241495" y="1132449"/>
                  <a:pt x="482991" y="450166"/>
                  <a:pt x="829994" y="225083"/>
                </a:cubicBezTo>
                <a:cubicBezTo>
                  <a:pt x="1176997" y="0"/>
                  <a:pt x="2023403" y="293077"/>
                  <a:pt x="2082018" y="464234"/>
                </a:cubicBezTo>
                <a:cubicBezTo>
                  <a:pt x="2140633" y="635391"/>
                  <a:pt x="1322363" y="1240302"/>
                  <a:pt x="1181686" y="1252025"/>
                </a:cubicBezTo>
                <a:cubicBezTo>
                  <a:pt x="1041009" y="1263748"/>
                  <a:pt x="1155896" y="633046"/>
                  <a:pt x="1237957" y="534572"/>
                </a:cubicBezTo>
                <a:cubicBezTo>
                  <a:pt x="1320018" y="436098"/>
                  <a:pt x="1655298" y="604911"/>
                  <a:pt x="1674055" y="661182"/>
                </a:cubicBezTo>
                <a:cubicBezTo>
                  <a:pt x="1692812" y="717453"/>
                  <a:pt x="1402079" y="839373"/>
                  <a:pt x="1350498" y="872197"/>
                </a:cubicBezTo>
                <a:cubicBezTo>
                  <a:pt x="1298917" y="905021"/>
                  <a:pt x="1331741" y="881575"/>
                  <a:pt x="1364566" y="858129"/>
                </a:cubicBezTo>
              </a:path>
            </a:pathLst>
          </a:cu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14068" y="323557"/>
            <a:ext cx="883920" cy="6428935"/>
          </a:xfrm>
          <a:custGeom>
            <a:avLst/>
            <a:gdLst>
              <a:gd name="connsiteX0" fmla="*/ 0 w 883920"/>
              <a:gd name="connsiteY0" fmla="*/ 6428935 h 6428935"/>
              <a:gd name="connsiteX1" fmla="*/ 154745 w 883920"/>
              <a:gd name="connsiteY1" fmla="*/ 3953021 h 6428935"/>
              <a:gd name="connsiteX2" fmla="*/ 844062 w 883920"/>
              <a:gd name="connsiteY2" fmla="*/ 1871003 h 6428935"/>
              <a:gd name="connsiteX3" fmla="*/ 393896 w 883920"/>
              <a:gd name="connsiteY3" fmla="*/ 0 h 6428935"/>
              <a:gd name="connsiteX4" fmla="*/ 393896 w 883920"/>
              <a:gd name="connsiteY4" fmla="*/ 0 h 6428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3920" h="6428935">
                <a:moveTo>
                  <a:pt x="0" y="6428935"/>
                </a:moveTo>
                <a:cubicBezTo>
                  <a:pt x="7034" y="5570805"/>
                  <a:pt x="14068" y="4712676"/>
                  <a:pt x="154745" y="3953021"/>
                </a:cubicBezTo>
                <a:cubicBezTo>
                  <a:pt x="295422" y="3193366"/>
                  <a:pt x="804204" y="2529840"/>
                  <a:pt x="844062" y="1871003"/>
                </a:cubicBezTo>
                <a:cubicBezTo>
                  <a:pt x="883920" y="1212166"/>
                  <a:pt x="393896" y="0"/>
                  <a:pt x="393896" y="0"/>
                </a:cubicBezTo>
                <a:lnTo>
                  <a:pt x="393896" y="0"/>
                </a:lnTo>
              </a:path>
            </a:pathLst>
          </a:cu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8135" y="1066800"/>
            <a:ext cx="940191" cy="5713828"/>
          </a:xfrm>
          <a:custGeom>
            <a:avLst/>
            <a:gdLst>
              <a:gd name="connsiteX0" fmla="*/ 0 w 940191"/>
              <a:gd name="connsiteY0" fmla="*/ 6654019 h 6654019"/>
              <a:gd name="connsiteX1" fmla="*/ 196948 w 940191"/>
              <a:gd name="connsiteY1" fmla="*/ 4909625 h 6654019"/>
              <a:gd name="connsiteX2" fmla="*/ 928468 w 940191"/>
              <a:gd name="connsiteY2" fmla="*/ 3516923 h 6654019"/>
              <a:gd name="connsiteX3" fmla="*/ 126610 w 940191"/>
              <a:gd name="connsiteY3" fmla="*/ 1505243 h 6654019"/>
              <a:gd name="connsiteX4" fmla="*/ 281354 w 940191"/>
              <a:gd name="connsiteY4" fmla="*/ 0 h 6654019"/>
              <a:gd name="connsiteX5" fmla="*/ 281354 w 940191"/>
              <a:gd name="connsiteY5" fmla="*/ 0 h 6654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40191" h="6654019">
                <a:moveTo>
                  <a:pt x="0" y="6654019"/>
                </a:moveTo>
                <a:cubicBezTo>
                  <a:pt x="21101" y="6043246"/>
                  <a:pt x="42203" y="5432474"/>
                  <a:pt x="196948" y="4909625"/>
                </a:cubicBezTo>
                <a:cubicBezTo>
                  <a:pt x="351693" y="4386776"/>
                  <a:pt x="940191" y="4084320"/>
                  <a:pt x="928468" y="3516923"/>
                </a:cubicBezTo>
                <a:cubicBezTo>
                  <a:pt x="916745" y="2949526"/>
                  <a:pt x="234462" y="2091397"/>
                  <a:pt x="126610" y="1505243"/>
                </a:cubicBezTo>
                <a:cubicBezTo>
                  <a:pt x="18758" y="919089"/>
                  <a:pt x="281354" y="0"/>
                  <a:pt x="281354" y="0"/>
                </a:cubicBezTo>
                <a:lnTo>
                  <a:pt x="281354" y="0"/>
                </a:lnTo>
              </a:path>
            </a:pathLst>
          </a:cu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42203" y="1927274"/>
            <a:ext cx="1359877" cy="4881489"/>
          </a:xfrm>
          <a:custGeom>
            <a:avLst/>
            <a:gdLst>
              <a:gd name="connsiteX0" fmla="*/ 0 w 1359877"/>
              <a:gd name="connsiteY0" fmla="*/ 4881489 h 4881489"/>
              <a:gd name="connsiteX1" fmla="*/ 337625 w 1359877"/>
              <a:gd name="connsiteY1" fmla="*/ 3207434 h 4881489"/>
              <a:gd name="connsiteX2" fmla="*/ 1252025 w 1359877"/>
              <a:gd name="connsiteY2" fmla="*/ 1997612 h 4881489"/>
              <a:gd name="connsiteX3" fmla="*/ 984739 w 1359877"/>
              <a:gd name="connsiteY3" fmla="*/ 562708 h 4881489"/>
              <a:gd name="connsiteX4" fmla="*/ 1026942 w 1359877"/>
              <a:gd name="connsiteY4" fmla="*/ 0 h 488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9877" h="4881489">
                <a:moveTo>
                  <a:pt x="0" y="4881489"/>
                </a:moveTo>
                <a:cubicBezTo>
                  <a:pt x="64477" y="4284784"/>
                  <a:pt x="128954" y="3688080"/>
                  <a:pt x="337625" y="3207434"/>
                </a:cubicBezTo>
                <a:cubicBezTo>
                  <a:pt x="546296" y="2726788"/>
                  <a:pt x="1144173" y="2438400"/>
                  <a:pt x="1252025" y="1997612"/>
                </a:cubicBezTo>
                <a:cubicBezTo>
                  <a:pt x="1359877" y="1556824"/>
                  <a:pt x="1022253" y="895643"/>
                  <a:pt x="984739" y="562708"/>
                </a:cubicBezTo>
                <a:cubicBezTo>
                  <a:pt x="947225" y="229773"/>
                  <a:pt x="987083" y="114886"/>
                  <a:pt x="1026942" y="0"/>
                </a:cubicBezTo>
              </a:path>
            </a:pathLst>
          </a:cu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2203" y="4895557"/>
            <a:ext cx="829994" cy="1899138"/>
          </a:xfrm>
          <a:custGeom>
            <a:avLst/>
            <a:gdLst>
              <a:gd name="connsiteX0" fmla="*/ 0 w 829994"/>
              <a:gd name="connsiteY0" fmla="*/ 1899138 h 1899138"/>
              <a:gd name="connsiteX1" fmla="*/ 267286 w 829994"/>
              <a:gd name="connsiteY1" fmla="*/ 717452 h 1899138"/>
              <a:gd name="connsiteX2" fmla="*/ 829994 w 829994"/>
              <a:gd name="connsiteY2" fmla="*/ 0 h 1899138"/>
              <a:gd name="connsiteX3" fmla="*/ 829994 w 829994"/>
              <a:gd name="connsiteY3" fmla="*/ 0 h 1899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9994" h="1899138">
                <a:moveTo>
                  <a:pt x="0" y="1899138"/>
                </a:moveTo>
                <a:cubicBezTo>
                  <a:pt x="64477" y="1466556"/>
                  <a:pt x="128954" y="1033975"/>
                  <a:pt x="267286" y="717452"/>
                </a:cubicBezTo>
                <a:cubicBezTo>
                  <a:pt x="405618" y="400929"/>
                  <a:pt x="829994" y="0"/>
                  <a:pt x="829994" y="0"/>
                </a:cubicBezTo>
                <a:lnTo>
                  <a:pt x="829994" y="0"/>
                </a:lnTo>
              </a:path>
            </a:pathLst>
          </a:cu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6271" y="14068"/>
            <a:ext cx="433754" cy="6752492"/>
          </a:xfrm>
          <a:custGeom>
            <a:avLst/>
            <a:gdLst>
              <a:gd name="connsiteX0" fmla="*/ 0 w 433754"/>
              <a:gd name="connsiteY0" fmla="*/ 6752492 h 6752492"/>
              <a:gd name="connsiteX1" fmla="*/ 365760 w 433754"/>
              <a:gd name="connsiteY1" fmla="*/ 5162843 h 6752492"/>
              <a:gd name="connsiteX2" fmla="*/ 112541 w 433754"/>
              <a:gd name="connsiteY2" fmla="*/ 3334043 h 6752492"/>
              <a:gd name="connsiteX3" fmla="*/ 422031 w 433754"/>
              <a:gd name="connsiteY3" fmla="*/ 1941341 h 6752492"/>
              <a:gd name="connsiteX4" fmla="*/ 42203 w 433754"/>
              <a:gd name="connsiteY4" fmla="*/ 703384 h 6752492"/>
              <a:gd name="connsiteX5" fmla="*/ 267286 w 433754"/>
              <a:gd name="connsiteY5" fmla="*/ 0 h 6752492"/>
              <a:gd name="connsiteX6" fmla="*/ 267286 w 433754"/>
              <a:gd name="connsiteY6" fmla="*/ 0 h 6752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3754" h="6752492">
                <a:moveTo>
                  <a:pt x="0" y="6752492"/>
                </a:moveTo>
                <a:cubicBezTo>
                  <a:pt x="173501" y="6242538"/>
                  <a:pt x="347003" y="5732584"/>
                  <a:pt x="365760" y="5162843"/>
                </a:cubicBezTo>
                <a:cubicBezTo>
                  <a:pt x="384517" y="4593102"/>
                  <a:pt x="103163" y="3870960"/>
                  <a:pt x="112541" y="3334043"/>
                </a:cubicBezTo>
                <a:cubicBezTo>
                  <a:pt x="121919" y="2797126"/>
                  <a:pt x="433754" y="2379784"/>
                  <a:pt x="422031" y="1941341"/>
                </a:cubicBezTo>
                <a:cubicBezTo>
                  <a:pt x="410308" y="1502898"/>
                  <a:pt x="67994" y="1026941"/>
                  <a:pt x="42203" y="703384"/>
                </a:cubicBezTo>
                <a:cubicBezTo>
                  <a:pt x="16412" y="379827"/>
                  <a:pt x="267286" y="0"/>
                  <a:pt x="267286" y="0"/>
                </a:cubicBezTo>
                <a:lnTo>
                  <a:pt x="267286" y="0"/>
                </a:lnTo>
              </a:path>
            </a:pathLst>
          </a:cu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8135" y="4778326"/>
            <a:ext cx="1097280" cy="2058572"/>
          </a:xfrm>
          <a:custGeom>
            <a:avLst/>
            <a:gdLst>
              <a:gd name="connsiteX0" fmla="*/ 0 w 1097280"/>
              <a:gd name="connsiteY0" fmla="*/ 2058572 h 2058572"/>
              <a:gd name="connsiteX1" fmla="*/ 196948 w 1097280"/>
              <a:gd name="connsiteY1" fmla="*/ 1031631 h 2058572"/>
              <a:gd name="connsiteX2" fmla="*/ 196948 w 1097280"/>
              <a:gd name="connsiteY2" fmla="*/ 1031631 h 2058572"/>
              <a:gd name="connsiteX3" fmla="*/ 323557 w 1097280"/>
              <a:gd name="connsiteY3" fmla="*/ 567397 h 2058572"/>
              <a:gd name="connsiteX4" fmla="*/ 928468 w 1097280"/>
              <a:gd name="connsiteY4" fmla="*/ 32825 h 2058572"/>
              <a:gd name="connsiteX5" fmla="*/ 1055077 w 1097280"/>
              <a:gd name="connsiteY5" fmla="*/ 764345 h 2058572"/>
              <a:gd name="connsiteX6" fmla="*/ 675250 w 1097280"/>
              <a:gd name="connsiteY6" fmla="*/ 497059 h 2058572"/>
              <a:gd name="connsiteX7" fmla="*/ 1026942 w 1097280"/>
              <a:gd name="connsiteY7" fmla="*/ 440788 h 2058572"/>
              <a:gd name="connsiteX8" fmla="*/ 858130 w 1097280"/>
              <a:gd name="connsiteY8" fmla="*/ 581465 h 2058572"/>
              <a:gd name="connsiteX9" fmla="*/ 872197 w 1097280"/>
              <a:gd name="connsiteY9" fmla="*/ 609600 h 2058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97280" h="2058572">
                <a:moveTo>
                  <a:pt x="0" y="2058572"/>
                </a:moveTo>
                <a:lnTo>
                  <a:pt x="196948" y="1031631"/>
                </a:lnTo>
                <a:lnTo>
                  <a:pt x="196948" y="1031631"/>
                </a:lnTo>
                <a:cubicBezTo>
                  <a:pt x="218050" y="954259"/>
                  <a:pt x="201637" y="733865"/>
                  <a:pt x="323557" y="567397"/>
                </a:cubicBezTo>
                <a:cubicBezTo>
                  <a:pt x="445477" y="400929"/>
                  <a:pt x="806548" y="0"/>
                  <a:pt x="928468" y="32825"/>
                </a:cubicBezTo>
                <a:cubicBezTo>
                  <a:pt x="1050388" y="65650"/>
                  <a:pt x="1097280" y="686973"/>
                  <a:pt x="1055077" y="764345"/>
                </a:cubicBezTo>
                <a:cubicBezTo>
                  <a:pt x="1012874" y="841717"/>
                  <a:pt x="679939" y="550985"/>
                  <a:pt x="675250" y="497059"/>
                </a:cubicBezTo>
                <a:cubicBezTo>
                  <a:pt x="670561" y="443133"/>
                  <a:pt x="996462" y="426720"/>
                  <a:pt x="1026942" y="440788"/>
                </a:cubicBezTo>
                <a:cubicBezTo>
                  <a:pt x="1057422" y="454856"/>
                  <a:pt x="883921" y="553330"/>
                  <a:pt x="858130" y="581465"/>
                </a:cubicBezTo>
                <a:cubicBezTo>
                  <a:pt x="832339" y="609600"/>
                  <a:pt x="852268" y="609600"/>
                  <a:pt x="872197" y="609600"/>
                </a:cubicBezTo>
              </a:path>
            </a:pathLst>
          </a:cu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84406" y="4199206"/>
            <a:ext cx="1364566" cy="2581422"/>
          </a:xfrm>
          <a:custGeom>
            <a:avLst/>
            <a:gdLst>
              <a:gd name="connsiteX0" fmla="*/ 0 w 1364566"/>
              <a:gd name="connsiteY0" fmla="*/ 2581422 h 2581422"/>
              <a:gd name="connsiteX1" fmla="*/ 253219 w 1364566"/>
              <a:gd name="connsiteY1" fmla="*/ 2046849 h 2581422"/>
              <a:gd name="connsiteX2" fmla="*/ 661182 w 1364566"/>
              <a:gd name="connsiteY2" fmla="*/ 1427871 h 2581422"/>
              <a:gd name="connsiteX3" fmla="*/ 745588 w 1364566"/>
              <a:gd name="connsiteY3" fmla="*/ 414997 h 2581422"/>
              <a:gd name="connsiteX4" fmla="*/ 1181686 w 1364566"/>
              <a:gd name="connsiteY4" fmla="*/ 49237 h 2581422"/>
              <a:gd name="connsiteX5" fmla="*/ 1364566 w 1364566"/>
              <a:gd name="connsiteY5" fmla="*/ 119576 h 2581422"/>
              <a:gd name="connsiteX6" fmla="*/ 1364566 w 1364566"/>
              <a:gd name="connsiteY6" fmla="*/ 119576 h 2581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4566" h="2581422">
                <a:moveTo>
                  <a:pt x="0" y="2581422"/>
                </a:moveTo>
                <a:cubicBezTo>
                  <a:pt x="71511" y="2410264"/>
                  <a:pt x="143022" y="2239107"/>
                  <a:pt x="253219" y="2046849"/>
                </a:cubicBezTo>
                <a:cubicBezTo>
                  <a:pt x="363416" y="1854591"/>
                  <a:pt x="579120" y="1699846"/>
                  <a:pt x="661182" y="1427871"/>
                </a:cubicBezTo>
                <a:cubicBezTo>
                  <a:pt x="743244" y="1155896"/>
                  <a:pt x="658837" y="644769"/>
                  <a:pt x="745588" y="414997"/>
                </a:cubicBezTo>
                <a:cubicBezTo>
                  <a:pt x="832339" y="185225"/>
                  <a:pt x="1078523" y="98474"/>
                  <a:pt x="1181686" y="49237"/>
                </a:cubicBezTo>
                <a:cubicBezTo>
                  <a:pt x="1284849" y="0"/>
                  <a:pt x="1364566" y="119576"/>
                  <a:pt x="1364566" y="119576"/>
                </a:cubicBezTo>
                <a:lnTo>
                  <a:pt x="1364566" y="119576"/>
                </a:lnTo>
              </a:path>
            </a:pathLst>
          </a:cu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638299" y="2967335"/>
            <a:ext cx="585216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590800" y="2667000"/>
            <a:ext cx="5305989" cy="1015663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n-US" sz="60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Thank you </a:t>
            </a:r>
            <a:endParaRPr lang="en-US" sz="60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Cloud 13"/>
          <p:cNvSpPr/>
          <p:nvPr/>
        </p:nvSpPr>
        <p:spPr>
          <a:xfrm>
            <a:off x="1066800" y="1676400"/>
            <a:ext cx="304800" cy="3810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loud 15"/>
          <p:cNvSpPr/>
          <p:nvPr/>
        </p:nvSpPr>
        <p:spPr>
          <a:xfrm>
            <a:off x="304800" y="304800"/>
            <a:ext cx="304800" cy="228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Cloud 16"/>
          <p:cNvSpPr/>
          <p:nvPr/>
        </p:nvSpPr>
        <p:spPr>
          <a:xfrm>
            <a:off x="152400" y="914400"/>
            <a:ext cx="228600" cy="152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410200"/>
            <a:ext cx="8305800" cy="762000"/>
          </a:xfr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305800" cy="4953000"/>
          </a:xfrm>
          <a:solidFill>
            <a:srgbClr val="002060"/>
          </a:solidFill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lang="en-US" sz="2400" dirty="0" smtClean="0">
              <a:solidFill>
                <a:srgbClr val="7030A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sz="32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>
              <a:lnSpc>
                <a:spcPct val="150000"/>
              </a:lnSpc>
              <a:buNone/>
            </a:pPr>
            <a:r>
              <a:rPr lang="en-US" sz="32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 </a:t>
            </a:r>
          </a:p>
          <a:p>
            <a:pPr>
              <a:lnSpc>
                <a:spcPct val="150000"/>
              </a:lnSpc>
              <a:buNone/>
            </a:pPr>
            <a:r>
              <a:rPr lang="en-US" sz="3200" b="1" dirty="0" smtClean="0">
                <a:solidFill>
                  <a:schemeClr val="bg1"/>
                </a:solidFill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         What is </a:t>
            </a:r>
            <a:r>
              <a:rPr lang="en-US" sz="3200" b="1" dirty="0" smtClean="0">
                <a:solidFill>
                  <a:schemeClr val="bg1"/>
                </a:solidFill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your innovative and </a:t>
            </a:r>
            <a:r>
              <a:rPr lang="en-US" sz="3200" b="1" dirty="0" smtClean="0">
                <a:solidFill>
                  <a:schemeClr val="bg1"/>
                </a:solidFill>
                <a:latin typeface="Arial Rounded MT Bold" pitchFamily="34" charset="0"/>
                <a:ea typeface="Arial Unicode MS" pitchFamily="34" charset="-128"/>
                <a:cs typeface="Arial Unicode MS" pitchFamily="34" charset="-128"/>
              </a:rPr>
              <a:t>honest opinion about the solution to shortage of food in the other parts of the world?</a:t>
            </a:r>
            <a:endParaRPr lang="en-US" sz="3200" b="1" dirty="0">
              <a:solidFill>
                <a:schemeClr val="bg1"/>
              </a:solidFill>
              <a:latin typeface="Arial Rounded MT Bold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5-Point Star 3"/>
          <p:cNvSpPr/>
          <p:nvPr/>
        </p:nvSpPr>
        <p:spPr>
          <a:xfrm>
            <a:off x="685800" y="5638800"/>
            <a:ext cx="457200" cy="381000"/>
          </a:xfrm>
          <a:prstGeom prst="star5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2133600" y="5638800"/>
            <a:ext cx="381000" cy="381000"/>
          </a:xfrm>
          <a:prstGeom prst="star5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6553200" y="5715000"/>
            <a:ext cx="381000" cy="304800"/>
          </a:xfrm>
          <a:prstGeom prst="star5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3200400" y="5486400"/>
            <a:ext cx="457200" cy="304800"/>
          </a:xfrm>
          <a:prstGeom prst="star5">
            <a:avLst/>
          </a:prstGeom>
          <a:solidFill>
            <a:srgbClr val="CC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5638800" y="5486400"/>
            <a:ext cx="381000" cy="381000"/>
          </a:xfrm>
          <a:prstGeom prst="star5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4343400" y="5715000"/>
            <a:ext cx="381000" cy="304800"/>
          </a:xfrm>
          <a:prstGeom prst="star5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7924800" y="5638800"/>
            <a:ext cx="381000" cy="304800"/>
          </a:xfrm>
          <a:prstGeom prst="star5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05400"/>
            <a:ext cx="8229600" cy="92964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648200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Clr>
                <a:schemeClr val="bg1"/>
              </a:buClr>
              <a:buNone/>
            </a:pPr>
            <a:endParaRPr lang="en-US" sz="3200" dirty="0" smtClean="0">
              <a:solidFill>
                <a:schemeClr val="accent6">
                  <a:lumMod val="60000"/>
                  <a:lumOff val="40000"/>
                </a:schemeClr>
              </a:solidFill>
              <a:latin typeface="Arial Rounded MT Bold" pitchFamily="34" charset="0"/>
            </a:endParaRPr>
          </a:p>
          <a:p>
            <a:pPr algn="ctr">
              <a:lnSpc>
                <a:spcPct val="200000"/>
              </a:lnSpc>
              <a:buClr>
                <a:schemeClr val="bg1"/>
              </a:buClr>
              <a:buNone/>
            </a:pPr>
            <a:r>
              <a:rPr lang="en-US" sz="3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Rounded MT Bold" pitchFamily="34" charset="0"/>
              </a:rPr>
              <a:t>     AGRICULTURAL  RESEARCH        	ORGANISATION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83480"/>
            <a:ext cx="8229600" cy="1051560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4572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pPr>
              <a:buClr>
                <a:srgbClr val="0070C0"/>
              </a:buCl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Clr>
                <a:srgbClr val="0070C0"/>
              </a:buCl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buClr>
                <a:srgbClr val="0070C0"/>
              </a:buClr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algn="ctr">
              <a:buClr>
                <a:srgbClr val="0070C0"/>
              </a:buClr>
              <a:buNone/>
            </a:pPr>
            <a:r>
              <a:rPr lang="en-US" dirty="0" smtClean="0">
                <a:solidFill>
                  <a:srgbClr val="FFFF00"/>
                </a:solidFill>
              </a:rPr>
              <a:t>NARS        NATP      NAIP   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505200" y="2133600"/>
            <a:ext cx="533400" cy="45719"/>
          </a:xfrm>
          <a:prstGeom prst="rightArrow">
            <a:avLst/>
          </a:prstGeom>
          <a:solidFill>
            <a:srgbClr val="FFFF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410200" y="2133600"/>
            <a:ext cx="381000" cy="45719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257800"/>
            <a:ext cx="8534400" cy="1295400"/>
          </a:xfrm>
          <a:blipFill>
            <a:blip r:embed="rId2" cstate="print"/>
            <a:tile tx="0" ty="0" sx="100000" sy="100000" flip="none" algn="tl"/>
          </a:blipFill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4953000"/>
          </a:xfrm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pPr marL="514350" indent="-514350"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Clr>
                <a:schemeClr val="tx1">
                  <a:lumMod val="95000"/>
                  <a:lumOff val="5000"/>
                </a:schemeClr>
              </a:buClr>
              <a:buFont typeface="+mj-lt"/>
              <a:buAutoNum type="arabicPeriod" startAt="2"/>
            </a:pPr>
            <a:endParaRPr lang="en-US" dirty="0" smtClean="0"/>
          </a:p>
          <a:p>
            <a:pPr marL="514350" indent="-514350" algn="ctr">
              <a:lnSpc>
                <a:spcPct val="150000"/>
              </a:lnSpc>
              <a:buClr>
                <a:schemeClr val="tx1">
                  <a:lumMod val="95000"/>
                  <a:lumOff val="5000"/>
                </a:schemeClr>
              </a:buClr>
              <a:buNone/>
            </a:pPr>
            <a:r>
              <a:rPr lang="en-US" dirty="0" smtClean="0"/>
              <a:t>ICAR –SAUs-Commodity Boards-NGO- </a:t>
            </a:r>
          </a:p>
          <a:p>
            <a:pPr marL="514350" indent="-514350" algn="ctr">
              <a:lnSpc>
                <a:spcPct val="150000"/>
              </a:lnSpc>
              <a:buClr>
                <a:schemeClr val="tx1">
                  <a:lumMod val="95000"/>
                  <a:lumOff val="5000"/>
                </a:schemeClr>
              </a:buClr>
              <a:buNone/>
            </a:pPr>
            <a:r>
              <a:rPr lang="en-US" dirty="0" err="1" smtClean="0"/>
              <a:t>Pvt</a:t>
            </a:r>
            <a:r>
              <a:rPr lang="en-US" dirty="0" smtClean="0"/>
              <a:t> Research Institutions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60848"/>
          </a:xfrm>
          <a:solidFill>
            <a:srgbClr val="00B0F0"/>
          </a:solidFill>
          <a:ln>
            <a:solidFill>
              <a:srgbClr val="00B0F0"/>
            </a:solidFill>
          </a:ln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Frame 3"/>
          <p:cNvSpPr/>
          <p:nvPr/>
        </p:nvSpPr>
        <p:spPr>
          <a:xfrm>
            <a:off x="304800" y="304800"/>
            <a:ext cx="8534400" cy="6248400"/>
          </a:xfrm>
          <a:prstGeom prst="frame">
            <a:avLst/>
          </a:prstGeom>
          <a:blipFill>
            <a:blip r:embed="rId2" cstate="print"/>
            <a:tile tx="0" ty="0" sx="100000" sy="100000" flip="none" algn="tl"/>
          </a:blip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43000" y="3048000"/>
            <a:ext cx="579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accent4">
                    <a:lumMod val="50000"/>
                  </a:schemeClr>
                </a:solidFill>
                <a:latin typeface="Arial Rounded MT Bold" pitchFamily="34" charset="0"/>
              </a:rPr>
              <a:t>FPR – TAR – IVLP </a:t>
            </a:r>
            <a:r>
              <a:rPr lang="en-US" sz="2800" b="1" i="1" dirty="0" smtClean="0">
                <a:solidFill>
                  <a:schemeClr val="accent4">
                    <a:lumMod val="50000"/>
                  </a:schemeClr>
                </a:solidFill>
                <a:latin typeface="Arial Rounded MT Bold" pitchFamily="34" charset="0"/>
              </a:rPr>
              <a:t>– PTD-FLTD</a:t>
            </a:r>
            <a:endParaRPr lang="en-US" sz="2800" b="1" i="1" dirty="0">
              <a:solidFill>
                <a:schemeClr val="accent4">
                  <a:lumMod val="5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534400" cy="6248400"/>
          </a:xfrm>
          <a:solidFill>
            <a:srgbClr val="00B050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rgbClr val="333300"/>
                </a:solidFill>
              </a:rPr>
              <a:t>  </a:t>
            </a:r>
            <a:r>
              <a:rPr lang="en-US" sz="3600" dirty="0" smtClean="0">
                <a:solidFill>
                  <a:srgbClr val="333300"/>
                </a:solidFill>
                <a:latin typeface="Arial Rounded MT Bold" pitchFamily="34" charset="0"/>
              </a:rPr>
              <a:t>EXTENSION ORGANISATION</a:t>
            </a:r>
          </a:p>
        </p:txBody>
      </p:sp>
      <p:sp>
        <p:nvSpPr>
          <p:cNvPr id="5" name="Freeform 4"/>
          <p:cNvSpPr/>
          <p:nvPr/>
        </p:nvSpPr>
        <p:spPr>
          <a:xfrm>
            <a:off x="309489" y="381000"/>
            <a:ext cx="300111" cy="6118274"/>
          </a:xfrm>
          <a:custGeom>
            <a:avLst/>
            <a:gdLst>
              <a:gd name="connsiteX0" fmla="*/ 0 w 937846"/>
              <a:gd name="connsiteY0" fmla="*/ 6039729 h 6039729"/>
              <a:gd name="connsiteX1" fmla="*/ 590843 w 937846"/>
              <a:gd name="connsiteY1" fmla="*/ 4337538 h 6039729"/>
              <a:gd name="connsiteX2" fmla="*/ 351693 w 937846"/>
              <a:gd name="connsiteY2" fmla="*/ 3113649 h 6039729"/>
              <a:gd name="connsiteX3" fmla="*/ 689317 w 937846"/>
              <a:gd name="connsiteY3" fmla="*/ 1931963 h 6039729"/>
              <a:gd name="connsiteX4" fmla="*/ 323557 w 937846"/>
              <a:gd name="connsiteY4" fmla="*/ 961292 h 6039729"/>
              <a:gd name="connsiteX5" fmla="*/ 717453 w 937846"/>
              <a:gd name="connsiteY5" fmla="*/ 18757 h 6039729"/>
              <a:gd name="connsiteX6" fmla="*/ 492369 w 937846"/>
              <a:gd name="connsiteY6" fmla="*/ 848750 h 6039729"/>
              <a:gd name="connsiteX7" fmla="*/ 928468 w 937846"/>
              <a:gd name="connsiteY7" fmla="*/ 1847557 h 6039729"/>
              <a:gd name="connsiteX8" fmla="*/ 436099 w 937846"/>
              <a:gd name="connsiteY8" fmla="*/ 2818227 h 6039729"/>
              <a:gd name="connsiteX9" fmla="*/ 886265 w 937846"/>
              <a:gd name="connsiteY9" fmla="*/ 3943643 h 6039729"/>
              <a:gd name="connsiteX10" fmla="*/ 337625 w 937846"/>
              <a:gd name="connsiteY10" fmla="*/ 5223803 h 6039729"/>
              <a:gd name="connsiteX11" fmla="*/ 253219 w 937846"/>
              <a:gd name="connsiteY11" fmla="*/ 5462953 h 6039729"/>
              <a:gd name="connsiteX12" fmla="*/ 253219 w 937846"/>
              <a:gd name="connsiteY12" fmla="*/ 5462953 h 6039729"/>
              <a:gd name="connsiteX13" fmla="*/ 281354 w 937846"/>
              <a:gd name="connsiteY13" fmla="*/ 5448886 h 6039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37846" h="6039729">
                <a:moveTo>
                  <a:pt x="0" y="6039729"/>
                </a:moveTo>
                <a:cubicBezTo>
                  <a:pt x="266114" y="5432473"/>
                  <a:pt x="532228" y="4825218"/>
                  <a:pt x="590843" y="4337538"/>
                </a:cubicBezTo>
                <a:cubicBezTo>
                  <a:pt x="649459" y="3849858"/>
                  <a:pt x="335281" y="3514578"/>
                  <a:pt x="351693" y="3113649"/>
                </a:cubicBezTo>
                <a:cubicBezTo>
                  <a:pt x="368105" y="2712720"/>
                  <a:pt x="694006" y="2290689"/>
                  <a:pt x="689317" y="1931963"/>
                </a:cubicBezTo>
                <a:cubicBezTo>
                  <a:pt x="684628" y="1573237"/>
                  <a:pt x="318868" y="1280160"/>
                  <a:pt x="323557" y="961292"/>
                </a:cubicBezTo>
                <a:cubicBezTo>
                  <a:pt x="328246" y="642424"/>
                  <a:pt x="689318" y="37514"/>
                  <a:pt x="717453" y="18757"/>
                </a:cubicBezTo>
                <a:cubicBezTo>
                  <a:pt x="745588" y="0"/>
                  <a:pt x="457200" y="543950"/>
                  <a:pt x="492369" y="848750"/>
                </a:cubicBezTo>
                <a:cubicBezTo>
                  <a:pt x="527538" y="1153550"/>
                  <a:pt x="937846" y="1519311"/>
                  <a:pt x="928468" y="1847557"/>
                </a:cubicBezTo>
                <a:cubicBezTo>
                  <a:pt x="919090" y="2175803"/>
                  <a:pt x="443133" y="2468879"/>
                  <a:pt x="436099" y="2818227"/>
                </a:cubicBezTo>
                <a:cubicBezTo>
                  <a:pt x="429065" y="3167575"/>
                  <a:pt x="902677" y="3542714"/>
                  <a:pt x="886265" y="3943643"/>
                </a:cubicBezTo>
                <a:cubicBezTo>
                  <a:pt x="869853" y="4344572"/>
                  <a:pt x="443133" y="4970585"/>
                  <a:pt x="337625" y="5223803"/>
                </a:cubicBezTo>
                <a:cubicBezTo>
                  <a:pt x="232117" y="5477021"/>
                  <a:pt x="253219" y="5462953"/>
                  <a:pt x="253219" y="5462953"/>
                </a:cubicBezTo>
                <a:lnTo>
                  <a:pt x="253219" y="5462953"/>
                </a:lnTo>
                <a:lnTo>
                  <a:pt x="281354" y="5448886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8534400" y="533400"/>
            <a:ext cx="304800" cy="5887329"/>
          </a:xfrm>
          <a:custGeom>
            <a:avLst/>
            <a:gdLst>
              <a:gd name="connsiteX0" fmla="*/ 0 w 937846"/>
              <a:gd name="connsiteY0" fmla="*/ 6039729 h 6039729"/>
              <a:gd name="connsiteX1" fmla="*/ 590843 w 937846"/>
              <a:gd name="connsiteY1" fmla="*/ 4337538 h 6039729"/>
              <a:gd name="connsiteX2" fmla="*/ 351693 w 937846"/>
              <a:gd name="connsiteY2" fmla="*/ 3113649 h 6039729"/>
              <a:gd name="connsiteX3" fmla="*/ 689317 w 937846"/>
              <a:gd name="connsiteY3" fmla="*/ 1931963 h 6039729"/>
              <a:gd name="connsiteX4" fmla="*/ 323557 w 937846"/>
              <a:gd name="connsiteY4" fmla="*/ 961292 h 6039729"/>
              <a:gd name="connsiteX5" fmla="*/ 717453 w 937846"/>
              <a:gd name="connsiteY5" fmla="*/ 18757 h 6039729"/>
              <a:gd name="connsiteX6" fmla="*/ 492369 w 937846"/>
              <a:gd name="connsiteY6" fmla="*/ 848750 h 6039729"/>
              <a:gd name="connsiteX7" fmla="*/ 928468 w 937846"/>
              <a:gd name="connsiteY7" fmla="*/ 1847557 h 6039729"/>
              <a:gd name="connsiteX8" fmla="*/ 436099 w 937846"/>
              <a:gd name="connsiteY8" fmla="*/ 2818227 h 6039729"/>
              <a:gd name="connsiteX9" fmla="*/ 886265 w 937846"/>
              <a:gd name="connsiteY9" fmla="*/ 3943643 h 6039729"/>
              <a:gd name="connsiteX10" fmla="*/ 337625 w 937846"/>
              <a:gd name="connsiteY10" fmla="*/ 5223803 h 6039729"/>
              <a:gd name="connsiteX11" fmla="*/ 253219 w 937846"/>
              <a:gd name="connsiteY11" fmla="*/ 5462953 h 6039729"/>
              <a:gd name="connsiteX12" fmla="*/ 253219 w 937846"/>
              <a:gd name="connsiteY12" fmla="*/ 5462953 h 6039729"/>
              <a:gd name="connsiteX13" fmla="*/ 281354 w 937846"/>
              <a:gd name="connsiteY13" fmla="*/ 5448886 h 6039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937846" h="6039729">
                <a:moveTo>
                  <a:pt x="0" y="6039729"/>
                </a:moveTo>
                <a:cubicBezTo>
                  <a:pt x="266114" y="5432473"/>
                  <a:pt x="532228" y="4825218"/>
                  <a:pt x="590843" y="4337538"/>
                </a:cubicBezTo>
                <a:cubicBezTo>
                  <a:pt x="649459" y="3849858"/>
                  <a:pt x="335281" y="3514578"/>
                  <a:pt x="351693" y="3113649"/>
                </a:cubicBezTo>
                <a:cubicBezTo>
                  <a:pt x="368105" y="2712720"/>
                  <a:pt x="694006" y="2290689"/>
                  <a:pt x="689317" y="1931963"/>
                </a:cubicBezTo>
                <a:cubicBezTo>
                  <a:pt x="684628" y="1573237"/>
                  <a:pt x="318868" y="1280160"/>
                  <a:pt x="323557" y="961292"/>
                </a:cubicBezTo>
                <a:cubicBezTo>
                  <a:pt x="328246" y="642424"/>
                  <a:pt x="689318" y="37514"/>
                  <a:pt x="717453" y="18757"/>
                </a:cubicBezTo>
                <a:cubicBezTo>
                  <a:pt x="745588" y="0"/>
                  <a:pt x="457200" y="543950"/>
                  <a:pt x="492369" y="848750"/>
                </a:cubicBezTo>
                <a:cubicBezTo>
                  <a:pt x="527538" y="1153550"/>
                  <a:pt x="937846" y="1519311"/>
                  <a:pt x="928468" y="1847557"/>
                </a:cubicBezTo>
                <a:cubicBezTo>
                  <a:pt x="919090" y="2175803"/>
                  <a:pt x="443133" y="2468879"/>
                  <a:pt x="436099" y="2818227"/>
                </a:cubicBezTo>
                <a:cubicBezTo>
                  <a:pt x="429065" y="3167575"/>
                  <a:pt x="902677" y="3542714"/>
                  <a:pt x="886265" y="3943643"/>
                </a:cubicBezTo>
                <a:cubicBezTo>
                  <a:pt x="869853" y="4344572"/>
                  <a:pt x="443133" y="4970585"/>
                  <a:pt x="337625" y="5223803"/>
                </a:cubicBezTo>
                <a:cubicBezTo>
                  <a:pt x="232117" y="5477021"/>
                  <a:pt x="253219" y="5462953"/>
                  <a:pt x="253219" y="5462953"/>
                </a:cubicBezTo>
                <a:lnTo>
                  <a:pt x="253219" y="5462953"/>
                </a:lnTo>
                <a:lnTo>
                  <a:pt x="281354" y="5448886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382000" cy="396240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ICAR-SAU-KVK-PILOT </a:t>
            </a:r>
            <a:r>
              <a:rPr lang="en-US" dirty="0" err="1" smtClean="0"/>
              <a:t>pjt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4648200"/>
            <a:ext cx="7772400" cy="914400"/>
          </a:xfrm>
        </p:spPr>
        <p:txBody>
          <a:bodyPr/>
          <a:lstStyle/>
          <a:p>
            <a:r>
              <a:rPr lang="en-US" dirty="0" smtClean="0"/>
              <a:t>I</a:t>
            </a:r>
          </a:p>
        </p:txBody>
      </p:sp>
      <p:sp>
        <p:nvSpPr>
          <p:cNvPr id="4" name="Rectangle 3"/>
          <p:cNvSpPr/>
          <p:nvPr/>
        </p:nvSpPr>
        <p:spPr>
          <a:xfrm>
            <a:off x="1552583" y="2967335"/>
            <a:ext cx="596349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Front line Extension</a:t>
            </a:r>
            <a:endParaRPr lang="en-US" sz="4000" b="1" cap="none" spc="0" dirty="0">
              <a:ln w="11430"/>
              <a:solidFill>
                <a:schemeClr val="accent4">
                  <a:lumMod val="50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378</TotalTime>
  <Words>198</Words>
  <Application>Microsoft Office PowerPoint</Application>
  <PresentationFormat>On-screen Show (4:3)</PresentationFormat>
  <Paragraphs>108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39" baseType="lpstr">
      <vt:lpstr>Arial Unicode MS</vt:lpstr>
      <vt:lpstr>Arial</vt:lpstr>
      <vt:lpstr>Arial Narrow</vt:lpstr>
      <vt:lpstr>Arial Rounded MT Bold</vt:lpstr>
      <vt:lpstr>Calibri</vt:lpstr>
      <vt:lpstr>Franklin Gothic Book</vt:lpstr>
      <vt:lpstr>Franklin Gothic Medium</vt:lpstr>
      <vt:lpstr>Impact</vt:lpstr>
      <vt:lpstr>Monotype Corsiva</vt:lpstr>
      <vt:lpstr>Times New Roman</vt:lpstr>
      <vt:lpstr>Verdana</vt:lpstr>
      <vt:lpstr>Wingdings 2</vt:lpstr>
      <vt:lpstr>Aspect</vt:lpstr>
      <vt:lpstr>1_Default Design</vt:lpstr>
      <vt:lpstr>Trek</vt:lpstr>
      <vt:lpstr>PowerPoint Presentation</vt:lpstr>
      <vt:lpstr>Inclusive Institutional Innovations in Agricultural Research and Extension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ICAR-SAU-KVK-PILOT pjt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 Management </dc:title>
  <dc:creator>extension</dc:creator>
  <cp:lastModifiedBy>Bhaskaran</cp:lastModifiedBy>
  <cp:revision>50</cp:revision>
  <dcterms:created xsi:type="dcterms:W3CDTF">2012-10-09T20:00:29Z</dcterms:created>
  <dcterms:modified xsi:type="dcterms:W3CDTF">2016-03-13T06:59:03Z</dcterms:modified>
</cp:coreProperties>
</file>